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3180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795"/>
              </a:lnSpc>
            </a:pP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Group</a:t>
            </a:r>
            <a:r>
              <a:rPr spc="40" dirty="0"/>
              <a:t> </a:t>
            </a:r>
            <a:r>
              <a:rPr dirty="0"/>
              <a:t>Plc,</a:t>
            </a:r>
            <a:r>
              <a:rPr spc="70" dirty="0"/>
              <a:t> </a:t>
            </a: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House,</a:t>
            </a:r>
            <a:r>
              <a:rPr spc="85" dirty="0"/>
              <a:t> </a:t>
            </a:r>
            <a:r>
              <a:rPr dirty="0"/>
              <a:t>Blacklocks</a:t>
            </a:r>
            <a:r>
              <a:rPr spc="95" dirty="0"/>
              <a:t> </a:t>
            </a:r>
            <a:r>
              <a:rPr dirty="0"/>
              <a:t>Hill,</a:t>
            </a:r>
            <a:r>
              <a:rPr spc="70" dirty="0"/>
              <a:t> </a:t>
            </a:r>
            <a:r>
              <a:rPr dirty="0"/>
              <a:t>Banbury,</a:t>
            </a:r>
            <a:r>
              <a:rPr spc="70" dirty="0"/>
              <a:t> </a:t>
            </a:r>
            <a:r>
              <a:rPr dirty="0"/>
              <a:t>Oxfordshire,</a:t>
            </a:r>
            <a:r>
              <a:rPr spc="55" dirty="0"/>
              <a:t> </a:t>
            </a:r>
            <a:r>
              <a:rPr spc="-20" dirty="0"/>
              <a:t>OX17</a:t>
            </a:r>
            <a:r>
              <a:rPr spc="45" dirty="0"/>
              <a:t> </a:t>
            </a:r>
            <a:r>
              <a:rPr dirty="0"/>
              <a:t>2BS,</a:t>
            </a:r>
            <a:r>
              <a:rPr spc="70" dirty="0"/>
              <a:t> </a:t>
            </a:r>
            <a:r>
              <a:rPr dirty="0"/>
              <a:t>United</a:t>
            </a:r>
            <a:r>
              <a:rPr spc="5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3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795"/>
              </a:lnSpc>
            </a:pP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Group</a:t>
            </a:r>
            <a:r>
              <a:rPr spc="40" dirty="0"/>
              <a:t> </a:t>
            </a:r>
            <a:r>
              <a:rPr dirty="0"/>
              <a:t>Plc,</a:t>
            </a:r>
            <a:r>
              <a:rPr spc="70" dirty="0"/>
              <a:t> </a:t>
            </a: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House,</a:t>
            </a:r>
            <a:r>
              <a:rPr spc="85" dirty="0"/>
              <a:t> </a:t>
            </a:r>
            <a:r>
              <a:rPr dirty="0"/>
              <a:t>Blacklocks</a:t>
            </a:r>
            <a:r>
              <a:rPr spc="95" dirty="0"/>
              <a:t> </a:t>
            </a:r>
            <a:r>
              <a:rPr dirty="0"/>
              <a:t>Hill,</a:t>
            </a:r>
            <a:r>
              <a:rPr spc="70" dirty="0"/>
              <a:t> </a:t>
            </a:r>
            <a:r>
              <a:rPr dirty="0"/>
              <a:t>Banbury,</a:t>
            </a:r>
            <a:r>
              <a:rPr spc="70" dirty="0"/>
              <a:t> </a:t>
            </a:r>
            <a:r>
              <a:rPr dirty="0"/>
              <a:t>Oxfordshire,</a:t>
            </a:r>
            <a:r>
              <a:rPr spc="55" dirty="0"/>
              <a:t> </a:t>
            </a:r>
            <a:r>
              <a:rPr spc="-20" dirty="0"/>
              <a:t>OX17</a:t>
            </a:r>
            <a:r>
              <a:rPr spc="45" dirty="0"/>
              <a:t> </a:t>
            </a:r>
            <a:r>
              <a:rPr dirty="0"/>
              <a:t>2BS,</a:t>
            </a:r>
            <a:r>
              <a:rPr spc="70" dirty="0"/>
              <a:t> </a:t>
            </a:r>
            <a:r>
              <a:rPr dirty="0"/>
              <a:t>United</a:t>
            </a:r>
            <a:r>
              <a:rPr spc="5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3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795"/>
              </a:lnSpc>
            </a:pP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Group</a:t>
            </a:r>
            <a:r>
              <a:rPr spc="40" dirty="0"/>
              <a:t> </a:t>
            </a:r>
            <a:r>
              <a:rPr dirty="0"/>
              <a:t>Plc,</a:t>
            </a:r>
            <a:r>
              <a:rPr spc="70" dirty="0"/>
              <a:t> </a:t>
            </a: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House,</a:t>
            </a:r>
            <a:r>
              <a:rPr spc="85" dirty="0"/>
              <a:t> </a:t>
            </a:r>
            <a:r>
              <a:rPr dirty="0"/>
              <a:t>Blacklocks</a:t>
            </a:r>
            <a:r>
              <a:rPr spc="95" dirty="0"/>
              <a:t> </a:t>
            </a:r>
            <a:r>
              <a:rPr dirty="0"/>
              <a:t>Hill,</a:t>
            </a:r>
            <a:r>
              <a:rPr spc="70" dirty="0"/>
              <a:t> </a:t>
            </a:r>
            <a:r>
              <a:rPr dirty="0"/>
              <a:t>Banbury,</a:t>
            </a:r>
            <a:r>
              <a:rPr spc="70" dirty="0"/>
              <a:t> </a:t>
            </a:r>
            <a:r>
              <a:rPr dirty="0"/>
              <a:t>Oxfordshire,</a:t>
            </a:r>
            <a:r>
              <a:rPr spc="55" dirty="0"/>
              <a:t> </a:t>
            </a:r>
            <a:r>
              <a:rPr spc="-20" dirty="0"/>
              <a:t>OX17</a:t>
            </a:r>
            <a:r>
              <a:rPr spc="45" dirty="0"/>
              <a:t> </a:t>
            </a:r>
            <a:r>
              <a:rPr dirty="0"/>
              <a:t>2BS,</a:t>
            </a:r>
            <a:r>
              <a:rPr spc="70" dirty="0"/>
              <a:t> </a:t>
            </a:r>
            <a:r>
              <a:rPr dirty="0"/>
              <a:t>United</a:t>
            </a:r>
            <a:r>
              <a:rPr spc="5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3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795"/>
              </a:lnSpc>
            </a:pP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Group</a:t>
            </a:r>
            <a:r>
              <a:rPr spc="40" dirty="0"/>
              <a:t> </a:t>
            </a:r>
            <a:r>
              <a:rPr dirty="0"/>
              <a:t>Plc,</a:t>
            </a:r>
            <a:r>
              <a:rPr spc="70" dirty="0"/>
              <a:t> </a:t>
            </a: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House,</a:t>
            </a:r>
            <a:r>
              <a:rPr spc="85" dirty="0"/>
              <a:t> </a:t>
            </a:r>
            <a:r>
              <a:rPr dirty="0"/>
              <a:t>Blacklocks</a:t>
            </a:r>
            <a:r>
              <a:rPr spc="95" dirty="0"/>
              <a:t> </a:t>
            </a:r>
            <a:r>
              <a:rPr dirty="0"/>
              <a:t>Hill,</a:t>
            </a:r>
            <a:r>
              <a:rPr spc="70" dirty="0"/>
              <a:t> </a:t>
            </a:r>
            <a:r>
              <a:rPr dirty="0"/>
              <a:t>Banbury,</a:t>
            </a:r>
            <a:r>
              <a:rPr spc="70" dirty="0"/>
              <a:t> </a:t>
            </a:r>
            <a:r>
              <a:rPr dirty="0"/>
              <a:t>Oxfordshire,</a:t>
            </a:r>
            <a:r>
              <a:rPr spc="55" dirty="0"/>
              <a:t> </a:t>
            </a:r>
            <a:r>
              <a:rPr spc="-20" dirty="0"/>
              <a:t>OX17</a:t>
            </a:r>
            <a:r>
              <a:rPr spc="45" dirty="0"/>
              <a:t> </a:t>
            </a:r>
            <a:r>
              <a:rPr dirty="0"/>
              <a:t>2BS,</a:t>
            </a:r>
            <a:r>
              <a:rPr spc="70" dirty="0"/>
              <a:t> </a:t>
            </a:r>
            <a:r>
              <a:rPr dirty="0"/>
              <a:t>United</a:t>
            </a:r>
            <a:r>
              <a:rPr spc="5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3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795"/>
              </a:lnSpc>
            </a:pP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Group</a:t>
            </a:r>
            <a:r>
              <a:rPr spc="40" dirty="0"/>
              <a:t> </a:t>
            </a:r>
            <a:r>
              <a:rPr dirty="0"/>
              <a:t>Plc,</a:t>
            </a:r>
            <a:r>
              <a:rPr spc="70" dirty="0"/>
              <a:t> </a:t>
            </a: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House,</a:t>
            </a:r>
            <a:r>
              <a:rPr spc="85" dirty="0"/>
              <a:t> </a:t>
            </a:r>
            <a:r>
              <a:rPr dirty="0"/>
              <a:t>Blacklocks</a:t>
            </a:r>
            <a:r>
              <a:rPr spc="95" dirty="0"/>
              <a:t> </a:t>
            </a:r>
            <a:r>
              <a:rPr dirty="0"/>
              <a:t>Hill,</a:t>
            </a:r>
            <a:r>
              <a:rPr spc="70" dirty="0"/>
              <a:t> </a:t>
            </a:r>
            <a:r>
              <a:rPr dirty="0"/>
              <a:t>Banbury,</a:t>
            </a:r>
            <a:r>
              <a:rPr spc="70" dirty="0"/>
              <a:t> </a:t>
            </a:r>
            <a:r>
              <a:rPr dirty="0"/>
              <a:t>Oxfordshire,</a:t>
            </a:r>
            <a:r>
              <a:rPr spc="55" dirty="0"/>
              <a:t> </a:t>
            </a:r>
            <a:r>
              <a:rPr spc="-20" dirty="0"/>
              <a:t>OX17</a:t>
            </a:r>
            <a:r>
              <a:rPr spc="45" dirty="0"/>
              <a:t> </a:t>
            </a:r>
            <a:r>
              <a:rPr dirty="0"/>
              <a:t>2BS,</a:t>
            </a:r>
            <a:r>
              <a:rPr spc="70" dirty="0"/>
              <a:t> </a:t>
            </a:r>
            <a:r>
              <a:rPr dirty="0"/>
              <a:t>United</a:t>
            </a:r>
            <a:r>
              <a:rPr spc="5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3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62087" cy="117919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90143" y="9968483"/>
            <a:ext cx="6784975" cy="6985"/>
          </a:xfrm>
          <a:custGeom>
            <a:avLst/>
            <a:gdLst/>
            <a:ahLst/>
            <a:cxnLst/>
            <a:rect l="l" t="t" r="r" b="b"/>
            <a:pathLst>
              <a:path w="6784975" h="6984">
                <a:moveTo>
                  <a:pt x="0" y="0"/>
                </a:moveTo>
                <a:lnTo>
                  <a:pt x="6784848" y="6896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4592" y="1234439"/>
            <a:ext cx="6743700" cy="8502650"/>
          </a:xfrm>
          <a:custGeom>
            <a:avLst/>
            <a:gdLst/>
            <a:ahLst/>
            <a:cxnLst/>
            <a:rect l="l" t="t" r="r" b="b"/>
            <a:pathLst>
              <a:path w="6743700" h="8502650">
                <a:moveTo>
                  <a:pt x="6743700" y="0"/>
                </a:moveTo>
                <a:lnTo>
                  <a:pt x="0" y="0"/>
                </a:lnTo>
                <a:lnTo>
                  <a:pt x="0" y="8502396"/>
                </a:lnTo>
                <a:lnTo>
                  <a:pt x="6743700" y="8502396"/>
                </a:lnTo>
                <a:lnTo>
                  <a:pt x="674370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1043" y="10354042"/>
            <a:ext cx="4570730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A9A9A9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795"/>
              </a:lnSpc>
            </a:pP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Group</a:t>
            </a:r>
            <a:r>
              <a:rPr spc="40" dirty="0"/>
              <a:t> </a:t>
            </a:r>
            <a:r>
              <a:rPr dirty="0"/>
              <a:t>Plc,</a:t>
            </a:r>
            <a:r>
              <a:rPr spc="70" dirty="0"/>
              <a:t> </a:t>
            </a:r>
            <a:r>
              <a:rPr dirty="0"/>
              <a:t>Westminster</a:t>
            </a:r>
            <a:r>
              <a:rPr spc="95" dirty="0"/>
              <a:t> </a:t>
            </a:r>
            <a:r>
              <a:rPr dirty="0"/>
              <a:t>House,</a:t>
            </a:r>
            <a:r>
              <a:rPr spc="85" dirty="0"/>
              <a:t> </a:t>
            </a:r>
            <a:r>
              <a:rPr dirty="0"/>
              <a:t>Blacklocks</a:t>
            </a:r>
            <a:r>
              <a:rPr spc="95" dirty="0"/>
              <a:t> </a:t>
            </a:r>
            <a:r>
              <a:rPr dirty="0"/>
              <a:t>Hill,</a:t>
            </a:r>
            <a:r>
              <a:rPr spc="70" dirty="0"/>
              <a:t> </a:t>
            </a:r>
            <a:r>
              <a:rPr dirty="0"/>
              <a:t>Banbury,</a:t>
            </a:r>
            <a:r>
              <a:rPr spc="70" dirty="0"/>
              <a:t> </a:t>
            </a:r>
            <a:r>
              <a:rPr dirty="0"/>
              <a:t>Oxfordshire,</a:t>
            </a:r>
            <a:r>
              <a:rPr spc="55" dirty="0"/>
              <a:t> </a:t>
            </a:r>
            <a:r>
              <a:rPr spc="-20" dirty="0"/>
              <a:t>OX17</a:t>
            </a:r>
            <a:r>
              <a:rPr spc="45" dirty="0"/>
              <a:t> </a:t>
            </a:r>
            <a:r>
              <a:rPr dirty="0"/>
              <a:t>2BS,</a:t>
            </a:r>
            <a:r>
              <a:rPr spc="70" dirty="0"/>
              <a:t> </a:t>
            </a:r>
            <a:r>
              <a:rPr dirty="0"/>
              <a:t>United</a:t>
            </a:r>
            <a:r>
              <a:rPr spc="5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80884" y="10246559"/>
            <a:ext cx="10795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1513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hyperlink" Target="http://www.awlsgh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lsgh.com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hyperlink" Target="http://www.awlsgh.com/" TargetMode="External"/><Relationship Id="rId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hyperlink" Target="http://www.awlsgh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lsgh.com/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7664" y="269194"/>
            <a:ext cx="3965575" cy="84963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800" b="1" dirty="0">
                <a:solidFill>
                  <a:srgbClr val="151312"/>
                </a:solidFill>
                <a:latin typeface="Arial"/>
                <a:cs typeface="Arial"/>
              </a:rPr>
              <a:t>The</a:t>
            </a:r>
            <a:r>
              <a:rPr sz="1800" b="1" spc="-6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151312"/>
                </a:solidFill>
                <a:latin typeface="Arial"/>
                <a:cs typeface="Arial"/>
              </a:rPr>
              <a:t>Ground</a:t>
            </a:r>
            <a:r>
              <a:rPr sz="1800" b="1" spc="-6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51312"/>
                </a:solidFill>
                <a:latin typeface="Arial"/>
                <a:cs typeface="Arial"/>
              </a:rPr>
              <a:t>&amp;</a:t>
            </a:r>
            <a:r>
              <a:rPr sz="1800" b="1" spc="-7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51312"/>
                </a:solidFill>
                <a:latin typeface="Arial"/>
                <a:cs typeface="Arial"/>
              </a:rPr>
              <a:t>Marine</a:t>
            </a:r>
            <a:r>
              <a:rPr sz="1800" b="1" spc="-3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51312"/>
                </a:solidFill>
                <a:latin typeface="Arial"/>
                <a:cs typeface="Arial"/>
              </a:rPr>
              <a:t>Radar</a:t>
            </a:r>
            <a:r>
              <a:rPr sz="1800" b="1" spc="-5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51312"/>
                </a:solidFill>
                <a:latin typeface="Arial"/>
                <a:cs typeface="Arial"/>
              </a:rPr>
              <a:t>Short</a:t>
            </a:r>
            <a:r>
              <a:rPr sz="1800" b="1" spc="-4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151312"/>
                </a:solidFill>
                <a:latin typeface="Arial"/>
                <a:cs typeface="Arial"/>
              </a:rPr>
              <a:t>to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solidFill>
                  <a:srgbClr val="151312"/>
                </a:solidFill>
                <a:latin typeface="Arial"/>
                <a:cs typeface="Arial"/>
              </a:rPr>
              <a:t>Medium</a:t>
            </a:r>
            <a:r>
              <a:rPr sz="1800" b="1" spc="-4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51312"/>
                </a:solidFill>
                <a:latin typeface="Arial"/>
                <a:cs typeface="Arial"/>
              </a:rPr>
              <a:t>Range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664" y="1560956"/>
            <a:ext cx="1379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151312"/>
                </a:solidFill>
                <a:latin typeface="Tahoma"/>
                <a:cs typeface="Tahoma"/>
              </a:rPr>
              <a:t>Product</a:t>
            </a:r>
            <a:r>
              <a:rPr sz="1000" spc="185" dirty="0">
                <a:solidFill>
                  <a:srgbClr val="151312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151312"/>
                </a:solidFill>
                <a:latin typeface="Tahoma"/>
                <a:cs typeface="Tahoma"/>
              </a:rPr>
              <a:t>Code:</a:t>
            </a:r>
            <a:r>
              <a:rPr sz="1000" spc="165" dirty="0">
                <a:solidFill>
                  <a:srgbClr val="151312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6530-</a:t>
            </a:r>
            <a:r>
              <a:rPr sz="1000" spc="-25" dirty="0">
                <a:solidFill>
                  <a:srgbClr val="6F6F6F"/>
                </a:solidFill>
                <a:latin typeface="Tahoma"/>
                <a:cs typeface="Tahoma"/>
              </a:rPr>
              <a:t>06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1043" y="10127855"/>
            <a:ext cx="6613957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Info@awlsgh.com</a:t>
            </a:r>
            <a:r>
              <a:rPr kumimoji="0" lang="en-US" sz="800" b="0" i="0" u="none" strike="noStrike" kern="0" cap="none" spc="1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</a:rPr>
              <a:t>|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 </a:t>
            </a:r>
            <a:r>
              <a:rPr kumimoji="0" lang="en-US" sz="800" b="0" i="0" u="none" strike="noStrike" kern="0" cap="none" spc="5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hlinkClick r:id="rId2"/>
              </a:rPr>
              <a:t>www.awlsgh.com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       </a:t>
            </a:r>
            <a:r>
              <a:rPr kumimoji="0" lang="en-US" sz="800" b="0" i="0" u="none" strike="noStrike" kern="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+233 302 261 190 / +233 302 236 085        10TH Estate Road. Kanda – Accra. Ghana west Africa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0143" y="9968483"/>
            <a:ext cx="6784975" cy="6985"/>
          </a:xfrm>
          <a:custGeom>
            <a:avLst/>
            <a:gdLst/>
            <a:ahLst/>
            <a:cxnLst/>
            <a:rect l="l" t="t" r="r" b="b"/>
            <a:pathLst>
              <a:path w="6784975" h="6984">
                <a:moveTo>
                  <a:pt x="0" y="0"/>
                </a:moveTo>
                <a:lnTo>
                  <a:pt x="6784848" y="6896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3689" y="6831584"/>
            <a:ext cx="3884929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The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Ground</a:t>
            </a:r>
            <a:r>
              <a:rPr sz="900" b="1" spc="-3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&amp;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Marine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Radar</a:t>
            </a:r>
            <a:r>
              <a:rPr sz="900" b="1" spc="-5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Short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to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Medium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Range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provides</a:t>
            </a:r>
            <a:r>
              <a:rPr sz="900" b="1" spc="50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automatic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perimeter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security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for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large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open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spaces.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The</a:t>
            </a:r>
            <a:r>
              <a:rPr sz="900" b="1" spc="-10" dirty="0">
                <a:latin typeface="Arial"/>
                <a:cs typeface="Arial"/>
              </a:rPr>
              <a:t> sensors</a:t>
            </a:r>
            <a:r>
              <a:rPr sz="900" b="1" spc="50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detect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spc="-20" dirty="0">
                <a:latin typeface="Arial"/>
                <a:cs typeface="Arial"/>
              </a:rPr>
              <a:t>moving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or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stationary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objects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appearing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in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all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weather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conditions </a:t>
            </a:r>
            <a:r>
              <a:rPr sz="900" b="1" dirty="0">
                <a:latin typeface="Arial"/>
                <a:cs typeface="Arial"/>
              </a:rPr>
              <a:t>and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light levels.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A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range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of</a:t>
            </a:r>
            <a:r>
              <a:rPr sz="900" b="1" spc="-10" dirty="0">
                <a:latin typeface="Arial"/>
                <a:cs typeface="Arial"/>
              </a:rPr>
              <a:t> systems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that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will detect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people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within ranges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of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5 to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2,000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metres</a:t>
            </a:r>
            <a:r>
              <a:rPr sz="900" b="1" spc="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and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vehicles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within a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range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of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5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to</a:t>
            </a:r>
            <a:r>
              <a:rPr sz="900" b="1" spc="-10" dirty="0">
                <a:latin typeface="Arial"/>
                <a:cs typeface="Arial"/>
              </a:rPr>
              <a:t> 3,000 metres.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689" y="8232140"/>
            <a:ext cx="3538854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ahoma"/>
                <a:cs typeface="Tahoma"/>
              </a:rPr>
              <a:t>The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systems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are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extremely</a:t>
            </a:r>
            <a:r>
              <a:rPr sz="900" spc="6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rugged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with</a:t>
            </a:r>
            <a:r>
              <a:rPr sz="900" spc="4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built-in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50" dirty="0">
                <a:latin typeface="Tahoma"/>
                <a:cs typeface="Tahoma"/>
              </a:rPr>
              <a:t>self-</a:t>
            </a:r>
            <a:r>
              <a:rPr sz="900" dirty="0">
                <a:latin typeface="Tahoma"/>
                <a:cs typeface="Tahoma"/>
              </a:rPr>
              <a:t>test,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condition </a:t>
            </a:r>
            <a:r>
              <a:rPr sz="900" dirty="0">
                <a:latin typeface="Tahoma"/>
                <a:cs typeface="Tahoma"/>
              </a:rPr>
              <a:t>monitoring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and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calibration,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they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constantly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scan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360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degrees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once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spc="-50" dirty="0">
                <a:latin typeface="Tahoma"/>
                <a:cs typeface="Tahoma"/>
              </a:rPr>
              <a:t>a </a:t>
            </a:r>
            <a:r>
              <a:rPr sz="900" spc="-10" dirty="0">
                <a:latin typeface="Tahoma"/>
                <a:cs typeface="Tahoma"/>
              </a:rPr>
              <a:t>second.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3689" y="8780780"/>
            <a:ext cx="35953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ahoma"/>
                <a:cs typeface="Tahoma"/>
              </a:rPr>
              <a:t>The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radar</a:t>
            </a:r>
            <a:r>
              <a:rPr sz="900" spc="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fills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a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volume of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space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in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which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detection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data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is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processed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Tahoma"/>
                <a:cs typeface="Tahoma"/>
              </a:rPr>
              <a:t>every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25cm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from</a:t>
            </a:r>
            <a:r>
              <a:rPr sz="900" spc="-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the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sensor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out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to the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instrumented </a:t>
            </a:r>
            <a:r>
              <a:rPr sz="900" spc="-10" dirty="0">
                <a:latin typeface="Tahoma"/>
                <a:cs typeface="Tahoma"/>
              </a:rPr>
              <a:t>range.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689" y="9192514"/>
            <a:ext cx="388937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ahoma"/>
                <a:cs typeface="Tahoma"/>
              </a:rPr>
              <a:t>The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radar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not only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detects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and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tracks intruders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within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the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protected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area</a:t>
            </a:r>
            <a:r>
              <a:rPr sz="900" dirty="0">
                <a:latin typeface="Tahoma"/>
                <a:cs typeface="Tahoma"/>
              </a:rPr>
              <a:t> but when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integrated</a:t>
            </a:r>
            <a:r>
              <a:rPr sz="900" spc="4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with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CCTV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surveillance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systems</a:t>
            </a:r>
            <a:r>
              <a:rPr sz="900" spc="-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will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enable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cameras</a:t>
            </a:r>
            <a:r>
              <a:rPr sz="900" spc="5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to </a:t>
            </a:r>
            <a:r>
              <a:rPr sz="900" dirty="0">
                <a:latin typeface="Times New Roman"/>
                <a:cs typeface="Times New Roman"/>
              </a:rPr>
              <a:t>‘</a:t>
            </a:r>
            <a:r>
              <a:rPr sz="900" dirty="0">
                <a:latin typeface="Tahoma"/>
                <a:cs typeface="Tahoma"/>
              </a:rPr>
              <a:t>lock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on</a:t>
            </a:r>
            <a:r>
              <a:rPr sz="900" dirty="0">
                <a:latin typeface="Times New Roman"/>
                <a:cs typeface="Times New Roman"/>
              </a:rPr>
              <a:t>’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ahoma"/>
                <a:cs typeface="Tahoma"/>
              </a:rPr>
              <a:t>automatically to the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target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and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track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them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visually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on</a:t>
            </a:r>
            <a:r>
              <a:rPr sz="900" spc="-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command </a:t>
            </a:r>
            <a:r>
              <a:rPr sz="900" spc="-50" dirty="0">
                <a:latin typeface="Tahoma"/>
                <a:cs typeface="Tahoma"/>
              </a:rPr>
              <a:t>&amp; </a:t>
            </a:r>
            <a:r>
              <a:rPr sz="900" dirty="0">
                <a:latin typeface="Tahoma"/>
                <a:cs typeface="Tahoma"/>
              </a:rPr>
              <a:t>control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screens.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-45" dirty="0">
                <a:latin typeface="Tahoma"/>
                <a:cs typeface="Tahoma"/>
              </a:rPr>
              <a:t>It</a:t>
            </a:r>
            <a:r>
              <a:rPr sz="900" spc="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can</a:t>
            </a:r>
            <a:r>
              <a:rPr sz="900" spc="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also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be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used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for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detecting</a:t>
            </a:r>
            <a:r>
              <a:rPr sz="900" spc="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debris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on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airport</a:t>
            </a:r>
            <a:r>
              <a:rPr sz="900" spc="2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runways </a:t>
            </a:r>
            <a:r>
              <a:rPr sz="900" dirty="0">
                <a:latin typeface="Tahoma"/>
                <a:cs typeface="Tahoma"/>
              </a:rPr>
              <a:t>and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motorways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including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stopped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vehicles</a:t>
            </a:r>
            <a:r>
              <a:rPr sz="900" spc="5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on</a:t>
            </a:r>
            <a:r>
              <a:rPr sz="900" spc="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smart</a:t>
            </a:r>
            <a:r>
              <a:rPr sz="900" spc="5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motorways.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7664" y="6606666"/>
            <a:ext cx="616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B7995C"/>
                </a:solidFill>
                <a:latin typeface="Arial"/>
                <a:cs typeface="Arial"/>
              </a:rPr>
              <a:t>Overview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3205" y="5513578"/>
            <a:ext cx="13265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0" dirty="0">
                <a:solidFill>
                  <a:srgbClr val="151312"/>
                </a:solidFill>
                <a:latin typeface="Arial"/>
                <a:cs typeface="Arial"/>
              </a:rPr>
              <a:t>All</a:t>
            </a:r>
            <a:r>
              <a:rPr sz="1000" b="1" spc="-4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Weather</a:t>
            </a:r>
            <a:r>
              <a:rPr sz="1000" b="1" spc="-3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51312"/>
                </a:solidFill>
                <a:latin typeface="Arial"/>
                <a:cs typeface="Arial"/>
              </a:rPr>
              <a:t>Detection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8620" y="2915411"/>
            <a:ext cx="3911600" cy="1192530"/>
          </a:xfrm>
          <a:custGeom>
            <a:avLst/>
            <a:gdLst/>
            <a:ahLst/>
            <a:cxnLst/>
            <a:rect l="l" t="t" r="r" b="b"/>
            <a:pathLst>
              <a:path w="3911600" h="1192529">
                <a:moveTo>
                  <a:pt x="0" y="1192402"/>
                </a:moveTo>
                <a:lnTo>
                  <a:pt x="3899154" y="1191768"/>
                </a:lnTo>
              </a:path>
              <a:path w="3911600" h="1192529">
                <a:moveTo>
                  <a:pt x="12191" y="599567"/>
                </a:moveTo>
                <a:lnTo>
                  <a:pt x="3911345" y="598931"/>
                </a:lnTo>
              </a:path>
              <a:path w="3911600" h="1192529">
                <a:moveTo>
                  <a:pt x="12191" y="634"/>
                </a:moveTo>
                <a:lnTo>
                  <a:pt x="3911345" y="0"/>
                </a:lnTo>
              </a:path>
            </a:pathLst>
          </a:custGeom>
          <a:ln w="9525">
            <a:solidFill>
              <a:srgbClr val="DFDFD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0811" y="5934455"/>
            <a:ext cx="3899535" cy="635"/>
          </a:xfrm>
          <a:custGeom>
            <a:avLst/>
            <a:gdLst/>
            <a:ahLst/>
            <a:cxnLst/>
            <a:rect l="l" t="t" r="r" b="b"/>
            <a:pathLst>
              <a:path w="3899535" h="635">
                <a:moveTo>
                  <a:pt x="0" y="634"/>
                </a:moveTo>
                <a:lnTo>
                  <a:pt x="3899154" y="0"/>
                </a:lnTo>
              </a:path>
            </a:pathLst>
          </a:custGeom>
          <a:ln w="9525">
            <a:solidFill>
              <a:srgbClr val="DFDFD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8620" y="4687823"/>
            <a:ext cx="3899535" cy="635"/>
          </a:xfrm>
          <a:custGeom>
            <a:avLst/>
            <a:gdLst/>
            <a:ahLst/>
            <a:cxnLst/>
            <a:rect l="l" t="t" r="r" b="b"/>
            <a:pathLst>
              <a:path w="3899535" h="635">
                <a:moveTo>
                  <a:pt x="0" y="635"/>
                </a:moveTo>
                <a:lnTo>
                  <a:pt x="3899154" y="0"/>
                </a:lnTo>
              </a:path>
            </a:pathLst>
          </a:custGeom>
          <a:ln w="9525">
            <a:solidFill>
              <a:srgbClr val="DFDFD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620" y="5266944"/>
            <a:ext cx="3899535" cy="635"/>
          </a:xfrm>
          <a:custGeom>
            <a:avLst/>
            <a:gdLst/>
            <a:ahLst/>
            <a:cxnLst/>
            <a:rect l="l" t="t" r="r" b="b"/>
            <a:pathLst>
              <a:path w="3899535" h="635">
                <a:moveTo>
                  <a:pt x="0" y="634"/>
                </a:moveTo>
                <a:lnTo>
                  <a:pt x="3899154" y="0"/>
                </a:lnTo>
              </a:path>
            </a:pathLst>
          </a:custGeom>
          <a:ln w="9525">
            <a:solidFill>
              <a:srgbClr val="DFDFD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6927" y="5469635"/>
            <a:ext cx="260603" cy="288036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207109" y="3151758"/>
            <a:ext cx="25057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to</a:t>
            </a:r>
            <a:r>
              <a:rPr sz="1000" b="1" spc="-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2,000</a:t>
            </a:r>
            <a:r>
              <a:rPr sz="1000" b="1" spc="-2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metre</a:t>
            </a:r>
            <a:r>
              <a:rPr sz="1000" b="1" spc="28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151312"/>
                </a:solidFill>
                <a:latin typeface="Arial"/>
                <a:cs typeface="Arial"/>
              </a:rPr>
              <a:t>Person</a:t>
            </a:r>
            <a:r>
              <a:rPr sz="1000" b="1" spc="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Detection</a:t>
            </a:r>
            <a:r>
              <a:rPr sz="1000" b="1" spc="-10" dirty="0">
                <a:solidFill>
                  <a:srgbClr val="151312"/>
                </a:solidFill>
                <a:latin typeface="Arial"/>
                <a:cs typeface="Arial"/>
              </a:rPr>
              <a:t> Range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07109" y="3734815"/>
            <a:ext cx="24930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to</a:t>
            </a:r>
            <a:r>
              <a:rPr sz="1000" b="1" spc="-1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3,000</a:t>
            </a:r>
            <a:r>
              <a:rPr sz="1000" b="1" spc="-1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metre</a:t>
            </a:r>
            <a:r>
              <a:rPr sz="1000" b="1" spc="1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51312"/>
                </a:solidFill>
                <a:latin typeface="Arial"/>
                <a:cs typeface="Arial"/>
              </a:rPr>
              <a:t>Vehicle</a:t>
            </a:r>
            <a:r>
              <a:rPr sz="1000" b="1" spc="1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Detection</a:t>
            </a:r>
            <a:r>
              <a:rPr sz="1000" b="1" spc="-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51312"/>
                </a:solidFill>
                <a:latin typeface="Arial"/>
                <a:cs typeface="Arial"/>
              </a:rPr>
              <a:t>Range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07109" y="4311777"/>
            <a:ext cx="2117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90" dirty="0">
                <a:solidFill>
                  <a:srgbClr val="151312"/>
                </a:solidFill>
                <a:latin typeface="Arial"/>
                <a:cs typeface="Arial"/>
              </a:rPr>
              <a:t>76-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77</a:t>
            </a:r>
            <a:r>
              <a:rPr sz="1000" b="1" spc="-4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GHz</a:t>
            </a:r>
            <a:r>
              <a:rPr sz="1000" b="1" spc="-1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Milimetre </a:t>
            </a:r>
            <a:r>
              <a:rPr sz="1000" b="1" spc="-75" dirty="0">
                <a:solidFill>
                  <a:srgbClr val="151312"/>
                </a:solidFill>
                <a:latin typeface="Arial"/>
                <a:cs typeface="Arial"/>
              </a:rPr>
              <a:t>W</a:t>
            </a:r>
            <a:r>
              <a:rPr sz="1000" b="1" spc="-3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51312"/>
                </a:solidFill>
                <a:latin typeface="Arial"/>
                <a:cs typeface="Arial"/>
              </a:rPr>
              <a:t>Wave</a:t>
            </a:r>
            <a:r>
              <a:rPr sz="1000" b="1" spc="-20" dirty="0">
                <a:solidFill>
                  <a:srgbClr val="151312"/>
                </a:solidFill>
                <a:latin typeface="Arial"/>
                <a:cs typeface="Arial"/>
              </a:rPr>
              <a:t> Band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7664" y="2098624"/>
            <a:ext cx="2208530" cy="629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B7995C"/>
                </a:solidFill>
                <a:latin typeface="Arial"/>
                <a:cs typeface="Arial"/>
              </a:rPr>
              <a:t>Key</a:t>
            </a:r>
            <a:r>
              <a:rPr sz="1000" b="1" spc="30" dirty="0">
                <a:solidFill>
                  <a:srgbClr val="B7995C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B7995C"/>
                </a:solidFill>
                <a:latin typeface="Arial"/>
                <a:cs typeface="Arial"/>
              </a:rPr>
              <a:t>Features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00">
              <a:latin typeface="Arial"/>
              <a:cs typeface="Arial"/>
            </a:endParaRPr>
          </a:p>
          <a:p>
            <a:pPr marL="758190">
              <a:lnSpc>
                <a:spcPct val="100000"/>
              </a:lnSpc>
            </a:pPr>
            <a:r>
              <a:rPr sz="1000" b="1" dirty="0">
                <a:solidFill>
                  <a:srgbClr val="151312"/>
                </a:solidFill>
                <a:latin typeface="Arial"/>
                <a:cs typeface="Arial"/>
              </a:rPr>
              <a:t>360°</a:t>
            </a:r>
            <a:r>
              <a:rPr sz="1000" b="1" spc="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spc="-35" dirty="0">
                <a:solidFill>
                  <a:srgbClr val="151312"/>
                </a:solidFill>
                <a:latin typeface="Arial"/>
                <a:cs typeface="Arial"/>
              </a:rPr>
              <a:t>Scan</a:t>
            </a:r>
            <a:r>
              <a:rPr sz="1000" b="1" spc="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151312"/>
                </a:solidFill>
                <a:latin typeface="Arial"/>
                <a:cs typeface="Arial"/>
              </a:rPr>
              <a:t>Every</a:t>
            </a:r>
            <a:r>
              <a:rPr sz="1000" b="1" spc="20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51312"/>
                </a:solidFill>
                <a:latin typeface="Arial"/>
                <a:cs typeface="Arial"/>
              </a:rPr>
              <a:t>Second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07109" y="4907407"/>
            <a:ext cx="798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5" dirty="0">
                <a:solidFill>
                  <a:srgbClr val="151312"/>
                </a:solidFill>
                <a:latin typeface="Arial"/>
                <a:cs typeface="Arial"/>
              </a:rPr>
              <a:t>FMCW</a:t>
            </a:r>
            <a:r>
              <a:rPr sz="1000" b="1" spc="-35" dirty="0">
                <a:solidFill>
                  <a:srgbClr val="151312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151312"/>
                </a:solidFill>
                <a:latin typeface="Arial"/>
                <a:cs typeface="Arial"/>
              </a:rPr>
              <a:t>Radar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3" name="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4736" y="4838700"/>
            <a:ext cx="297180" cy="323088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4686300" y="6679692"/>
            <a:ext cx="2441575" cy="2885440"/>
            <a:chOff x="4686300" y="6679692"/>
            <a:chExt cx="2441575" cy="2885440"/>
          </a:xfrm>
        </p:grpSpPr>
        <p:sp>
          <p:nvSpPr>
            <p:cNvPr id="25" name="object 25"/>
            <p:cNvSpPr/>
            <p:nvPr/>
          </p:nvSpPr>
          <p:spPr>
            <a:xfrm>
              <a:off x="4779264" y="6679692"/>
              <a:ext cx="2348865" cy="2885440"/>
            </a:xfrm>
            <a:custGeom>
              <a:avLst/>
              <a:gdLst/>
              <a:ahLst/>
              <a:cxnLst/>
              <a:rect l="l" t="t" r="r" b="b"/>
              <a:pathLst>
                <a:path w="2348865" h="2885440">
                  <a:moveTo>
                    <a:pt x="2348484" y="0"/>
                  </a:moveTo>
                  <a:lnTo>
                    <a:pt x="0" y="0"/>
                  </a:lnTo>
                  <a:lnTo>
                    <a:pt x="0" y="2884932"/>
                  </a:lnTo>
                  <a:lnTo>
                    <a:pt x="2348484" y="2884932"/>
                  </a:lnTo>
                  <a:lnTo>
                    <a:pt x="2348484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86300" y="6780276"/>
              <a:ext cx="2348483" cy="426720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4889753" y="6943470"/>
            <a:ext cx="5816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Features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89753" y="7440294"/>
            <a:ext cx="1801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6F6F6F"/>
                </a:solidFill>
                <a:latin typeface="Tahoma"/>
                <a:cs typeface="Tahoma"/>
              </a:rPr>
              <a:t>360</a:t>
            </a:r>
            <a:r>
              <a:rPr sz="10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Degree Scan</a:t>
            </a:r>
            <a:r>
              <a:rPr sz="10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Every</a:t>
            </a:r>
            <a:r>
              <a:rPr sz="10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6F6F6F"/>
                </a:solidFill>
                <a:latin typeface="Tahoma"/>
                <a:cs typeface="Tahoma"/>
              </a:rPr>
              <a:t>Second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89753" y="7745094"/>
            <a:ext cx="16770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Automatically</a:t>
            </a:r>
            <a:r>
              <a:rPr sz="10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Detect</a:t>
            </a:r>
            <a:r>
              <a:rPr sz="10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6F6F6F"/>
                </a:solidFill>
                <a:latin typeface="Tahoma"/>
                <a:cs typeface="Tahoma"/>
              </a:rPr>
              <a:t>&amp;</a:t>
            </a:r>
            <a:r>
              <a:rPr sz="10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6F6F6F"/>
                </a:solidFill>
                <a:latin typeface="Tahoma"/>
                <a:cs typeface="Tahoma"/>
              </a:rPr>
              <a:t>Track </a:t>
            </a: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Persons</a:t>
            </a:r>
            <a:r>
              <a:rPr sz="10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6F6F6F"/>
                </a:solidFill>
                <a:latin typeface="Tahoma"/>
                <a:cs typeface="Tahoma"/>
              </a:rPr>
              <a:t>&amp;</a:t>
            </a:r>
            <a:r>
              <a:rPr sz="10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6F6F6F"/>
                </a:solidFill>
                <a:latin typeface="Tahoma"/>
                <a:cs typeface="Tahoma"/>
              </a:rPr>
              <a:t>Vehicles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89753" y="8202294"/>
            <a:ext cx="1270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All</a:t>
            </a:r>
            <a:r>
              <a:rPr sz="10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Weather</a:t>
            </a:r>
            <a:r>
              <a:rPr sz="10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6F6F6F"/>
                </a:solidFill>
                <a:latin typeface="Tahoma"/>
                <a:cs typeface="Tahoma"/>
              </a:rPr>
              <a:t>Detection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89753" y="8507094"/>
            <a:ext cx="1736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Ground</a:t>
            </a:r>
            <a:r>
              <a:rPr sz="10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6F6F6F"/>
                </a:solidFill>
                <a:latin typeface="Tahoma"/>
                <a:cs typeface="Tahoma"/>
              </a:rPr>
              <a:t>&amp;</a:t>
            </a: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 Marine</a:t>
            </a:r>
            <a:r>
              <a:rPr sz="10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6F6F6F"/>
                </a:solidFill>
                <a:latin typeface="Tahoma"/>
                <a:cs typeface="Tahoma"/>
              </a:rPr>
              <a:t>Applications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89753" y="8811894"/>
            <a:ext cx="7740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FMCW</a:t>
            </a:r>
            <a:r>
              <a:rPr sz="10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6F6F6F"/>
                </a:solidFill>
                <a:latin typeface="Tahoma"/>
                <a:cs typeface="Tahoma"/>
              </a:rPr>
              <a:t>Radar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89753" y="9116694"/>
            <a:ext cx="9874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Range</a:t>
            </a:r>
            <a:r>
              <a:rPr sz="10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10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6F6F6F"/>
                </a:solidFill>
                <a:latin typeface="Tahoma"/>
                <a:cs typeface="Tahoma"/>
              </a:rPr>
              <a:t>Models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69976" y="2555747"/>
            <a:ext cx="6685915" cy="1906905"/>
            <a:chOff x="569976" y="2555747"/>
            <a:chExt cx="6685915" cy="1906905"/>
          </a:xfrm>
        </p:grpSpPr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84320" y="2555747"/>
              <a:ext cx="3171444" cy="190652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9976" y="2573584"/>
              <a:ext cx="230123" cy="21838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9788" y="3142565"/>
              <a:ext cx="237744" cy="26502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5992" y="3676465"/>
              <a:ext cx="202365" cy="24646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7596" y="4256531"/>
              <a:ext cx="219456" cy="166718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7080884" y="10246559"/>
            <a:ext cx="1079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z="1100" b="1" spc="-50" dirty="0">
                <a:solidFill>
                  <a:srgbClr val="151312"/>
                </a:solidFill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xfrm>
            <a:off x="371043" y="10354042"/>
            <a:ext cx="4570730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lang="en-US" spc="-10" dirty="0"/>
              <a:t>AWLSGH</a:t>
            </a:r>
            <a:endParaRPr spc="-10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F098D91B-65FC-2D44-0210-8B905C4E6AD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014" y="-264500"/>
            <a:ext cx="3210186" cy="22697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4592" y="1234439"/>
            <a:ext cx="6743700" cy="8502650"/>
            <a:chOff x="164592" y="1234439"/>
            <a:chExt cx="6743700" cy="85026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935" y="1275587"/>
              <a:ext cx="6518148" cy="4251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5364" y="2424683"/>
              <a:ext cx="6518148" cy="4267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07" y="4945380"/>
              <a:ext cx="6518148" cy="42519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24713" y="1424178"/>
            <a:ext cx="6395720" cy="837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Applications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900">
              <a:latin typeface="Arial"/>
              <a:cs typeface="Arial"/>
            </a:endParaRPr>
          </a:p>
          <a:p>
            <a:pPr marL="12700" marR="50800">
              <a:lnSpc>
                <a:spcPct val="100000"/>
              </a:lnSpc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Ground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50" dirty="0">
                <a:solidFill>
                  <a:srgbClr val="6F6F6F"/>
                </a:solidFill>
                <a:latin typeface="Tahoma"/>
                <a:cs typeface="Tahoma"/>
              </a:rPr>
              <a:t>&amp;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Marine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Radar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Short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Medium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Range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is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ideal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solution</a:t>
            </a:r>
            <a:r>
              <a:rPr sz="900" spc="-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protecting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open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areas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from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intruding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persons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vehicles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&amp;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boats,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it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also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used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detecting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debris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 airport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runways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motorways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including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stopped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vehicles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</a:t>
            </a:r>
            <a:r>
              <a:rPr sz="900" spc="-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smart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motorways.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900">
              <a:latin typeface="Tahoma"/>
              <a:cs typeface="Tahoma"/>
            </a:endParaRPr>
          </a:p>
          <a:p>
            <a:pPr marR="5431790" algn="ctr">
              <a:lnSpc>
                <a:spcPct val="1000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Key</a:t>
            </a:r>
            <a:r>
              <a:rPr sz="9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Benefits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19"/>
              </a:spcBef>
            </a:pPr>
            <a:endParaRPr sz="9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360-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degree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coverage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Available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temporary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permanent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installation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Battery</a:t>
            </a:r>
            <a:r>
              <a:rPr sz="900" spc="7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operation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optional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Built-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self-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test,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condition monitoring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calibration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Compact,</a:t>
            </a:r>
            <a:r>
              <a:rPr sz="900" spc="1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low-cost</a:t>
            </a:r>
            <a:r>
              <a:rPr sz="900" spc="8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radar</a:t>
            </a:r>
            <a:r>
              <a:rPr sz="900" spc="1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surveillance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Continuous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tracking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target</a:t>
            </a:r>
            <a:r>
              <a:rPr sz="900" spc="7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allows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intelligent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assessment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intruder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threat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Effective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 all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weather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light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conditions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Enhanced</a:t>
            </a:r>
            <a:r>
              <a:rPr sz="900" spc="7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site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Ethernet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interface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High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range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azimuth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resolution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excellent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object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detection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Low cost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rapid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installation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Low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radiated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power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Solar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powered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options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Single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unit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covers up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3km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diameter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20"/>
              </a:spcBef>
            </a:pPr>
            <a:endParaRPr sz="900">
              <a:latin typeface="Tahoma"/>
              <a:cs typeface="Tahoma"/>
            </a:endParaRPr>
          </a:p>
          <a:p>
            <a:pPr marR="5447665" algn="ctr">
              <a:lnSpc>
                <a:spcPct val="100000"/>
              </a:lnSpc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Features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95"/>
              </a:spcBef>
            </a:pP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They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high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performance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76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70" dirty="0">
                <a:solidFill>
                  <a:srgbClr val="6F6F6F"/>
                </a:solidFill>
                <a:latin typeface="Tahoma"/>
                <a:cs typeface="Tahoma"/>
              </a:rPr>
              <a:t>-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77GHz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Millimetre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Wave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60" dirty="0">
                <a:solidFill>
                  <a:srgbClr val="6F6F6F"/>
                </a:solidFill>
                <a:latin typeface="Tahoma"/>
                <a:cs typeface="Tahoma"/>
              </a:rPr>
              <a:t>W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Band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Radars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designed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continuous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use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harsh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environments,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systems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are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extremely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rugged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with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built-in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self-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test,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condition</a:t>
            </a: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monitoring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calibration,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they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constantly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scan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360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degrees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once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second. The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radar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fills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volume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space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which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detection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data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is processed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every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25cm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from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sensor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out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 the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instrumented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range.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They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based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extremely</a:t>
            </a:r>
            <a:r>
              <a:rPr sz="900" spc="9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accurate,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reliable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easily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deployable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FMCW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ground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surveillance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radar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technology,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driven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by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highly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advanced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feature-rich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software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processing</a:t>
            </a:r>
            <a:r>
              <a:rPr sz="900" spc="-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engine.</a:t>
            </a:r>
            <a:endParaRPr sz="900">
              <a:latin typeface="Tahoma"/>
              <a:cs typeface="Tahoma"/>
            </a:endParaRPr>
          </a:p>
          <a:p>
            <a:pPr marL="12700" marR="255904">
              <a:lnSpc>
                <a:spcPct val="100000"/>
              </a:lnSpc>
              <a:spcBef>
                <a:spcPts val="1080"/>
              </a:spcBef>
            </a:pP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They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deliver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continuous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automatic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perimeter</a:t>
            </a:r>
            <a:r>
              <a:rPr sz="900" spc="6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wide-area</a:t>
            </a:r>
            <a:r>
              <a:rPr sz="900" spc="7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surveillance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all-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weather</a:t>
            </a:r>
            <a:r>
              <a:rPr sz="900" spc="8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light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conditions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through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an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interface,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designed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intuitive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easy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operation.</a:t>
            </a:r>
            <a:endParaRPr sz="900">
              <a:latin typeface="Tahoma"/>
              <a:cs typeface="Tahoma"/>
            </a:endParaRPr>
          </a:p>
          <a:p>
            <a:pPr marL="12700" marR="127635">
              <a:lnSpc>
                <a:spcPct val="100000"/>
              </a:lnSpc>
              <a:spcBef>
                <a:spcPts val="1080"/>
              </a:spcBef>
            </a:pP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They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will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detect,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track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identify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exact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location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all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moving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objects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(e.g.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people,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vehicles,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vessels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wildlife)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with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extreme</a:t>
            </a:r>
            <a:r>
              <a:rPr sz="900" spc="9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confidence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automatically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alerts</a:t>
            </a:r>
            <a:r>
              <a:rPr sz="900" spc="7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personnel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when</a:t>
            </a:r>
            <a:r>
              <a:rPr sz="900" spc="6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unauthorised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activity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occurs inside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and/or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outside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50" dirty="0">
                <a:solidFill>
                  <a:srgbClr val="6F6F6F"/>
                </a:solidFill>
                <a:latin typeface="Tahoma"/>
                <a:cs typeface="Tahoma"/>
              </a:rPr>
              <a:t>a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site</a:t>
            </a:r>
            <a:r>
              <a:rPr sz="900" dirty="0">
                <a:solidFill>
                  <a:srgbClr val="6F6F6F"/>
                </a:solidFill>
                <a:latin typeface="Times New Roman"/>
                <a:cs typeface="Times New Roman"/>
              </a:rPr>
              <a:t>’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perimeter.</a:t>
            </a:r>
            <a:r>
              <a:rPr sz="900" spc="8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They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aid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personnel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identify,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access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respond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potential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threats</a:t>
            </a:r>
            <a:r>
              <a:rPr sz="900" spc="8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as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quickly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as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possible</a:t>
            </a:r>
            <a:r>
              <a:rPr sz="900" spc="-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with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extremely low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false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alarm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rate.</a:t>
            </a:r>
            <a:endParaRPr sz="900">
              <a:latin typeface="Tahoma"/>
              <a:cs typeface="Tahoma"/>
            </a:endParaRPr>
          </a:p>
          <a:p>
            <a:pPr marL="12700" marR="89535">
              <a:lnSpc>
                <a:spcPct val="100000"/>
              </a:lnSpc>
              <a:spcBef>
                <a:spcPts val="1080"/>
              </a:spcBef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entire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perimeter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internal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area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monitored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from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single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central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control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display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unit. With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addition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of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CCTV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interface,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targets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automatically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tracked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viewed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without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any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user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interaction.</a:t>
            </a:r>
            <a:endParaRPr sz="900">
              <a:latin typeface="Tahoma"/>
              <a:cs typeface="Tahoma"/>
            </a:endParaRPr>
          </a:p>
          <a:p>
            <a:pPr marL="12700" marR="19050">
              <a:lnSpc>
                <a:spcPct val="100000"/>
              </a:lnSpc>
              <a:spcBef>
                <a:spcPts val="1080"/>
              </a:spcBef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site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system processes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data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from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radar,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it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constantly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scans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full 360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degrees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across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entire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designated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area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monitoring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stationary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moving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targets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from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5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metres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up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range of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3,000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metres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from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each sensor,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all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weather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light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conditions.</a:t>
            </a:r>
            <a:endParaRPr sz="900">
              <a:latin typeface="Tahoma"/>
              <a:cs typeface="Tahoma"/>
            </a:endParaRPr>
          </a:p>
          <a:p>
            <a:pPr marL="12700" marR="97790">
              <a:lnSpc>
                <a:spcPct val="100000"/>
              </a:lnSpc>
              <a:spcBef>
                <a:spcPts val="1085"/>
              </a:spcBef>
            </a:pP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If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 objects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detected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pre-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programmed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alarm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zones,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system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will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command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CCTV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focus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those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threats.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system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is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capable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detecting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multiple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intruders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different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areas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simultaneously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configured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trigger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audible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alarms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-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activate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other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equipment.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With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fully</a:t>
            </a:r>
            <a:r>
              <a:rPr sz="900" spc="-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automated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detection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capability,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system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removes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any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possibility</a:t>
            </a:r>
            <a:r>
              <a:rPr sz="900" spc="-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of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human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error.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Network</a:t>
            </a:r>
            <a:r>
              <a:rPr sz="900" b="1" spc="25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enabled</a:t>
            </a:r>
            <a:r>
              <a:rPr sz="900" b="1" spc="-10" dirty="0">
                <a:solidFill>
                  <a:srgbClr val="6F6F6F"/>
                </a:solidFill>
                <a:latin typeface="Arial"/>
                <a:cs typeface="Arial"/>
              </a:rPr>
              <a:t> Surveillance</a:t>
            </a:r>
            <a:r>
              <a:rPr sz="900" b="1" spc="-20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6F6F6F"/>
                </a:solidFill>
                <a:latin typeface="Arial"/>
                <a:cs typeface="Arial"/>
              </a:rPr>
              <a:t>Radar</a:t>
            </a:r>
            <a:endParaRPr sz="900">
              <a:latin typeface="Arial"/>
              <a:cs typeface="Arial"/>
            </a:endParaRPr>
          </a:p>
          <a:p>
            <a:pPr marL="12700" marR="274955">
              <a:lnSpc>
                <a:spcPct val="100000"/>
              </a:lnSpc>
              <a:spcBef>
                <a:spcPts val="600"/>
              </a:spcBef>
            </a:pP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Multiple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radar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systems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networked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together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provide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complete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coverage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expansive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sites,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complete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multi-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sensor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intruder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detection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system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realised.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1043" y="10115461"/>
            <a:ext cx="6690157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Info@awlsgh.com</a:t>
            </a:r>
            <a:r>
              <a:rPr kumimoji="0" lang="en-US" sz="800" b="0" i="0" u="none" strike="noStrike" kern="0" cap="none" spc="10" normalizeH="0" baseline="0" noProof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</a:rPr>
              <a:t>|</a:t>
            </a: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 </a:t>
            </a:r>
            <a:r>
              <a:rPr kumimoji="0" lang="en-US" sz="800" b="0" i="0" u="none" strike="noStrike" kern="0" cap="none" spc="5" normalizeH="0" baseline="0" noProof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hlinkClick r:id="rId3"/>
              </a:rPr>
              <a:t>www.awlsgh.com</a:t>
            </a: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       </a:t>
            </a:r>
            <a:r>
              <a:rPr kumimoji="0" lang="en-US" sz="800" b="0" i="0" u="none" strike="noStrike" kern="0" cap="none" spc="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+233 302 261 190 / +233 302 236 085        10TH Estate Road. Kanda – Accra. Ghana west Africa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71043" y="10354042"/>
            <a:ext cx="4570730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lang="en-US" spc="-10" dirty="0"/>
              <a:t>AWLSGH</a:t>
            </a:r>
            <a:endParaRPr spc="-1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577C20-38D8-3A58-F24A-12C6D440227F}"/>
              </a:ext>
            </a:extLst>
          </p:cNvPr>
          <p:cNvSpPr/>
          <p:nvPr/>
        </p:nvSpPr>
        <p:spPr>
          <a:xfrm>
            <a:off x="1563" y="48816"/>
            <a:ext cx="7569200" cy="11524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7"/>
          <p:cNvSpPr txBox="1"/>
          <p:nvPr/>
        </p:nvSpPr>
        <p:spPr>
          <a:xfrm>
            <a:off x="328371" y="230505"/>
            <a:ext cx="3886835" cy="628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70"/>
              </a:lnSpc>
              <a:spcBef>
                <a:spcPts val="100"/>
              </a:spcBef>
            </a:pPr>
            <a:r>
              <a:rPr sz="2000" b="1" spc="-35" dirty="0">
                <a:latin typeface="Arial"/>
                <a:cs typeface="Arial"/>
              </a:rPr>
              <a:t>Ground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Marine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Radar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Short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to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370"/>
              </a:lnSpc>
            </a:pPr>
            <a:r>
              <a:rPr sz="2000" b="1" dirty="0">
                <a:latin typeface="Arial"/>
                <a:cs typeface="Arial"/>
              </a:rPr>
              <a:t>Medium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Range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86C88F0-3440-9203-5D73-BE761F17B9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548" y="-439396"/>
            <a:ext cx="3026993" cy="21401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071" y="1459983"/>
            <a:ext cx="68135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Applications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936" y="1330451"/>
            <a:ext cx="6518148" cy="42519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24713" y="1491233"/>
            <a:ext cx="6391910" cy="4984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Operational</a:t>
            </a:r>
            <a:r>
              <a:rPr sz="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Capabilities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69"/>
              </a:spcBef>
            </a:pPr>
            <a:endParaRPr sz="9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Able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calculate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heading,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position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velocity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intruders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plots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their</a:t>
            </a:r>
            <a:r>
              <a:rPr sz="900" spc="6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track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Activates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alarms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other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equipment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Assignment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detection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zones,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providing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different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levels</a:t>
            </a:r>
            <a:r>
              <a:rPr sz="900" spc="7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alarm</a:t>
            </a:r>
            <a:r>
              <a:rPr sz="900" spc="8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sensitive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areas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Assignment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non-critical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zones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allow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normal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site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operation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Automatically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compensates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background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changes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environment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e.g.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moving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trees,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grass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Configurable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identify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objects above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given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size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so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that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irrelevant</a:t>
            </a:r>
            <a:r>
              <a:rPr sz="900" spc="6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background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movements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filtered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out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Continuous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tracking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target</a:t>
            </a:r>
            <a:r>
              <a:rPr sz="900" spc="7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allows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intelligent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assessment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intruder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threat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Detects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multiple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intruders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different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areas</a:t>
            </a:r>
            <a:r>
              <a:rPr sz="900" spc="6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simultaneously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Detects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small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objects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including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walking,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crouching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crawling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person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Directs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CCTV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camera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detected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threat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automatically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controls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camera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follow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threat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head/shoulders</a:t>
            </a:r>
            <a:endParaRPr sz="900" dirty="0">
              <a:latin typeface="Tahoma"/>
              <a:cs typeface="Tahoma"/>
            </a:endParaRPr>
          </a:p>
          <a:p>
            <a:pPr marL="184785">
              <a:lnSpc>
                <a:spcPct val="100000"/>
              </a:lnSpc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wide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area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settings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5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Discriminates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between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threats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background</a:t>
            </a:r>
            <a:r>
              <a:rPr sz="900" spc="-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clutter</a:t>
            </a: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based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heading,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speed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geographical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area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Effective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all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light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weather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conditions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Enhanced</a:t>
            </a:r>
            <a:r>
              <a:rPr sz="900" spc="7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site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Indispensable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where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other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security systems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not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practical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e.g.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over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water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Installation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is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rapid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low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cost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 be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used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temporary or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permanent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applications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Manned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patrols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reduced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eliminated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Overlays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detected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intruder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position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 a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background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map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aerial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photograph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area</a:t>
            </a:r>
            <a:endParaRPr sz="900" dirty="0">
              <a:latin typeface="Tahoma"/>
              <a:cs typeface="Tahoma"/>
            </a:endParaRPr>
          </a:p>
          <a:p>
            <a:pPr marL="184785" marR="140970" indent="-17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Provides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record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movements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over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time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across</a:t>
            </a:r>
            <a:r>
              <a:rPr sz="900" spc="-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entire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survey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area,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 or</a:t>
            </a:r>
            <a:r>
              <a:rPr sz="900" spc="-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it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focus</a:t>
            </a:r>
            <a:r>
              <a:rPr sz="900" spc="-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</a:t>
            </a:r>
            <a:r>
              <a:rPr sz="900" spc="-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specific</a:t>
            </a:r>
            <a:r>
              <a:rPr sz="900" spc="-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areas,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example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walkways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between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buildings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Records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AVI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files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raw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data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sets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screen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shot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bitmaps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Reduced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manpower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costs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as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only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one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person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is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required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supervise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operations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Selectable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zones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interest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display in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field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view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Simple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easy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understand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display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all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detection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data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overlaid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onto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site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map</a:t>
            </a:r>
            <a:endParaRPr sz="900" dirty="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Very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difficult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evade</a:t>
            </a:r>
            <a:endParaRPr sz="900" dirty="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90143" y="6653783"/>
            <a:ext cx="5820410" cy="2623185"/>
            <a:chOff x="390143" y="6653783"/>
            <a:chExt cx="5820410" cy="262318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0143" y="6691883"/>
              <a:ext cx="2670048" cy="258470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6308" y="6653783"/>
              <a:ext cx="2983992" cy="262280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71043" y="10147301"/>
            <a:ext cx="670984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Info@awlsgh.com</a:t>
            </a:r>
            <a:r>
              <a:rPr kumimoji="0" lang="en-US" sz="800" b="0" i="0" u="none" strike="noStrike" kern="0" cap="none" spc="1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</a:rPr>
              <a:t>|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 </a:t>
            </a:r>
            <a:r>
              <a:rPr kumimoji="0" lang="en-US" sz="800" b="0" i="0" u="none" strike="noStrike" kern="0" cap="none" spc="5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hlinkClick r:id="rId5"/>
              </a:rPr>
              <a:t>www.awlsgh.com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       </a:t>
            </a:r>
            <a:r>
              <a:rPr kumimoji="0" lang="en-US" sz="800" b="0" i="0" u="none" strike="noStrike" kern="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+233 302 261 190 / +233 302 236 085        10TH Estate Road. Kanda – Accra. Ghana west Africa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371043" y="10354042"/>
            <a:ext cx="4570730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lang="en-US" spc="-10" dirty="0"/>
              <a:t>AWLGH</a:t>
            </a:r>
            <a:endParaRPr spc="-1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5EFD9B-877E-D9DD-520A-582BBFAFA5AB}"/>
              </a:ext>
            </a:extLst>
          </p:cNvPr>
          <p:cNvSpPr/>
          <p:nvPr/>
        </p:nvSpPr>
        <p:spPr>
          <a:xfrm>
            <a:off x="12114" y="13521"/>
            <a:ext cx="7569200" cy="12440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328371" y="230505"/>
            <a:ext cx="3886835" cy="628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70"/>
              </a:lnSpc>
              <a:spcBef>
                <a:spcPts val="100"/>
              </a:spcBef>
            </a:pPr>
            <a:r>
              <a:rPr sz="2000" b="1" spc="-35" dirty="0">
                <a:latin typeface="Arial"/>
                <a:cs typeface="Arial"/>
              </a:rPr>
              <a:t>Ground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Marine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Radar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Short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to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370"/>
              </a:lnSpc>
            </a:pPr>
            <a:r>
              <a:rPr sz="2000" b="1" dirty="0">
                <a:latin typeface="Arial"/>
                <a:cs typeface="Arial"/>
              </a:rPr>
              <a:t>Medium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Range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61A3255-ABDD-F6BA-A13F-D80BC2DA4B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463" y="-504989"/>
            <a:ext cx="3226308" cy="22811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071" y="1459983"/>
            <a:ext cx="68135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Applications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936" y="1330451"/>
            <a:ext cx="6518148" cy="42519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24713" y="1491233"/>
            <a:ext cx="6410960" cy="4526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Software</a:t>
            </a:r>
            <a:r>
              <a:rPr sz="9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Interconectability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XML</a:t>
            </a:r>
            <a:r>
              <a:rPr sz="900" b="1" spc="-30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spc="-25" dirty="0">
                <a:solidFill>
                  <a:srgbClr val="6F6F6F"/>
                </a:solidFill>
                <a:latin typeface="Arial"/>
                <a:cs typeface="Arial"/>
              </a:rPr>
              <a:t>API</a:t>
            </a:r>
            <a:endParaRPr sz="900">
              <a:latin typeface="Arial"/>
              <a:cs typeface="Arial"/>
            </a:endParaRPr>
          </a:p>
          <a:p>
            <a:pPr marL="184785" marR="445770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software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supports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XML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network messaging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protocol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which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enables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system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output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real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time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data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to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external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systems.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This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includes live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target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reports,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alarms,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camera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control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data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health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status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protocol also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supports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incoming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commands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controls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alarms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automatic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camera</a:t>
            </a:r>
            <a:r>
              <a:rPr sz="900" spc="6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control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We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provide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documentation,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XML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Schema</a:t>
            </a:r>
            <a:r>
              <a:rPr sz="900" spc="7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files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(XSD)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message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simulator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Dry</a:t>
            </a:r>
            <a:r>
              <a:rPr sz="900" b="1" spc="-35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Relay</a:t>
            </a:r>
            <a:r>
              <a:rPr sz="900" b="1" spc="-65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Contacts</a:t>
            </a:r>
            <a:r>
              <a:rPr sz="900" b="1" spc="-30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and</a:t>
            </a:r>
            <a:r>
              <a:rPr sz="900" b="1" spc="-45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Digital</a:t>
            </a:r>
            <a:r>
              <a:rPr sz="900" b="1" spc="-40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6F6F6F"/>
                </a:solidFill>
                <a:latin typeface="Arial"/>
                <a:cs typeface="Arial"/>
              </a:rPr>
              <a:t>Inputs</a:t>
            </a:r>
            <a:endParaRPr sz="9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software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supports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device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that</a:t>
            </a:r>
            <a:r>
              <a:rPr sz="900" spc="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provides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dry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relay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contacts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digital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inputs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Relays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associated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with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range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different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events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including</a:t>
            </a:r>
            <a:r>
              <a:rPr sz="900" spc="-7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alarms,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camera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movement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health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alerts</a:t>
            </a:r>
            <a:endParaRPr sz="900">
              <a:latin typeface="Tahoma"/>
              <a:cs typeface="Tahoma"/>
            </a:endParaRPr>
          </a:p>
          <a:p>
            <a:pPr marL="184785" marR="92710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Digital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inputs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 be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used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with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static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sensors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such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as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PIR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broken beam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devices,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these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are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integrated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 the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software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so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trigger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alarms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also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move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cameras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when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activated</a:t>
            </a:r>
            <a:endParaRPr sz="900">
              <a:latin typeface="Tahoma"/>
              <a:cs typeface="Tahoma"/>
            </a:endParaRPr>
          </a:p>
          <a:p>
            <a:pPr marL="184785" marR="125730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Digital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inputs</a:t>
            </a:r>
            <a:r>
              <a:rPr sz="900" spc="-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-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also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used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with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rules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enabling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specific</a:t>
            </a:r>
            <a:r>
              <a:rPr sz="900" spc="-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alarms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temporarily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disabled</a:t>
            </a:r>
            <a:r>
              <a:rPr sz="900" spc="-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deactivated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in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response</a:t>
            </a:r>
            <a:r>
              <a:rPr sz="900" spc="-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input.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This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is useful for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security override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from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authorised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users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software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supports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unlimited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number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specialised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units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therefore</a:t>
            </a:r>
            <a:r>
              <a:rPr sz="900" spc="7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support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unlimited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number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relays</a:t>
            </a:r>
            <a:endParaRPr sz="900">
              <a:latin typeface="Tahoma"/>
              <a:cs typeface="Tahoma"/>
            </a:endParaRPr>
          </a:p>
          <a:p>
            <a:pPr marL="184785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and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digital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inputs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3rd</a:t>
            </a:r>
            <a:r>
              <a:rPr sz="900" b="1" spc="-15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Party</a:t>
            </a:r>
            <a:r>
              <a:rPr sz="900" b="1" spc="5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6F6F6F"/>
                </a:solidFill>
                <a:latin typeface="Arial"/>
                <a:cs typeface="Arial"/>
              </a:rPr>
              <a:t>Support </a:t>
            </a:r>
            <a:r>
              <a:rPr sz="900" b="1" spc="-40" dirty="0">
                <a:solidFill>
                  <a:srgbClr val="6F6F6F"/>
                </a:solidFill>
                <a:latin typeface="Arial"/>
                <a:cs typeface="Arial"/>
              </a:rPr>
              <a:t>–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 Integration</a:t>
            </a:r>
            <a:r>
              <a:rPr sz="900" b="1" spc="-10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with</a:t>
            </a:r>
            <a:r>
              <a:rPr sz="900" b="1" spc="10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the</a:t>
            </a:r>
            <a:r>
              <a:rPr sz="900" b="1" spc="5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6F6F6F"/>
                </a:solidFill>
                <a:latin typeface="Arial"/>
                <a:cs typeface="Arial"/>
              </a:rPr>
              <a:t>following systems</a:t>
            </a:r>
            <a:endParaRPr sz="9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Milestone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xProtect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Professional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2016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or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higher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Bosch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VMS</a:t>
            </a:r>
            <a:r>
              <a:rPr sz="900" spc="10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(BVMS)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CNL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Genetec</a:t>
            </a:r>
            <a:r>
              <a:rPr sz="900" spc="7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Security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Centre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Dallmeier</a:t>
            </a:r>
            <a:r>
              <a:rPr sz="900" spc="6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SMAVIA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VMS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Indigo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Vision Control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Centre</a:t>
            </a:r>
            <a:r>
              <a:rPr sz="900" spc="5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6F6F6F"/>
                </a:solidFill>
                <a:latin typeface="Tahoma"/>
                <a:cs typeface="Tahoma"/>
              </a:rPr>
              <a:t>VMS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Prysm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Command</a:t>
            </a:r>
            <a:r>
              <a:rPr sz="900" spc="1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45" dirty="0">
                <a:solidFill>
                  <a:srgbClr val="6F6F6F"/>
                </a:solidFill>
                <a:latin typeface="Tahoma"/>
                <a:cs typeface="Tahoma"/>
              </a:rPr>
              <a:t>&amp;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Control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900" b="1" spc="-20" dirty="0">
                <a:solidFill>
                  <a:srgbClr val="6F6F6F"/>
                </a:solidFill>
                <a:latin typeface="Arial"/>
                <a:cs typeface="Arial"/>
              </a:rPr>
              <a:t>Custom</a:t>
            </a:r>
            <a:r>
              <a:rPr sz="900" b="1" dirty="0">
                <a:solidFill>
                  <a:srgbClr val="6F6F6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6F6F6F"/>
                </a:solidFill>
                <a:latin typeface="Arial"/>
                <a:cs typeface="Arial"/>
              </a:rPr>
              <a:t>Development</a:t>
            </a:r>
            <a:endParaRPr sz="900">
              <a:latin typeface="Arial"/>
              <a:cs typeface="Arial"/>
            </a:endParaRPr>
          </a:p>
          <a:p>
            <a:pPr marL="184785" marR="5080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Plugin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55" dirty="0">
                <a:solidFill>
                  <a:srgbClr val="6F6F6F"/>
                </a:solidFill>
                <a:latin typeface="Tahoma"/>
                <a:cs typeface="Tahoma"/>
              </a:rPr>
              <a:t>/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driver</a:t>
            </a:r>
            <a:r>
              <a:rPr sz="900" spc="3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architecture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for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integration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with</a:t>
            </a:r>
            <a:r>
              <a:rPr sz="900" spc="4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3rd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party</a:t>
            </a:r>
            <a:r>
              <a:rPr sz="900" spc="3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systems, this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enables</a:t>
            </a:r>
            <a:r>
              <a:rPr sz="900" spc="5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rapid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development</a:t>
            </a:r>
            <a:r>
              <a:rPr sz="900" spc="6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of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custom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integrations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support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almost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any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system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at</a:t>
            </a:r>
            <a:r>
              <a:rPr sz="900" spc="2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minimal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cost</a:t>
            </a:r>
            <a:endParaRPr sz="9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184785" algn="l"/>
              </a:tabLst>
            </a:pP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Custom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drivers and plugins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can</a:t>
            </a:r>
            <a:r>
              <a:rPr sz="900" spc="-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be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added</a:t>
            </a:r>
            <a:r>
              <a:rPr sz="900" spc="2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to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the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software</a:t>
            </a:r>
            <a:r>
              <a:rPr sz="900" spc="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without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any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changes to the</a:t>
            </a:r>
            <a:r>
              <a:rPr sz="900" spc="10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F6F6F"/>
                </a:solidFill>
                <a:latin typeface="Tahoma"/>
                <a:cs typeface="Tahoma"/>
              </a:rPr>
              <a:t>core</a:t>
            </a:r>
            <a:r>
              <a:rPr sz="900" spc="-5" dirty="0">
                <a:solidFill>
                  <a:srgbClr val="6F6F6F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F6F6F"/>
                </a:solidFill>
                <a:latin typeface="Tahoma"/>
                <a:cs typeface="Tahoma"/>
              </a:rPr>
              <a:t>product</a:t>
            </a:r>
            <a:endParaRPr sz="9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7923" y="6089903"/>
            <a:ext cx="3345179" cy="313029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71043" y="10166895"/>
            <a:ext cx="670984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Info@awlsgh.com</a:t>
            </a:r>
            <a:r>
              <a:rPr kumimoji="0" lang="en-US" sz="800" b="0" i="0" u="none" strike="noStrike" kern="0" cap="none" spc="1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</a:rPr>
              <a:t>|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 </a:t>
            </a:r>
            <a:r>
              <a:rPr kumimoji="0" lang="en-US" sz="800" b="0" i="0" u="none" strike="noStrike" kern="0" cap="none" spc="5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hlinkClick r:id="rId4"/>
              </a:rPr>
              <a:t>www.awlsgh.com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       </a:t>
            </a:r>
            <a:r>
              <a:rPr kumimoji="0" lang="en-US" sz="800" b="0" i="0" u="none" strike="noStrike" kern="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+233 302 261 190 / +233 302 236 085        10TH Estate Road. Kanda – Accra. Ghana west Africa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371043" y="10354042"/>
            <a:ext cx="4570730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lang="en-US" spc="-10" dirty="0"/>
              <a:t>AWLSGH</a:t>
            </a:r>
            <a:endParaRPr spc="-1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82E59-3DC9-4B17-AF5E-2A17B8C041DD}"/>
              </a:ext>
            </a:extLst>
          </p:cNvPr>
          <p:cNvSpPr/>
          <p:nvPr/>
        </p:nvSpPr>
        <p:spPr>
          <a:xfrm>
            <a:off x="0" y="-40418"/>
            <a:ext cx="7569200" cy="12576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328371" y="230505"/>
            <a:ext cx="3886835" cy="628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70"/>
              </a:lnSpc>
              <a:spcBef>
                <a:spcPts val="100"/>
              </a:spcBef>
            </a:pPr>
            <a:r>
              <a:rPr sz="2000" b="1" spc="-35" dirty="0">
                <a:latin typeface="Arial"/>
                <a:cs typeface="Arial"/>
              </a:rPr>
              <a:t>Ground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Marine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Radar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Short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to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370"/>
              </a:lnSpc>
            </a:pPr>
            <a:r>
              <a:rPr sz="2000" b="1" dirty="0">
                <a:latin typeface="Arial"/>
                <a:cs typeface="Arial"/>
              </a:rPr>
              <a:t>Medium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Range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B328A82-C694-699A-69B5-EB4AFB28AB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154" y="-465266"/>
            <a:ext cx="3141181" cy="22209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371" y="1424178"/>
            <a:ext cx="7067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Applications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592" y="1863851"/>
            <a:ext cx="6672071" cy="425043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71043" y="10166895"/>
            <a:ext cx="670984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Info@awlsgh.com</a:t>
            </a:r>
            <a:r>
              <a:rPr kumimoji="0" lang="en-US" sz="800" b="0" i="0" u="none" strike="noStrike" kern="0" cap="none" spc="1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</a:rPr>
              <a:t>|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 </a:t>
            </a:r>
            <a:r>
              <a:rPr kumimoji="0" lang="en-US" sz="800" b="0" i="0" u="none" strike="noStrike" kern="0" cap="none" spc="5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cs typeface="Times New Roman"/>
              </a:rPr>
              <a:t> 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hlinkClick r:id="rId3"/>
              </a:rPr>
              <a:t>www.awlsgh.com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</a:rPr>
              <a:t>       </a:t>
            </a:r>
            <a:r>
              <a:rPr kumimoji="0" lang="en-US" sz="800" b="0" i="0" u="none" strike="noStrike" kern="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+233 302 261 190 / +233 302 236 085        10TH Estate Road. Kanda – Accra. Ghana west Africa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pc="-50" dirty="0"/>
              <a:t>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71043" y="10354042"/>
            <a:ext cx="4570730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lang="en-US" spc="-10" dirty="0"/>
              <a:t>AWLSGH</a:t>
            </a:r>
            <a:endParaRPr spc="-1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5396EA-86B6-AA02-39E4-F6721E9FD4E9}"/>
              </a:ext>
            </a:extLst>
          </p:cNvPr>
          <p:cNvSpPr/>
          <p:nvPr/>
        </p:nvSpPr>
        <p:spPr>
          <a:xfrm>
            <a:off x="0" y="0"/>
            <a:ext cx="7569200" cy="11470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378468" y="178459"/>
            <a:ext cx="3886835" cy="628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70"/>
              </a:lnSpc>
              <a:spcBef>
                <a:spcPts val="100"/>
              </a:spcBef>
            </a:pPr>
            <a:r>
              <a:rPr sz="2000" b="1" spc="-35" dirty="0">
                <a:latin typeface="Arial"/>
                <a:cs typeface="Arial"/>
              </a:rPr>
              <a:t>Ground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Marine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Radar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Short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to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370"/>
              </a:lnSpc>
            </a:pPr>
            <a:r>
              <a:rPr sz="2000" b="1" dirty="0">
                <a:latin typeface="Arial"/>
                <a:cs typeface="Arial"/>
              </a:rPr>
              <a:t>Medium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Range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865037-2C4B-1CA3-0173-C1841AE875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71" y="-509435"/>
            <a:ext cx="2925429" cy="20683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B1A1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1501</Words>
  <Application>Microsoft Office PowerPoint</Application>
  <PresentationFormat>Custom</PresentationFormat>
  <Paragraphs>138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MT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Worrall</dc:creator>
  <cp:lastModifiedBy>ACER NITro</cp:lastModifiedBy>
  <cp:revision>1</cp:revision>
  <dcterms:created xsi:type="dcterms:W3CDTF">2025-03-23T21:35:31Z</dcterms:created>
  <dcterms:modified xsi:type="dcterms:W3CDTF">2025-03-23T21:44:06Z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2025-03-23T00:00:00Z</vt:filetime>
  </property>
  <property fmtid="{D5CDD505-2E9C-101B-9397-08002B2CF9AE}" pid="5" name="Producer">
    <vt:lpwstr>Microsoft® PowerPoint® for Microsoft 365</vt:lpwstr>
  </property>
</Properties>
</file>