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7569200" cy="10693400"/>
  <p:notesSz cx="75692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3180" y="20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690" y="3314954"/>
            <a:ext cx="6433820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5380" y="5988304"/>
            <a:ext cx="5298440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rgbClr val="A9A9A9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ts val="795"/>
              </a:lnSpc>
            </a:pPr>
            <a:r>
              <a:rPr dirty="0"/>
              <a:t>Westminster</a:t>
            </a:r>
            <a:r>
              <a:rPr spc="95" dirty="0"/>
              <a:t> </a:t>
            </a:r>
            <a:r>
              <a:rPr dirty="0"/>
              <a:t>Group</a:t>
            </a:r>
            <a:r>
              <a:rPr spc="40" dirty="0"/>
              <a:t> </a:t>
            </a:r>
            <a:r>
              <a:rPr dirty="0"/>
              <a:t>Plc,</a:t>
            </a:r>
            <a:r>
              <a:rPr spc="70" dirty="0"/>
              <a:t> </a:t>
            </a:r>
            <a:r>
              <a:rPr dirty="0"/>
              <a:t>Westminster</a:t>
            </a:r>
            <a:r>
              <a:rPr spc="95" dirty="0"/>
              <a:t> </a:t>
            </a:r>
            <a:r>
              <a:rPr dirty="0"/>
              <a:t>House,</a:t>
            </a:r>
            <a:r>
              <a:rPr spc="85" dirty="0"/>
              <a:t> </a:t>
            </a:r>
            <a:r>
              <a:rPr dirty="0"/>
              <a:t>Blacklocks</a:t>
            </a:r>
            <a:r>
              <a:rPr spc="95" dirty="0"/>
              <a:t> </a:t>
            </a:r>
            <a:r>
              <a:rPr dirty="0"/>
              <a:t>Hill,</a:t>
            </a:r>
            <a:r>
              <a:rPr spc="70" dirty="0"/>
              <a:t> </a:t>
            </a:r>
            <a:r>
              <a:rPr dirty="0"/>
              <a:t>Banbury,</a:t>
            </a:r>
            <a:r>
              <a:rPr spc="70" dirty="0"/>
              <a:t> </a:t>
            </a:r>
            <a:r>
              <a:rPr dirty="0"/>
              <a:t>Oxfordshire,</a:t>
            </a:r>
            <a:r>
              <a:rPr spc="55" dirty="0"/>
              <a:t> </a:t>
            </a:r>
            <a:r>
              <a:rPr spc="-20" dirty="0"/>
              <a:t>OX17</a:t>
            </a:r>
            <a:r>
              <a:rPr spc="45" dirty="0"/>
              <a:t> </a:t>
            </a:r>
            <a:r>
              <a:rPr dirty="0"/>
              <a:t>2BS,</a:t>
            </a:r>
            <a:r>
              <a:rPr spc="70" dirty="0"/>
              <a:t> </a:t>
            </a:r>
            <a:r>
              <a:rPr dirty="0"/>
              <a:t>United</a:t>
            </a:r>
            <a:r>
              <a:rPr spc="55" dirty="0"/>
              <a:t> </a:t>
            </a:r>
            <a:r>
              <a:rPr spc="-10" dirty="0"/>
              <a:t>Kingdom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100" b="1" i="0">
                <a:solidFill>
                  <a:srgbClr val="151312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200"/>
              </a:lnSpc>
            </a:pPr>
            <a:r>
              <a:rPr spc="-50" dirty="0"/>
              <a:t>2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rgbClr val="A9A9A9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ts val="795"/>
              </a:lnSpc>
            </a:pPr>
            <a:r>
              <a:rPr dirty="0"/>
              <a:t>Westminster</a:t>
            </a:r>
            <a:r>
              <a:rPr spc="95" dirty="0"/>
              <a:t> </a:t>
            </a:r>
            <a:r>
              <a:rPr dirty="0"/>
              <a:t>Group</a:t>
            </a:r>
            <a:r>
              <a:rPr spc="40" dirty="0"/>
              <a:t> </a:t>
            </a:r>
            <a:r>
              <a:rPr dirty="0"/>
              <a:t>Plc,</a:t>
            </a:r>
            <a:r>
              <a:rPr spc="70" dirty="0"/>
              <a:t> </a:t>
            </a:r>
            <a:r>
              <a:rPr dirty="0"/>
              <a:t>Westminster</a:t>
            </a:r>
            <a:r>
              <a:rPr spc="95" dirty="0"/>
              <a:t> </a:t>
            </a:r>
            <a:r>
              <a:rPr dirty="0"/>
              <a:t>House,</a:t>
            </a:r>
            <a:r>
              <a:rPr spc="85" dirty="0"/>
              <a:t> </a:t>
            </a:r>
            <a:r>
              <a:rPr dirty="0"/>
              <a:t>Blacklocks</a:t>
            </a:r>
            <a:r>
              <a:rPr spc="95" dirty="0"/>
              <a:t> </a:t>
            </a:r>
            <a:r>
              <a:rPr dirty="0"/>
              <a:t>Hill,</a:t>
            </a:r>
            <a:r>
              <a:rPr spc="70" dirty="0"/>
              <a:t> </a:t>
            </a:r>
            <a:r>
              <a:rPr dirty="0"/>
              <a:t>Banbury,</a:t>
            </a:r>
            <a:r>
              <a:rPr spc="70" dirty="0"/>
              <a:t> </a:t>
            </a:r>
            <a:r>
              <a:rPr dirty="0"/>
              <a:t>Oxfordshire,</a:t>
            </a:r>
            <a:r>
              <a:rPr spc="55" dirty="0"/>
              <a:t> </a:t>
            </a:r>
            <a:r>
              <a:rPr spc="-20" dirty="0"/>
              <a:t>OX17</a:t>
            </a:r>
            <a:r>
              <a:rPr spc="45" dirty="0"/>
              <a:t> </a:t>
            </a:r>
            <a:r>
              <a:rPr dirty="0"/>
              <a:t>2BS,</a:t>
            </a:r>
            <a:r>
              <a:rPr spc="70" dirty="0"/>
              <a:t> </a:t>
            </a:r>
            <a:r>
              <a:rPr dirty="0"/>
              <a:t>United</a:t>
            </a:r>
            <a:r>
              <a:rPr spc="55" dirty="0"/>
              <a:t> </a:t>
            </a:r>
            <a:r>
              <a:rPr spc="-10" dirty="0"/>
              <a:t>Kingdom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100" b="1" i="0">
                <a:solidFill>
                  <a:srgbClr val="151312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200"/>
              </a:lnSpc>
            </a:pPr>
            <a:r>
              <a:rPr spc="-50" dirty="0"/>
              <a:t>2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460" y="2459482"/>
            <a:ext cx="329260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8138" y="2459482"/>
            <a:ext cx="329260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rgbClr val="A9A9A9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ts val="795"/>
              </a:lnSpc>
            </a:pPr>
            <a:r>
              <a:rPr dirty="0"/>
              <a:t>Westminster</a:t>
            </a:r>
            <a:r>
              <a:rPr spc="95" dirty="0"/>
              <a:t> </a:t>
            </a:r>
            <a:r>
              <a:rPr dirty="0"/>
              <a:t>Group</a:t>
            </a:r>
            <a:r>
              <a:rPr spc="40" dirty="0"/>
              <a:t> </a:t>
            </a:r>
            <a:r>
              <a:rPr dirty="0"/>
              <a:t>Plc,</a:t>
            </a:r>
            <a:r>
              <a:rPr spc="70" dirty="0"/>
              <a:t> </a:t>
            </a:r>
            <a:r>
              <a:rPr dirty="0"/>
              <a:t>Westminster</a:t>
            </a:r>
            <a:r>
              <a:rPr spc="95" dirty="0"/>
              <a:t> </a:t>
            </a:r>
            <a:r>
              <a:rPr dirty="0"/>
              <a:t>House,</a:t>
            </a:r>
            <a:r>
              <a:rPr spc="85" dirty="0"/>
              <a:t> </a:t>
            </a:r>
            <a:r>
              <a:rPr dirty="0"/>
              <a:t>Blacklocks</a:t>
            </a:r>
            <a:r>
              <a:rPr spc="95" dirty="0"/>
              <a:t> </a:t>
            </a:r>
            <a:r>
              <a:rPr dirty="0"/>
              <a:t>Hill,</a:t>
            </a:r>
            <a:r>
              <a:rPr spc="70" dirty="0"/>
              <a:t> </a:t>
            </a:r>
            <a:r>
              <a:rPr dirty="0"/>
              <a:t>Banbury,</a:t>
            </a:r>
            <a:r>
              <a:rPr spc="70" dirty="0"/>
              <a:t> </a:t>
            </a:r>
            <a:r>
              <a:rPr dirty="0"/>
              <a:t>Oxfordshire,</a:t>
            </a:r>
            <a:r>
              <a:rPr spc="55" dirty="0"/>
              <a:t> </a:t>
            </a:r>
            <a:r>
              <a:rPr spc="-20" dirty="0"/>
              <a:t>OX17</a:t>
            </a:r>
            <a:r>
              <a:rPr spc="45" dirty="0"/>
              <a:t> </a:t>
            </a:r>
            <a:r>
              <a:rPr dirty="0"/>
              <a:t>2BS,</a:t>
            </a:r>
            <a:r>
              <a:rPr spc="70" dirty="0"/>
              <a:t> </a:t>
            </a:r>
            <a:r>
              <a:rPr dirty="0"/>
              <a:t>United</a:t>
            </a:r>
            <a:r>
              <a:rPr spc="55" dirty="0"/>
              <a:t> </a:t>
            </a:r>
            <a:r>
              <a:rPr spc="-10" dirty="0"/>
              <a:t>Kingdom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100" b="1" i="0">
                <a:solidFill>
                  <a:srgbClr val="151312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200"/>
              </a:lnSpc>
            </a:pPr>
            <a:r>
              <a:rPr spc="-50" dirty="0"/>
              <a:t>2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rgbClr val="A9A9A9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ts val="795"/>
              </a:lnSpc>
            </a:pPr>
            <a:r>
              <a:rPr dirty="0"/>
              <a:t>Westminster</a:t>
            </a:r>
            <a:r>
              <a:rPr spc="95" dirty="0"/>
              <a:t> </a:t>
            </a:r>
            <a:r>
              <a:rPr dirty="0"/>
              <a:t>Group</a:t>
            </a:r>
            <a:r>
              <a:rPr spc="40" dirty="0"/>
              <a:t> </a:t>
            </a:r>
            <a:r>
              <a:rPr dirty="0"/>
              <a:t>Plc,</a:t>
            </a:r>
            <a:r>
              <a:rPr spc="70" dirty="0"/>
              <a:t> </a:t>
            </a:r>
            <a:r>
              <a:rPr dirty="0"/>
              <a:t>Westminster</a:t>
            </a:r>
            <a:r>
              <a:rPr spc="95" dirty="0"/>
              <a:t> </a:t>
            </a:r>
            <a:r>
              <a:rPr dirty="0"/>
              <a:t>House,</a:t>
            </a:r>
            <a:r>
              <a:rPr spc="85" dirty="0"/>
              <a:t> </a:t>
            </a:r>
            <a:r>
              <a:rPr dirty="0"/>
              <a:t>Blacklocks</a:t>
            </a:r>
            <a:r>
              <a:rPr spc="95" dirty="0"/>
              <a:t> </a:t>
            </a:r>
            <a:r>
              <a:rPr dirty="0"/>
              <a:t>Hill,</a:t>
            </a:r>
            <a:r>
              <a:rPr spc="70" dirty="0"/>
              <a:t> </a:t>
            </a:r>
            <a:r>
              <a:rPr dirty="0"/>
              <a:t>Banbury,</a:t>
            </a:r>
            <a:r>
              <a:rPr spc="70" dirty="0"/>
              <a:t> </a:t>
            </a:r>
            <a:r>
              <a:rPr dirty="0"/>
              <a:t>Oxfordshire,</a:t>
            </a:r>
            <a:r>
              <a:rPr spc="55" dirty="0"/>
              <a:t> </a:t>
            </a:r>
            <a:r>
              <a:rPr spc="-20" dirty="0"/>
              <a:t>OX17</a:t>
            </a:r>
            <a:r>
              <a:rPr spc="45" dirty="0"/>
              <a:t> </a:t>
            </a:r>
            <a:r>
              <a:rPr dirty="0"/>
              <a:t>2BS,</a:t>
            </a:r>
            <a:r>
              <a:rPr spc="70" dirty="0"/>
              <a:t> </a:t>
            </a:r>
            <a:r>
              <a:rPr dirty="0"/>
              <a:t>United</a:t>
            </a:r>
            <a:r>
              <a:rPr spc="55" dirty="0"/>
              <a:t> </a:t>
            </a:r>
            <a:r>
              <a:rPr spc="-10" dirty="0"/>
              <a:t>Kingdom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100" b="1" i="0">
                <a:solidFill>
                  <a:srgbClr val="151312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200"/>
              </a:lnSpc>
            </a:pPr>
            <a:r>
              <a:rPr spc="-50" dirty="0"/>
              <a:t>2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rgbClr val="A9A9A9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ts val="795"/>
              </a:lnSpc>
            </a:pPr>
            <a:r>
              <a:rPr dirty="0"/>
              <a:t>Westminster</a:t>
            </a:r>
            <a:r>
              <a:rPr spc="95" dirty="0"/>
              <a:t> </a:t>
            </a:r>
            <a:r>
              <a:rPr dirty="0"/>
              <a:t>Group</a:t>
            </a:r>
            <a:r>
              <a:rPr spc="40" dirty="0"/>
              <a:t> </a:t>
            </a:r>
            <a:r>
              <a:rPr dirty="0"/>
              <a:t>Plc,</a:t>
            </a:r>
            <a:r>
              <a:rPr spc="70" dirty="0"/>
              <a:t> </a:t>
            </a:r>
            <a:r>
              <a:rPr dirty="0"/>
              <a:t>Westminster</a:t>
            </a:r>
            <a:r>
              <a:rPr spc="95" dirty="0"/>
              <a:t> </a:t>
            </a:r>
            <a:r>
              <a:rPr dirty="0"/>
              <a:t>House,</a:t>
            </a:r>
            <a:r>
              <a:rPr spc="85" dirty="0"/>
              <a:t> </a:t>
            </a:r>
            <a:r>
              <a:rPr dirty="0"/>
              <a:t>Blacklocks</a:t>
            </a:r>
            <a:r>
              <a:rPr spc="95" dirty="0"/>
              <a:t> </a:t>
            </a:r>
            <a:r>
              <a:rPr dirty="0"/>
              <a:t>Hill,</a:t>
            </a:r>
            <a:r>
              <a:rPr spc="70" dirty="0"/>
              <a:t> </a:t>
            </a:r>
            <a:r>
              <a:rPr dirty="0"/>
              <a:t>Banbury,</a:t>
            </a:r>
            <a:r>
              <a:rPr spc="70" dirty="0"/>
              <a:t> </a:t>
            </a:r>
            <a:r>
              <a:rPr dirty="0"/>
              <a:t>Oxfordshire,</a:t>
            </a:r>
            <a:r>
              <a:rPr spc="55" dirty="0"/>
              <a:t> </a:t>
            </a:r>
            <a:r>
              <a:rPr spc="-20" dirty="0"/>
              <a:t>OX17</a:t>
            </a:r>
            <a:r>
              <a:rPr spc="45" dirty="0"/>
              <a:t> </a:t>
            </a:r>
            <a:r>
              <a:rPr dirty="0"/>
              <a:t>2BS,</a:t>
            </a:r>
            <a:r>
              <a:rPr spc="70" dirty="0"/>
              <a:t> </a:t>
            </a:r>
            <a:r>
              <a:rPr dirty="0"/>
              <a:t>United</a:t>
            </a:r>
            <a:r>
              <a:rPr spc="55" dirty="0"/>
              <a:t> </a:t>
            </a:r>
            <a:r>
              <a:rPr spc="-10" dirty="0"/>
              <a:t>Kingdom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100" b="1" i="0">
                <a:solidFill>
                  <a:srgbClr val="151312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200"/>
              </a:lnSpc>
            </a:pPr>
            <a:r>
              <a:rPr spc="-50" dirty="0"/>
              <a:t>2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7562087" cy="1179194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390143" y="9968483"/>
            <a:ext cx="6784975" cy="6985"/>
          </a:xfrm>
          <a:custGeom>
            <a:avLst/>
            <a:gdLst/>
            <a:ahLst/>
            <a:cxnLst/>
            <a:rect l="l" t="t" r="r" b="b"/>
            <a:pathLst>
              <a:path w="6784975" h="6984">
                <a:moveTo>
                  <a:pt x="0" y="0"/>
                </a:moveTo>
                <a:lnTo>
                  <a:pt x="6784848" y="6896"/>
                </a:lnTo>
              </a:path>
            </a:pathLst>
          </a:custGeom>
          <a:ln w="9525">
            <a:solidFill>
              <a:srgbClr val="DF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64592" y="1234439"/>
            <a:ext cx="6743700" cy="8502650"/>
          </a:xfrm>
          <a:custGeom>
            <a:avLst/>
            <a:gdLst/>
            <a:ahLst/>
            <a:cxnLst/>
            <a:rect l="l" t="t" r="r" b="b"/>
            <a:pathLst>
              <a:path w="6743700" h="8502650">
                <a:moveTo>
                  <a:pt x="6743700" y="0"/>
                </a:moveTo>
                <a:lnTo>
                  <a:pt x="0" y="0"/>
                </a:lnTo>
                <a:lnTo>
                  <a:pt x="0" y="8502396"/>
                </a:lnTo>
                <a:lnTo>
                  <a:pt x="6743700" y="8502396"/>
                </a:lnTo>
                <a:lnTo>
                  <a:pt x="6743700" y="0"/>
                </a:lnTo>
                <a:close/>
              </a:path>
            </a:pathLst>
          </a:custGeom>
          <a:solidFill>
            <a:srgbClr val="F8F8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460" y="427736"/>
            <a:ext cx="6812280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460" y="2459482"/>
            <a:ext cx="6812280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71043" y="10354042"/>
            <a:ext cx="4570730" cy="114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00" b="0" i="0">
                <a:solidFill>
                  <a:srgbClr val="A9A9A9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ts val="795"/>
              </a:lnSpc>
            </a:pPr>
            <a:r>
              <a:rPr dirty="0"/>
              <a:t>Westminster</a:t>
            </a:r>
            <a:r>
              <a:rPr spc="95" dirty="0"/>
              <a:t> </a:t>
            </a:r>
            <a:r>
              <a:rPr dirty="0"/>
              <a:t>Group</a:t>
            </a:r>
            <a:r>
              <a:rPr spc="40" dirty="0"/>
              <a:t> </a:t>
            </a:r>
            <a:r>
              <a:rPr dirty="0"/>
              <a:t>Plc,</a:t>
            </a:r>
            <a:r>
              <a:rPr spc="70" dirty="0"/>
              <a:t> </a:t>
            </a:r>
            <a:r>
              <a:rPr dirty="0"/>
              <a:t>Westminster</a:t>
            </a:r>
            <a:r>
              <a:rPr spc="95" dirty="0"/>
              <a:t> </a:t>
            </a:r>
            <a:r>
              <a:rPr dirty="0"/>
              <a:t>House,</a:t>
            </a:r>
            <a:r>
              <a:rPr spc="85" dirty="0"/>
              <a:t> </a:t>
            </a:r>
            <a:r>
              <a:rPr dirty="0"/>
              <a:t>Blacklocks</a:t>
            </a:r>
            <a:r>
              <a:rPr spc="95" dirty="0"/>
              <a:t> </a:t>
            </a:r>
            <a:r>
              <a:rPr dirty="0"/>
              <a:t>Hill,</a:t>
            </a:r>
            <a:r>
              <a:rPr spc="70" dirty="0"/>
              <a:t> </a:t>
            </a:r>
            <a:r>
              <a:rPr dirty="0"/>
              <a:t>Banbury,</a:t>
            </a:r>
            <a:r>
              <a:rPr spc="70" dirty="0"/>
              <a:t> </a:t>
            </a:r>
            <a:r>
              <a:rPr dirty="0"/>
              <a:t>Oxfordshire,</a:t>
            </a:r>
            <a:r>
              <a:rPr spc="55" dirty="0"/>
              <a:t> </a:t>
            </a:r>
            <a:r>
              <a:rPr spc="-20" dirty="0"/>
              <a:t>OX17</a:t>
            </a:r>
            <a:r>
              <a:rPr spc="45" dirty="0"/>
              <a:t> </a:t>
            </a:r>
            <a:r>
              <a:rPr dirty="0"/>
              <a:t>2BS,</a:t>
            </a:r>
            <a:r>
              <a:rPr spc="70" dirty="0"/>
              <a:t> </a:t>
            </a:r>
            <a:r>
              <a:rPr dirty="0"/>
              <a:t>United</a:t>
            </a:r>
            <a:r>
              <a:rPr spc="55" dirty="0"/>
              <a:t> </a:t>
            </a:r>
            <a:r>
              <a:rPr spc="-10" dirty="0"/>
              <a:t>Kingdom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080884" y="10246559"/>
            <a:ext cx="107950" cy="1657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1" i="0">
                <a:solidFill>
                  <a:srgbClr val="151312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200"/>
              </a:lnSpc>
            </a:pPr>
            <a:r>
              <a:rPr spc="-50" dirty="0"/>
              <a:t>2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9824" y="9944862"/>
            <a:ext cx="1740916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hyperlink" Target="http://www.awlsgh.com/" TargetMode="Externa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jp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jp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wlsgh.com/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5.png"/><Relationship Id="rId5" Type="http://schemas.openxmlformats.org/officeDocument/2006/relationships/hyperlink" Target="http://www.awlsgh.com/" TargetMode="External"/><Relationship Id="rId4" Type="http://schemas.openxmlformats.org/officeDocument/2006/relationships/image" Target="../media/image1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7.png"/><Relationship Id="rId4" Type="http://schemas.openxmlformats.org/officeDocument/2006/relationships/hyperlink" Target="http://www.awlsgh.com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wlsgh.com/" TargetMode="External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467664" y="269194"/>
            <a:ext cx="3965575" cy="849630"/>
          </a:xfrm>
          <a:prstGeom prst="rect">
            <a:avLst/>
          </a:prstGeom>
        </p:spPr>
        <p:txBody>
          <a:bodyPr vert="horz" wrap="square" lIns="0" tIns="150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85"/>
              </a:spcBef>
            </a:pPr>
            <a:r>
              <a:rPr sz="1800" b="1" dirty="0">
                <a:solidFill>
                  <a:srgbClr val="151312"/>
                </a:solidFill>
                <a:latin typeface="Arial"/>
                <a:cs typeface="Arial"/>
              </a:rPr>
              <a:t>The</a:t>
            </a:r>
            <a:r>
              <a:rPr sz="1800" b="1" spc="-65" dirty="0">
                <a:solidFill>
                  <a:srgbClr val="151312"/>
                </a:solidFill>
                <a:latin typeface="Arial"/>
                <a:cs typeface="Arial"/>
              </a:rPr>
              <a:t> </a:t>
            </a:r>
            <a:r>
              <a:rPr sz="1800" b="1" spc="-35" dirty="0">
                <a:solidFill>
                  <a:srgbClr val="151312"/>
                </a:solidFill>
                <a:latin typeface="Arial"/>
                <a:cs typeface="Arial"/>
              </a:rPr>
              <a:t>Ground</a:t>
            </a:r>
            <a:r>
              <a:rPr sz="1800" b="1" spc="-65" dirty="0">
                <a:solidFill>
                  <a:srgbClr val="151312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151312"/>
                </a:solidFill>
                <a:latin typeface="Arial"/>
                <a:cs typeface="Arial"/>
              </a:rPr>
              <a:t>&amp;</a:t>
            </a:r>
            <a:r>
              <a:rPr sz="1800" b="1" spc="-70" dirty="0">
                <a:solidFill>
                  <a:srgbClr val="151312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151312"/>
                </a:solidFill>
                <a:latin typeface="Arial"/>
                <a:cs typeface="Arial"/>
              </a:rPr>
              <a:t>Marine</a:t>
            </a:r>
            <a:r>
              <a:rPr sz="1800" b="1" spc="-30" dirty="0">
                <a:solidFill>
                  <a:srgbClr val="151312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151312"/>
                </a:solidFill>
                <a:latin typeface="Arial"/>
                <a:cs typeface="Arial"/>
              </a:rPr>
              <a:t>Radar</a:t>
            </a:r>
            <a:r>
              <a:rPr sz="1800" b="1" spc="-55" dirty="0">
                <a:solidFill>
                  <a:srgbClr val="151312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151312"/>
                </a:solidFill>
                <a:latin typeface="Arial"/>
                <a:cs typeface="Arial"/>
              </a:rPr>
              <a:t>Short</a:t>
            </a:r>
            <a:r>
              <a:rPr sz="1800" b="1" spc="-45" dirty="0">
                <a:solidFill>
                  <a:srgbClr val="151312"/>
                </a:solidFill>
                <a:latin typeface="Arial"/>
                <a:cs typeface="Arial"/>
              </a:rPr>
              <a:t> </a:t>
            </a:r>
            <a:r>
              <a:rPr sz="1800" b="1" spc="-25" dirty="0">
                <a:solidFill>
                  <a:srgbClr val="151312"/>
                </a:solidFill>
                <a:latin typeface="Arial"/>
                <a:cs typeface="Arial"/>
              </a:rPr>
              <a:t>to</a:t>
            </a:r>
            <a:endParaRPr sz="18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80"/>
              </a:spcBef>
            </a:pPr>
            <a:r>
              <a:rPr sz="1800" b="1" dirty="0">
                <a:solidFill>
                  <a:srgbClr val="151312"/>
                </a:solidFill>
                <a:latin typeface="Arial"/>
                <a:cs typeface="Arial"/>
              </a:rPr>
              <a:t>Medium</a:t>
            </a:r>
            <a:r>
              <a:rPr sz="1800" b="1" spc="-40" dirty="0">
                <a:solidFill>
                  <a:srgbClr val="151312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151312"/>
                </a:solidFill>
                <a:latin typeface="Arial"/>
                <a:cs typeface="Arial"/>
              </a:rPr>
              <a:t>Range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67664" y="1560956"/>
            <a:ext cx="137922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dirty="0">
                <a:solidFill>
                  <a:srgbClr val="151312"/>
                </a:solidFill>
                <a:latin typeface="Tahoma"/>
                <a:cs typeface="Tahoma"/>
              </a:rPr>
              <a:t>Product</a:t>
            </a:r>
            <a:r>
              <a:rPr sz="1000" spc="185" dirty="0">
                <a:solidFill>
                  <a:srgbClr val="151312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151312"/>
                </a:solidFill>
                <a:latin typeface="Tahoma"/>
                <a:cs typeface="Tahoma"/>
              </a:rPr>
              <a:t>Code:</a:t>
            </a:r>
            <a:r>
              <a:rPr sz="1000" spc="165" dirty="0">
                <a:solidFill>
                  <a:srgbClr val="151312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6F6F6F"/>
                </a:solidFill>
                <a:latin typeface="Tahoma"/>
                <a:cs typeface="Tahoma"/>
              </a:rPr>
              <a:t>6530-</a:t>
            </a:r>
            <a:r>
              <a:rPr sz="1000" spc="-25" dirty="0">
                <a:solidFill>
                  <a:srgbClr val="6F6F6F"/>
                </a:solidFill>
                <a:latin typeface="Tahoma"/>
                <a:cs typeface="Tahoma"/>
              </a:rPr>
              <a:t>06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71043" y="10127855"/>
            <a:ext cx="6613957" cy="13529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1B1A18"/>
                </a:solidFill>
                <a:effectLst/>
                <a:uLnTx/>
                <a:uFillTx/>
              </a:rPr>
              <a:t>Info@awlsgh.com</a:t>
            </a:r>
            <a:r>
              <a:rPr kumimoji="0" lang="en-US" sz="800" b="0" i="0" u="none" strike="noStrike" kern="0" cap="none" spc="10" normalizeH="0" baseline="0" noProof="0" dirty="0">
                <a:ln>
                  <a:noFill/>
                </a:ln>
                <a:solidFill>
                  <a:srgbClr val="A8A8A8"/>
                </a:solidFill>
                <a:effectLst/>
                <a:uLnTx/>
                <a:uFillTx/>
              </a:rPr>
              <a:t>|</a:t>
            </a: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A8A8A8"/>
                </a:solidFill>
                <a:effectLst/>
                <a:uLnTx/>
                <a:uFillTx/>
                <a:latin typeface="Times New Roman"/>
                <a:cs typeface="Times New Roman"/>
              </a:rPr>
              <a:t>   </a:t>
            </a:r>
            <a:r>
              <a:rPr kumimoji="0" lang="en-US" sz="800" b="0" i="0" u="none" strike="noStrike" kern="0" cap="none" spc="5" normalizeH="0" baseline="0" noProof="0" dirty="0">
                <a:ln>
                  <a:noFill/>
                </a:ln>
                <a:solidFill>
                  <a:srgbClr val="A8A8A8"/>
                </a:solidFill>
                <a:effectLst/>
                <a:uLnTx/>
                <a:uFillTx/>
                <a:latin typeface="Times New Roman"/>
                <a:cs typeface="Times New Roman"/>
              </a:rPr>
              <a:t>  </a:t>
            </a: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1B1A18"/>
                </a:solidFill>
                <a:effectLst/>
                <a:uLnTx/>
                <a:uFillTx/>
                <a:hlinkClick r:id="rId2"/>
              </a:rPr>
              <a:t>www.awlsgh.com</a:t>
            </a: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1B1A18"/>
                </a:solidFill>
                <a:effectLst/>
                <a:uLnTx/>
                <a:uFillTx/>
              </a:rPr>
              <a:t>       </a:t>
            </a:r>
            <a:r>
              <a:rPr kumimoji="0" lang="en-US" sz="800" b="0" i="0" u="none" strike="noStrike" kern="0" cap="none" spc="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+233 302 261 190 / +233 302 236 085        10TH Estate Road. Kanda – Accra. Ghana west Africa</a:t>
            </a: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90143" y="9968483"/>
            <a:ext cx="6784975" cy="6985"/>
          </a:xfrm>
          <a:custGeom>
            <a:avLst/>
            <a:gdLst/>
            <a:ahLst/>
            <a:cxnLst/>
            <a:rect l="l" t="t" r="r" b="b"/>
            <a:pathLst>
              <a:path w="6784975" h="6984">
                <a:moveTo>
                  <a:pt x="0" y="0"/>
                </a:moveTo>
                <a:lnTo>
                  <a:pt x="6784848" y="6896"/>
                </a:lnTo>
              </a:path>
            </a:pathLst>
          </a:custGeom>
          <a:ln w="9525">
            <a:solidFill>
              <a:srgbClr val="DF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13689" y="6831584"/>
            <a:ext cx="3884929" cy="1259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50000"/>
              </a:lnSpc>
              <a:spcBef>
                <a:spcPts val="100"/>
              </a:spcBef>
            </a:pPr>
            <a:r>
              <a:rPr sz="900" b="1" dirty="0">
                <a:latin typeface="Arial"/>
                <a:cs typeface="Arial"/>
              </a:rPr>
              <a:t>The</a:t>
            </a:r>
            <a:r>
              <a:rPr sz="900" b="1" spc="-20" dirty="0">
                <a:latin typeface="Arial"/>
                <a:cs typeface="Arial"/>
              </a:rPr>
              <a:t> </a:t>
            </a:r>
            <a:r>
              <a:rPr sz="900" b="1" spc="-25" dirty="0">
                <a:latin typeface="Arial"/>
                <a:cs typeface="Arial"/>
              </a:rPr>
              <a:t>Ground</a:t>
            </a:r>
            <a:r>
              <a:rPr sz="900" b="1" spc="-35" dirty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&amp;</a:t>
            </a:r>
            <a:r>
              <a:rPr sz="900" b="1" spc="-25" dirty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Marine</a:t>
            </a:r>
            <a:r>
              <a:rPr sz="900" b="1" spc="-15" dirty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Radar</a:t>
            </a:r>
            <a:r>
              <a:rPr sz="900" b="1" spc="-50" dirty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Short</a:t>
            </a:r>
            <a:r>
              <a:rPr sz="900" b="1" spc="-10" dirty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to</a:t>
            </a:r>
            <a:r>
              <a:rPr sz="900" b="1" spc="-30" dirty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Medium</a:t>
            </a:r>
            <a:r>
              <a:rPr sz="900" b="1" spc="-15" dirty="0">
                <a:latin typeface="Arial"/>
                <a:cs typeface="Arial"/>
              </a:rPr>
              <a:t> </a:t>
            </a:r>
            <a:r>
              <a:rPr sz="900" b="1" spc="-10" dirty="0">
                <a:latin typeface="Arial"/>
                <a:cs typeface="Arial"/>
              </a:rPr>
              <a:t>Range</a:t>
            </a:r>
            <a:r>
              <a:rPr sz="900" b="1" spc="-55" dirty="0">
                <a:latin typeface="Arial"/>
                <a:cs typeface="Arial"/>
              </a:rPr>
              <a:t> </a:t>
            </a:r>
            <a:r>
              <a:rPr sz="900" b="1" spc="-10" dirty="0">
                <a:latin typeface="Arial"/>
                <a:cs typeface="Arial"/>
              </a:rPr>
              <a:t>provides</a:t>
            </a:r>
            <a:r>
              <a:rPr sz="900" b="1" spc="500" dirty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automatic</a:t>
            </a:r>
            <a:r>
              <a:rPr sz="900" b="1" spc="-25" dirty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perimeter</a:t>
            </a:r>
            <a:r>
              <a:rPr sz="900" b="1" spc="-15" dirty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security</a:t>
            </a:r>
            <a:r>
              <a:rPr sz="900" b="1" spc="-25" dirty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for</a:t>
            </a:r>
            <a:r>
              <a:rPr sz="900" b="1" spc="-15" dirty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large</a:t>
            </a:r>
            <a:r>
              <a:rPr sz="900" b="1" spc="-20" dirty="0">
                <a:latin typeface="Arial"/>
                <a:cs typeface="Arial"/>
              </a:rPr>
              <a:t> </a:t>
            </a:r>
            <a:r>
              <a:rPr sz="900" b="1" spc="-10" dirty="0">
                <a:latin typeface="Arial"/>
                <a:cs typeface="Arial"/>
              </a:rPr>
              <a:t>open</a:t>
            </a:r>
            <a:r>
              <a:rPr sz="900" b="1" spc="-30" dirty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spaces.</a:t>
            </a:r>
            <a:r>
              <a:rPr sz="900" b="1" spc="-10" dirty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The</a:t>
            </a:r>
            <a:r>
              <a:rPr sz="900" b="1" spc="-10" dirty="0">
                <a:latin typeface="Arial"/>
                <a:cs typeface="Arial"/>
              </a:rPr>
              <a:t> sensors</a:t>
            </a:r>
            <a:r>
              <a:rPr sz="900" b="1" spc="500" dirty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detect</a:t>
            </a:r>
            <a:r>
              <a:rPr sz="900" b="1" spc="-25" dirty="0">
                <a:latin typeface="Arial"/>
                <a:cs typeface="Arial"/>
              </a:rPr>
              <a:t> </a:t>
            </a:r>
            <a:r>
              <a:rPr sz="900" b="1" spc="-20" dirty="0">
                <a:latin typeface="Arial"/>
                <a:cs typeface="Arial"/>
              </a:rPr>
              <a:t>moving</a:t>
            </a:r>
            <a:r>
              <a:rPr sz="900" b="1" spc="-15" dirty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or</a:t>
            </a:r>
            <a:r>
              <a:rPr sz="900" b="1" spc="-10" dirty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stationary</a:t>
            </a:r>
            <a:r>
              <a:rPr sz="900" b="1" spc="-15" dirty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objects</a:t>
            </a:r>
            <a:r>
              <a:rPr sz="900" b="1" spc="-15" dirty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appearing</a:t>
            </a:r>
            <a:r>
              <a:rPr sz="900" b="1" spc="-15" dirty="0">
                <a:latin typeface="Arial"/>
                <a:cs typeface="Arial"/>
              </a:rPr>
              <a:t> </a:t>
            </a:r>
            <a:r>
              <a:rPr sz="900" b="1" spc="-10" dirty="0">
                <a:latin typeface="Arial"/>
                <a:cs typeface="Arial"/>
              </a:rPr>
              <a:t>in</a:t>
            </a:r>
            <a:r>
              <a:rPr sz="900" b="1" spc="-20" dirty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all</a:t>
            </a:r>
            <a:r>
              <a:rPr sz="900" b="1" spc="-15" dirty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weather</a:t>
            </a:r>
            <a:r>
              <a:rPr sz="900" b="1" spc="-5" dirty="0">
                <a:latin typeface="Arial"/>
                <a:cs typeface="Arial"/>
              </a:rPr>
              <a:t> </a:t>
            </a:r>
            <a:r>
              <a:rPr sz="900" b="1" spc="-10" dirty="0">
                <a:latin typeface="Arial"/>
                <a:cs typeface="Arial"/>
              </a:rPr>
              <a:t>conditions </a:t>
            </a:r>
            <a:r>
              <a:rPr sz="900" b="1" dirty="0">
                <a:latin typeface="Arial"/>
                <a:cs typeface="Arial"/>
              </a:rPr>
              <a:t>and</a:t>
            </a:r>
            <a:r>
              <a:rPr sz="900" b="1" spc="-25" dirty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light levels.</a:t>
            </a:r>
            <a:r>
              <a:rPr sz="900" b="1" spc="-15" dirty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A</a:t>
            </a:r>
            <a:r>
              <a:rPr sz="900" b="1" spc="-5" dirty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range</a:t>
            </a:r>
            <a:r>
              <a:rPr sz="900" b="1" spc="-15" dirty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of</a:t>
            </a:r>
            <a:r>
              <a:rPr sz="900" b="1" spc="-10" dirty="0">
                <a:latin typeface="Arial"/>
                <a:cs typeface="Arial"/>
              </a:rPr>
              <a:t> systems</a:t>
            </a:r>
            <a:r>
              <a:rPr sz="900" b="1" spc="5" dirty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that</a:t>
            </a:r>
            <a:r>
              <a:rPr sz="900" b="1" spc="5" dirty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will detect</a:t>
            </a:r>
            <a:r>
              <a:rPr sz="900" b="1" spc="-15" dirty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people</a:t>
            </a:r>
            <a:r>
              <a:rPr sz="900" b="1" spc="-30" dirty="0">
                <a:latin typeface="Arial"/>
                <a:cs typeface="Arial"/>
              </a:rPr>
              <a:t> </a:t>
            </a:r>
            <a:r>
              <a:rPr sz="900" b="1" spc="-10" dirty="0">
                <a:latin typeface="Arial"/>
                <a:cs typeface="Arial"/>
              </a:rPr>
              <a:t>within ranges</a:t>
            </a:r>
            <a:r>
              <a:rPr sz="900" b="1" spc="-15" dirty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of</a:t>
            </a:r>
            <a:r>
              <a:rPr sz="900" b="1" spc="-10" dirty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5 to</a:t>
            </a:r>
            <a:r>
              <a:rPr sz="900" b="1" spc="-20" dirty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2,000</a:t>
            </a:r>
            <a:r>
              <a:rPr sz="900" b="1" spc="-15" dirty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metres</a:t>
            </a:r>
            <a:r>
              <a:rPr sz="900" b="1" spc="10" dirty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and</a:t>
            </a:r>
            <a:r>
              <a:rPr sz="900" b="1" spc="-20" dirty="0">
                <a:latin typeface="Arial"/>
                <a:cs typeface="Arial"/>
              </a:rPr>
              <a:t> </a:t>
            </a:r>
            <a:r>
              <a:rPr sz="900" b="1" spc="-10" dirty="0">
                <a:latin typeface="Arial"/>
                <a:cs typeface="Arial"/>
              </a:rPr>
              <a:t>vehicles</a:t>
            </a:r>
            <a:r>
              <a:rPr sz="900" b="1" spc="-5" dirty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within a</a:t>
            </a:r>
            <a:r>
              <a:rPr sz="900" b="1" spc="-20" dirty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range</a:t>
            </a:r>
            <a:r>
              <a:rPr sz="900" b="1" spc="-15" dirty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of</a:t>
            </a:r>
            <a:r>
              <a:rPr sz="900" b="1" spc="-5" dirty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5</a:t>
            </a:r>
            <a:r>
              <a:rPr sz="900" b="1" spc="-15" dirty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to</a:t>
            </a:r>
            <a:r>
              <a:rPr sz="900" b="1" spc="-10" dirty="0">
                <a:latin typeface="Arial"/>
                <a:cs typeface="Arial"/>
              </a:rPr>
              <a:t> 3,000 metres.</a:t>
            </a:r>
            <a:endParaRPr sz="9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13689" y="8232140"/>
            <a:ext cx="3538854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latin typeface="Tahoma"/>
                <a:cs typeface="Tahoma"/>
              </a:rPr>
              <a:t>The</a:t>
            </a:r>
            <a:r>
              <a:rPr sz="900" spc="30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systems</a:t>
            </a:r>
            <a:r>
              <a:rPr sz="900" spc="15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are</a:t>
            </a:r>
            <a:r>
              <a:rPr sz="900" spc="30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extremely</a:t>
            </a:r>
            <a:r>
              <a:rPr sz="900" spc="65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rugged</a:t>
            </a:r>
            <a:r>
              <a:rPr sz="900" spc="10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with</a:t>
            </a:r>
            <a:r>
              <a:rPr sz="900" spc="40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built-in</a:t>
            </a:r>
            <a:r>
              <a:rPr sz="900" spc="-5" dirty="0">
                <a:latin typeface="Tahoma"/>
                <a:cs typeface="Tahoma"/>
              </a:rPr>
              <a:t> </a:t>
            </a:r>
            <a:r>
              <a:rPr sz="900" spc="50" dirty="0">
                <a:latin typeface="Tahoma"/>
                <a:cs typeface="Tahoma"/>
              </a:rPr>
              <a:t>self-</a:t>
            </a:r>
            <a:r>
              <a:rPr sz="900" dirty="0">
                <a:latin typeface="Tahoma"/>
                <a:cs typeface="Tahoma"/>
              </a:rPr>
              <a:t>test,</a:t>
            </a:r>
            <a:r>
              <a:rPr sz="900" spc="10" dirty="0">
                <a:latin typeface="Tahoma"/>
                <a:cs typeface="Tahoma"/>
              </a:rPr>
              <a:t> </a:t>
            </a:r>
            <a:r>
              <a:rPr sz="900" spc="-10" dirty="0">
                <a:latin typeface="Tahoma"/>
                <a:cs typeface="Tahoma"/>
              </a:rPr>
              <a:t>condition </a:t>
            </a:r>
            <a:r>
              <a:rPr sz="900" dirty="0">
                <a:latin typeface="Tahoma"/>
                <a:cs typeface="Tahoma"/>
              </a:rPr>
              <a:t>monitoring</a:t>
            </a:r>
            <a:r>
              <a:rPr sz="900" spc="-40" dirty="0">
                <a:latin typeface="Tahoma"/>
                <a:cs typeface="Tahoma"/>
              </a:rPr>
              <a:t> </a:t>
            </a:r>
            <a:r>
              <a:rPr sz="900" spc="10" dirty="0">
                <a:latin typeface="Tahoma"/>
                <a:cs typeface="Tahoma"/>
              </a:rPr>
              <a:t>and</a:t>
            </a:r>
            <a:r>
              <a:rPr sz="900" spc="-15" dirty="0">
                <a:latin typeface="Tahoma"/>
                <a:cs typeface="Tahoma"/>
              </a:rPr>
              <a:t> </a:t>
            </a:r>
            <a:r>
              <a:rPr sz="900" spc="10" dirty="0">
                <a:latin typeface="Tahoma"/>
                <a:cs typeface="Tahoma"/>
              </a:rPr>
              <a:t>calibration,</a:t>
            </a:r>
            <a:r>
              <a:rPr sz="900" spc="-25" dirty="0">
                <a:latin typeface="Tahoma"/>
                <a:cs typeface="Tahoma"/>
              </a:rPr>
              <a:t> </a:t>
            </a:r>
            <a:r>
              <a:rPr sz="900" spc="10" dirty="0">
                <a:latin typeface="Tahoma"/>
                <a:cs typeface="Tahoma"/>
              </a:rPr>
              <a:t>they</a:t>
            </a:r>
            <a:r>
              <a:rPr sz="900" dirty="0">
                <a:latin typeface="Tahoma"/>
                <a:cs typeface="Tahoma"/>
              </a:rPr>
              <a:t> </a:t>
            </a:r>
            <a:r>
              <a:rPr sz="900" spc="10" dirty="0">
                <a:latin typeface="Tahoma"/>
                <a:cs typeface="Tahoma"/>
              </a:rPr>
              <a:t>constantly</a:t>
            </a:r>
            <a:r>
              <a:rPr sz="900" spc="-45" dirty="0">
                <a:latin typeface="Tahoma"/>
                <a:cs typeface="Tahoma"/>
              </a:rPr>
              <a:t> </a:t>
            </a:r>
            <a:r>
              <a:rPr sz="900" spc="10" dirty="0">
                <a:latin typeface="Tahoma"/>
                <a:cs typeface="Tahoma"/>
              </a:rPr>
              <a:t>scan</a:t>
            </a:r>
            <a:r>
              <a:rPr sz="900" spc="-30" dirty="0">
                <a:latin typeface="Tahoma"/>
                <a:cs typeface="Tahoma"/>
              </a:rPr>
              <a:t> </a:t>
            </a:r>
            <a:r>
              <a:rPr sz="900" spc="10" dirty="0">
                <a:latin typeface="Tahoma"/>
                <a:cs typeface="Tahoma"/>
              </a:rPr>
              <a:t>360</a:t>
            </a:r>
            <a:r>
              <a:rPr sz="900" spc="-25" dirty="0">
                <a:latin typeface="Tahoma"/>
                <a:cs typeface="Tahoma"/>
              </a:rPr>
              <a:t> </a:t>
            </a:r>
            <a:r>
              <a:rPr sz="900" spc="10" dirty="0">
                <a:latin typeface="Tahoma"/>
                <a:cs typeface="Tahoma"/>
              </a:rPr>
              <a:t>degrees</a:t>
            </a:r>
            <a:r>
              <a:rPr sz="900" spc="-15" dirty="0">
                <a:latin typeface="Tahoma"/>
                <a:cs typeface="Tahoma"/>
              </a:rPr>
              <a:t> </a:t>
            </a:r>
            <a:r>
              <a:rPr sz="900" spc="10" dirty="0">
                <a:latin typeface="Tahoma"/>
                <a:cs typeface="Tahoma"/>
              </a:rPr>
              <a:t>once</a:t>
            </a:r>
            <a:r>
              <a:rPr sz="900" spc="-20" dirty="0">
                <a:latin typeface="Tahoma"/>
                <a:cs typeface="Tahoma"/>
              </a:rPr>
              <a:t> </a:t>
            </a:r>
            <a:r>
              <a:rPr sz="900" spc="-50" dirty="0">
                <a:latin typeface="Tahoma"/>
                <a:cs typeface="Tahoma"/>
              </a:rPr>
              <a:t>a </a:t>
            </a:r>
            <a:r>
              <a:rPr sz="900" spc="-10" dirty="0">
                <a:latin typeface="Tahoma"/>
                <a:cs typeface="Tahoma"/>
              </a:rPr>
              <a:t>second.</a:t>
            </a:r>
            <a:endParaRPr sz="9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13689" y="8780780"/>
            <a:ext cx="359537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latin typeface="Tahoma"/>
                <a:cs typeface="Tahoma"/>
              </a:rPr>
              <a:t>The</a:t>
            </a:r>
            <a:r>
              <a:rPr sz="900" spc="15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radar</a:t>
            </a:r>
            <a:r>
              <a:rPr sz="900" spc="20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fills</a:t>
            </a:r>
            <a:r>
              <a:rPr sz="900" spc="-15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a</a:t>
            </a:r>
            <a:r>
              <a:rPr sz="900" spc="25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volume of</a:t>
            </a:r>
            <a:r>
              <a:rPr sz="900" spc="15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space</a:t>
            </a:r>
            <a:r>
              <a:rPr sz="900" spc="-15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in</a:t>
            </a:r>
            <a:r>
              <a:rPr sz="900" spc="5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which</a:t>
            </a:r>
            <a:r>
              <a:rPr sz="900" spc="5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detection</a:t>
            </a:r>
            <a:r>
              <a:rPr sz="900" spc="10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data</a:t>
            </a:r>
            <a:r>
              <a:rPr sz="900" spc="25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is</a:t>
            </a:r>
            <a:r>
              <a:rPr sz="900" spc="-5" dirty="0">
                <a:latin typeface="Tahoma"/>
                <a:cs typeface="Tahoma"/>
              </a:rPr>
              <a:t> </a:t>
            </a:r>
            <a:r>
              <a:rPr sz="900" spc="-10" dirty="0">
                <a:latin typeface="Tahoma"/>
                <a:cs typeface="Tahoma"/>
              </a:rPr>
              <a:t>processed</a:t>
            </a:r>
            <a:endParaRPr sz="9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sz="900" dirty="0">
                <a:latin typeface="Tahoma"/>
                <a:cs typeface="Tahoma"/>
              </a:rPr>
              <a:t>every</a:t>
            </a:r>
            <a:r>
              <a:rPr sz="900" spc="10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25cm</a:t>
            </a:r>
            <a:r>
              <a:rPr sz="900" spc="-25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from</a:t>
            </a:r>
            <a:r>
              <a:rPr sz="900" spc="-10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the</a:t>
            </a:r>
            <a:r>
              <a:rPr sz="900" spc="5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sensor</a:t>
            </a:r>
            <a:r>
              <a:rPr sz="900" spc="-25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out</a:t>
            </a:r>
            <a:r>
              <a:rPr sz="900" spc="-15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to the</a:t>
            </a:r>
            <a:r>
              <a:rPr sz="900" spc="5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instrumented </a:t>
            </a:r>
            <a:r>
              <a:rPr sz="900" spc="-10" dirty="0">
                <a:latin typeface="Tahoma"/>
                <a:cs typeface="Tahoma"/>
              </a:rPr>
              <a:t>range.</a:t>
            </a:r>
            <a:endParaRPr sz="9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13689" y="9192514"/>
            <a:ext cx="3889375" cy="711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latin typeface="Tahoma"/>
                <a:cs typeface="Tahoma"/>
              </a:rPr>
              <a:t>The</a:t>
            </a:r>
            <a:r>
              <a:rPr sz="900" spc="15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radar</a:t>
            </a:r>
            <a:r>
              <a:rPr sz="900" spc="15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not only</a:t>
            </a:r>
            <a:r>
              <a:rPr sz="900" spc="-25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detects</a:t>
            </a:r>
            <a:r>
              <a:rPr sz="900" spc="10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and</a:t>
            </a:r>
            <a:r>
              <a:rPr sz="900" spc="10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tracks intruders</a:t>
            </a:r>
            <a:r>
              <a:rPr sz="900" spc="-5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within</a:t>
            </a:r>
            <a:r>
              <a:rPr sz="900" spc="5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the</a:t>
            </a:r>
            <a:r>
              <a:rPr sz="900" spc="15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protected</a:t>
            </a:r>
            <a:r>
              <a:rPr sz="900" spc="15" dirty="0">
                <a:latin typeface="Tahoma"/>
                <a:cs typeface="Tahoma"/>
              </a:rPr>
              <a:t> </a:t>
            </a:r>
            <a:r>
              <a:rPr sz="900" spc="-20" dirty="0">
                <a:latin typeface="Tahoma"/>
                <a:cs typeface="Tahoma"/>
              </a:rPr>
              <a:t>area</a:t>
            </a:r>
            <a:r>
              <a:rPr sz="900" dirty="0">
                <a:latin typeface="Tahoma"/>
                <a:cs typeface="Tahoma"/>
              </a:rPr>
              <a:t> but when</a:t>
            </a:r>
            <a:r>
              <a:rPr sz="900" spc="30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integrated</a:t>
            </a:r>
            <a:r>
              <a:rPr sz="900" spc="40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with</a:t>
            </a:r>
            <a:r>
              <a:rPr sz="900" spc="30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CCTV</a:t>
            </a:r>
            <a:r>
              <a:rPr sz="900" spc="35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surveillance</a:t>
            </a:r>
            <a:r>
              <a:rPr sz="900" spc="15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systems</a:t>
            </a:r>
            <a:r>
              <a:rPr sz="900" spc="-10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will</a:t>
            </a:r>
            <a:r>
              <a:rPr sz="900" spc="15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enable</a:t>
            </a:r>
            <a:r>
              <a:rPr sz="900" spc="5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cameras</a:t>
            </a:r>
            <a:r>
              <a:rPr sz="900" spc="50" dirty="0">
                <a:latin typeface="Tahoma"/>
                <a:cs typeface="Tahoma"/>
              </a:rPr>
              <a:t> </a:t>
            </a:r>
            <a:r>
              <a:rPr sz="900" spc="-25" dirty="0">
                <a:latin typeface="Tahoma"/>
                <a:cs typeface="Tahoma"/>
              </a:rPr>
              <a:t>to </a:t>
            </a:r>
            <a:r>
              <a:rPr sz="900" dirty="0">
                <a:latin typeface="Times New Roman"/>
                <a:cs typeface="Times New Roman"/>
              </a:rPr>
              <a:t>‘</a:t>
            </a:r>
            <a:r>
              <a:rPr sz="900" dirty="0">
                <a:latin typeface="Tahoma"/>
                <a:cs typeface="Tahoma"/>
              </a:rPr>
              <a:t>lock</a:t>
            </a:r>
            <a:r>
              <a:rPr sz="900" spc="-35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on</a:t>
            </a:r>
            <a:r>
              <a:rPr sz="900" dirty="0">
                <a:latin typeface="Times New Roman"/>
                <a:cs typeface="Times New Roman"/>
              </a:rPr>
              <a:t>’</a:t>
            </a:r>
            <a:r>
              <a:rPr sz="900" spc="45" dirty="0">
                <a:latin typeface="Times New Roman"/>
                <a:cs typeface="Times New Roman"/>
              </a:rPr>
              <a:t> </a:t>
            </a:r>
            <a:r>
              <a:rPr sz="900" dirty="0">
                <a:latin typeface="Tahoma"/>
                <a:cs typeface="Tahoma"/>
              </a:rPr>
              <a:t>automatically to the</a:t>
            </a:r>
            <a:r>
              <a:rPr sz="900" spc="10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target</a:t>
            </a:r>
            <a:r>
              <a:rPr sz="900" spc="15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and</a:t>
            </a:r>
            <a:r>
              <a:rPr sz="900" spc="5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track</a:t>
            </a:r>
            <a:r>
              <a:rPr sz="900" spc="-15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them</a:t>
            </a:r>
            <a:r>
              <a:rPr sz="900" spc="30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visually</a:t>
            </a:r>
            <a:r>
              <a:rPr sz="900" spc="-20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on</a:t>
            </a:r>
            <a:r>
              <a:rPr sz="900" spc="-10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command </a:t>
            </a:r>
            <a:r>
              <a:rPr sz="900" spc="-50" dirty="0">
                <a:latin typeface="Tahoma"/>
                <a:cs typeface="Tahoma"/>
              </a:rPr>
              <a:t>&amp; </a:t>
            </a:r>
            <a:r>
              <a:rPr sz="900" dirty="0">
                <a:latin typeface="Tahoma"/>
                <a:cs typeface="Tahoma"/>
              </a:rPr>
              <a:t>control</a:t>
            </a:r>
            <a:r>
              <a:rPr sz="900" spc="-15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screens.</a:t>
            </a:r>
            <a:r>
              <a:rPr sz="900" spc="10" dirty="0">
                <a:latin typeface="Tahoma"/>
                <a:cs typeface="Tahoma"/>
              </a:rPr>
              <a:t> </a:t>
            </a:r>
            <a:r>
              <a:rPr sz="900" spc="-45" dirty="0">
                <a:latin typeface="Tahoma"/>
                <a:cs typeface="Tahoma"/>
              </a:rPr>
              <a:t>It</a:t>
            </a:r>
            <a:r>
              <a:rPr sz="900" spc="20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can</a:t>
            </a:r>
            <a:r>
              <a:rPr sz="900" spc="20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also</a:t>
            </a:r>
            <a:r>
              <a:rPr sz="900" spc="10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be</a:t>
            </a:r>
            <a:r>
              <a:rPr sz="900" spc="15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used</a:t>
            </a:r>
            <a:r>
              <a:rPr sz="900" spc="10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for</a:t>
            </a:r>
            <a:r>
              <a:rPr sz="900" spc="15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detecting</a:t>
            </a:r>
            <a:r>
              <a:rPr sz="900" spc="20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debris</a:t>
            </a:r>
            <a:r>
              <a:rPr sz="900" spc="5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on</a:t>
            </a:r>
            <a:r>
              <a:rPr sz="900" spc="5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airport</a:t>
            </a:r>
            <a:r>
              <a:rPr sz="900" spc="20" dirty="0">
                <a:latin typeface="Tahoma"/>
                <a:cs typeface="Tahoma"/>
              </a:rPr>
              <a:t> </a:t>
            </a:r>
            <a:r>
              <a:rPr sz="900" spc="-10" dirty="0">
                <a:latin typeface="Tahoma"/>
                <a:cs typeface="Tahoma"/>
              </a:rPr>
              <a:t>runways </a:t>
            </a:r>
            <a:r>
              <a:rPr sz="900" dirty="0">
                <a:latin typeface="Tahoma"/>
                <a:cs typeface="Tahoma"/>
              </a:rPr>
              <a:t>and</a:t>
            </a:r>
            <a:r>
              <a:rPr sz="900" spc="30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motorways</a:t>
            </a:r>
            <a:r>
              <a:rPr sz="900" spc="15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including</a:t>
            </a:r>
            <a:r>
              <a:rPr sz="900" spc="-15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stopped</a:t>
            </a:r>
            <a:r>
              <a:rPr sz="900" spc="15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vehicles</a:t>
            </a:r>
            <a:r>
              <a:rPr sz="900" spc="50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on</a:t>
            </a:r>
            <a:r>
              <a:rPr sz="900" spc="20" dirty="0">
                <a:latin typeface="Tahoma"/>
                <a:cs typeface="Tahoma"/>
              </a:rPr>
              <a:t> </a:t>
            </a:r>
            <a:r>
              <a:rPr sz="900" dirty="0">
                <a:latin typeface="Tahoma"/>
                <a:cs typeface="Tahoma"/>
              </a:rPr>
              <a:t>smart</a:t>
            </a:r>
            <a:r>
              <a:rPr sz="900" spc="50" dirty="0">
                <a:latin typeface="Tahoma"/>
                <a:cs typeface="Tahoma"/>
              </a:rPr>
              <a:t> </a:t>
            </a:r>
            <a:r>
              <a:rPr sz="900" spc="-10" dirty="0">
                <a:latin typeface="Tahoma"/>
                <a:cs typeface="Tahoma"/>
              </a:rPr>
              <a:t>motorways.</a:t>
            </a:r>
            <a:endParaRPr sz="9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67664" y="6606666"/>
            <a:ext cx="61658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10" dirty="0">
                <a:solidFill>
                  <a:srgbClr val="B7995C"/>
                </a:solidFill>
                <a:latin typeface="Arial"/>
                <a:cs typeface="Arial"/>
              </a:rPr>
              <a:t>Overview</a:t>
            </a:r>
            <a:endParaRPr sz="10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213205" y="5513578"/>
            <a:ext cx="132651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20" dirty="0">
                <a:solidFill>
                  <a:srgbClr val="151312"/>
                </a:solidFill>
                <a:latin typeface="Arial"/>
                <a:cs typeface="Arial"/>
              </a:rPr>
              <a:t>All</a:t>
            </a:r>
            <a:r>
              <a:rPr sz="1000" b="1" spc="-40" dirty="0">
                <a:solidFill>
                  <a:srgbClr val="151312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51312"/>
                </a:solidFill>
                <a:latin typeface="Arial"/>
                <a:cs typeface="Arial"/>
              </a:rPr>
              <a:t>Weather</a:t>
            </a:r>
            <a:r>
              <a:rPr sz="1000" b="1" spc="-30" dirty="0">
                <a:solidFill>
                  <a:srgbClr val="151312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151312"/>
                </a:solidFill>
                <a:latin typeface="Arial"/>
                <a:cs typeface="Arial"/>
              </a:rPr>
              <a:t>Detection</a:t>
            </a:r>
            <a:endParaRPr sz="10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88620" y="2915411"/>
            <a:ext cx="3911600" cy="1192530"/>
          </a:xfrm>
          <a:custGeom>
            <a:avLst/>
            <a:gdLst/>
            <a:ahLst/>
            <a:cxnLst/>
            <a:rect l="l" t="t" r="r" b="b"/>
            <a:pathLst>
              <a:path w="3911600" h="1192529">
                <a:moveTo>
                  <a:pt x="0" y="1192402"/>
                </a:moveTo>
                <a:lnTo>
                  <a:pt x="3899154" y="1191768"/>
                </a:lnTo>
              </a:path>
              <a:path w="3911600" h="1192529">
                <a:moveTo>
                  <a:pt x="12191" y="599567"/>
                </a:moveTo>
                <a:lnTo>
                  <a:pt x="3911345" y="598931"/>
                </a:lnTo>
              </a:path>
              <a:path w="3911600" h="1192529">
                <a:moveTo>
                  <a:pt x="12191" y="634"/>
                </a:moveTo>
                <a:lnTo>
                  <a:pt x="3911345" y="0"/>
                </a:lnTo>
              </a:path>
            </a:pathLst>
          </a:custGeom>
          <a:ln w="9525">
            <a:solidFill>
              <a:srgbClr val="DFDFDF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00811" y="5934455"/>
            <a:ext cx="3899535" cy="635"/>
          </a:xfrm>
          <a:custGeom>
            <a:avLst/>
            <a:gdLst/>
            <a:ahLst/>
            <a:cxnLst/>
            <a:rect l="l" t="t" r="r" b="b"/>
            <a:pathLst>
              <a:path w="3899535" h="635">
                <a:moveTo>
                  <a:pt x="0" y="634"/>
                </a:moveTo>
                <a:lnTo>
                  <a:pt x="3899154" y="0"/>
                </a:lnTo>
              </a:path>
            </a:pathLst>
          </a:custGeom>
          <a:ln w="9525">
            <a:solidFill>
              <a:srgbClr val="DFDFDF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88620" y="4687823"/>
            <a:ext cx="3899535" cy="635"/>
          </a:xfrm>
          <a:custGeom>
            <a:avLst/>
            <a:gdLst/>
            <a:ahLst/>
            <a:cxnLst/>
            <a:rect l="l" t="t" r="r" b="b"/>
            <a:pathLst>
              <a:path w="3899535" h="635">
                <a:moveTo>
                  <a:pt x="0" y="635"/>
                </a:moveTo>
                <a:lnTo>
                  <a:pt x="3899154" y="0"/>
                </a:lnTo>
              </a:path>
            </a:pathLst>
          </a:custGeom>
          <a:ln w="9525">
            <a:solidFill>
              <a:srgbClr val="DFDFDF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88620" y="5266944"/>
            <a:ext cx="3899535" cy="635"/>
          </a:xfrm>
          <a:custGeom>
            <a:avLst/>
            <a:gdLst/>
            <a:ahLst/>
            <a:cxnLst/>
            <a:rect l="l" t="t" r="r" b="b"/>
            <a:pathLst>
              <a:path w="3899535" h="635">
                <a:moveTo>
                  <a:pt x="0" y="634"/>
                </a:moveTo>
                <a:lnTo>
                  <a:pt x="3899154" y="0"/>
                </a:lnTo>
              </a:path>
            </a:pathLst>
          </a:custGeom>
          <a:ln w="9525">
            <a:solidFill>
              <a:srgbClr val="DFDFDF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66927" y="5469635"/>
            <a:ext cx="260603" cy="288036"/>
          </a:xfrm>
          <a:prstGeom prst="rect">
            <a:avLst/>
          </a:prstGeom>
        </p:spPr>
      </p:pic>
      <p:sp>
        <p:nvSpPr>
          <p:cNvPr id="18" name="object 18"/>
          <p:cNvSpPr txBox="1"/>
          <p:nvPr/>
        </p:nvSpPr>
        <p:spPr>
          <a:xfrm>
            <a:off x="1207109" y="3151758"/>
            <a:ext cx="250571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dirty="0">
                <a:solidFill>
                  <a:srgbClr val="151312"/>
                </a:solidFill>
                <a:latin typeface="Arial"/>
                <a:cs typeface="Arial"/>
              </a:rPr>
              <a:t>5</a:t>
            </a:r>
            <a:r>
              <a:rPr sz="1000" b="1" spc="-5" dirty="0">
                <a:solidFill>
                  <a:srgbClr val="151312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51312"/>
                </a:solidFill>
                <a:latin typeface="Arial"/>
                <a:cs typeface="Arial"/>
              </a:rPr>
              <a:t>to</a:t>
            </a:r>
            <a:r>
              <a:rPr sz="1000" b="1" spc="-5" dirty="0">
                <a:solidFill>
                  <a:srgbClr val="151312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51312"/>
                </a:solidFill>
                <a:latin typeface="Arial"/>
                <a:cs typeface="Arial"/>
              </a:rPr>
              <a:t>2,000</a:t>
            </a:r>
            <a:r>
              <a:rPr sz="1000" b="1" spc="-20" dirty="0">
                <a:solidFill>
                  <a:srgbClr val="151312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51312"/>
                </a:solidFill>
                <a:latin typeface="Arial"/>
                <a:cs typeface="Arial"/>
              </a:rPr>
              <a:t>metre</a:t>
            </a:r>
            <a:r>
              <a:rPr sz="1000" b="1" spc="285" dirty="0">
                <a:solidFill>
                  <a:srgbClr val="151312"/>
                </a:solidFill>
                <a:latin typeface="Arial"/>
                <a:cs typeface="Arial"/>
              </a:rPr>
              <a:t> </a:t>
            </a:r>
            <a:r>
              <a:rPr sz="1000" b="1" spc="-20" dirty="0">
                <a:solidFill>
                  <a:srgbClr val="151312"/>
                </a:solidFill>
                <a:latin typeface="Arial"/>
                <a:cs typeface="Arial"/>
              </a:rPr>
              <a:t>Person</a:t>
            </a:r>
            <a:r>
              <a:rPr sz="1000" b="1" spc="5" dirty="0">
                <a:solidFill>
                  <a:srgbClr val="151312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51312"/>
                </a:solidFill>
                <a:latin typeface="Arial"/>
                <a:cs typeface="Arial"/>
              </a:rPr>
              <a:t>Detection</a:t>
            </a:r>
            <a:r>
              <a:rPr sz="1000" b="1" spc="-10" dirty="0">
                <a:solidFill>
                  <a:srgbClr val="151312"/>
                </a:solidFill>
                <a:latin typeface="Arial"/>
                <a:cs typeface="Arial"/>
              </a:rPr>
              <a:t> Range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207109" y="3734815"/>
            <a:ext cx="249301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dirty="0">
                <a:solidFill>
                  <a:srgbClr val="151312"/>
                </a:solidFill>
                <a:latin typeface="Arial"/>
                <a:cs typeface="Arial"/>
              </a:rPr>
              <a:t>5</a:t>
            </a:r>
            <a:r>
              <a:rPr sz="1000" b="1" spc="-5" dirty="0">
                <a:solidFill>
                  <a:srgbClr val="151312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51312"/>
                </a:solidFill>
                <a:latin typeface="Arial"/>
                <a:cs typeface="Arial"/>
              </a:rPr>
              <a:t>to</a:t>
            </a:r>
            <a:r>
              <a:rPr sz="1000" b="1" spc="-10" dirty="0">
                <a:solidFill>
                  <a:srgbClr val="151312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51312"/>
                </a:solidFill>
                <a:latin typeface="Arial"/>
                <a:cs typeface="Arial"/>
              </a:rPr>
              <a:t>3,000</a:t>
            </a:r>
            <a:r>
              <a:rPr sz="1000" b="1" spc="-15" dirty="0">
                <a:solidFill>
                  <a:srgbClr val="151312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51312"/>
                </a:solidFill>
                <a:latin typeface="Arial"/>
                <a:cs typeface="Arial"/>
              </a:rPr>
              <a:t>metre</a:t>
            </a:r>
            <a:r>
              <a:rPr sz="1000" b="1" spc="15" dirty="0">
                <a:solidFill>
                  <a:srgbClr val="151312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151312"/>
                </a:solidFill>
                <a:latin typeface="Arial"/>
                <a:cs typeface="Arial"/>
              </a:rPr>
              <a:t>Vehicle</a:t>
            </a:r>
            <a:r>
              <a:rPr sz="1000" b="1" spc="10" dirty="0">
                <a:solidFill>
                  <a:srgbClr val="151312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51312"/>
                </a:solidFill>
                <a:latin typeface="Arial"/>
                <a:cs typeface="Arial"/>
              </a:rPr>
              <a:t>Detection</a:t>
            </a:r>
            <a:r>
              <a:rPr sz="1000" b="1" spc="-5" dirty="0">
                <a:solidFill>
                  <a:srgbClr val="151312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151312"/>
                </a:solidFill>
                <a:latin typeface="Arial"/>
                <a:cs typeface="Arial"/>
              </a:rPr>
              <a:t>Range</a:t>
            </a:r>
            <a:endParaRPr sz="10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207109" y="4311777"/>
            <a:ext cx="211709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90" dirty="0">
                <a:solidFill>
                  <a:srgbClr val="151312"/>
                </a:solidFill>
                <a:latin typeface="Arial"/>
                <a:cs typeface="Arial"/>
              </a:rPr>
              <a:t>76-</a:t>
            </a:r>
            <a:r>
              <a:rPr sz="1000" b="1" dirty="0">
                <a:solidFill>
                  <a:srgbClr val="151312"/>
                </a:solidFill>
                <a:latin typeface="Arial"/>
                <a:cs typeface="Arial"/>
              </a:rPr>
              <a:t>77</a:t>
            </a:r>
            <a:r>
              <a:rPr sz="1000" b="1" spc="-45" dirty="0">
                <a:solidFill>
                  <a:srgbClr val="151312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51312"/>
                </a:solidFill>
                <a:latin typeface="Arial"/>
                <a:cs typeface="Arial"/>
              </a:rPr>
              <a:t>GHz</a:t>
            </a:r>
            <a:r>
              <a:rPr sz="1000" b="1" spc="-15" dirty="0">
                <a:solidFill>
                  <a:srgbClr val="151312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151312"/>
                </a:solidFill>
                <a:latin typeface="Arial"/>
                <a:cs typeface="Arial"/>
              </a:rPr>
              <a:t>Milimetre </a:t>
            </a:r>
            <a:r>
              <a:rPr sz="1000" b="1" spc="-75" dirty="0">
                <a:solidFill>
                  <a:srgbClr val="151312"/>
                </a:solidFill>
                <a:latin typeface="Arial"/>
                <a:cs typeface="Arial"/>
              </a:rPr>
              <a:t>W</a:t>
            </a:r>
            <a:r>
              <a:rPr sz="1000" b="1" spc="-30" dirty="0">
                <a:solidFill>
                  <a:srgbClr val="151312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151312"/>
                </a:solidFill>
                <a:latin typeface="Arial"/>
                <a:cs typeface="Arial"/>
              </a:rPr>
              <a:t>Wave</a:t>
            </a:r>
            <a:r>
              <a:rPr sz="1000" b="1" spc="-20" dirty="0">
                <a:solidFill>
                  <a:srgbClr val="151312"/>
                </a:solidFill>
                <a:latin typeface="Arial"/>
                <a:cs typeface="Arial"/>
              </a:rPr>
              <a:t> Band</a:t>
            </a:r>
            <a:endParaRPr sz="10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67664" y="2098624"/>
            <a:ext cx="2208530" cy="629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dirty="0">
                <a:solidFill>
                  <a:srgbClr val="B7995C"/>
                </a:solidFill>
                <a:latin typeface="Arial"/>
                <a:cs typeface="Arial"/>
              </a:rPr>
              <a:t>Key</a:t>
            </a:r>
            <a:r>
              <a:rPr sz="1000" b="1" spc="30" dirty="0">
                <a:solidFill>
                  <a:srgbClr val="B7995C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B7995C"/>
                </a:solidFill>
                <a:latin typeface="Arial"/>
                <a:cs typeface="Arial"/>
              </a:rPr>
              <a:t>Features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65"/>
              </a:spcBef>
            </a:pPr>
            <a:endParaRPr sz="1000">
              <a:latin typeface="Arial"/>
              <a:cs typeface="Arial"/>
            </a:endParaRPr>
          </a:p>
          <a:p>
            <a:pPr marL="758190">
              <a:lnSpc>
                <a:spcPct val="100000"/>
              </a:lnSpc>
            </a:pPr>
            <a:r>
              <a:rPr sz="1000" b="1" dirty="0">
                <a:solidFill>
                  <a:srgbClr val="151312"/>
                </a:solidFill>
                <a:latin typeface="Arial"/>
                <a:cs typeface="Arial"/>
              </a:rPr>
              <a:t>360°</a:t>
            </a:r>
            <a:r>
              <a:rPr sz="1000" b="1" spc="5" dirty="0">
                <a:solidFill>
                  <a:srgbClr val="151312"/>
                </a:solidFill>
                <a:latin typeface="Arial"/>
                <a:cs typeface="Arial"/>
              </a:rPr>
              <a:t> </a:t>
            </a:r>
            <a:r>
              <a:rPr sz="1000" b="1" spc="-35" dirty="0">
                <a:solidFill>
                  <a:srgbClr val="151312"/>
                </a:solidFill>
                <a:latin typeface="Arial"/>
                <a:cs typeface="Arial"/>
              </a:rPr>
              <a:t>Scan</a:t>
            </a:r>
            <a:r>
              <a:rPr sz="1000" b="1" spc="5" dirty="0">
                <a:solidFill>
                  <a:srgbClr val="151312"/>
                </a:solidFill>
                <a:latin typeface="Arial"/>
                <a:cs typeface="Arial"/>
              </a:rPr>
              <a:t> </a:t>
            </a:r>
            <a:r>
              <a:rPr sz="1000" b="1" spc="-20" dirty="0">
                <a:solidFill>
                  <a:srgbClr val="151312"/>
                </a:solidFill>
                <a:latin typeface="Arial"/>
                <a:cs typeface="Arial"/>
              </a:rPr>
              <a:t>Every</a:t>
            </a:r>
            <a:r>
              <a:rPr sz="1000" b="1" spc="20" dirty="0">
                <a:solidFill>
                  <a:srgbClr val="151312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151312"/>
                </a:solidFill>
                <a:latin typeface="Arial"/>
                <a:cs typeface="Arial"/>
              </a:rPr>
              <a:t>Second</a:t>
            </a:r>
            <a:endParaRPr sz="10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207109" y="4907407"/>
            <a:ext cx="79883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25" dirty="0">
                <a:solidFill>
                  <a:srgbClr val="151312"/>
                </a:solidFill>
                <a:latin typeface="Arial"/>
                <a:cs typeface="Arial"/>
              </a:rPr>
              <a:t>FMCW</a:t>
            </a:r>
            <a:r>
              <a:rPr sz="1000" b="1" spc="-35" dirty="0">
                <a:solidFill>
                  <a:srgbClr val="151312"/>
                </a:solidFill>
                <a:latin typeface="Arial"/>
                <a:cs typeface="Arial"/>
              </a:rPr>
              <a:t> </a:t>
            </a:r>
            <a:r>
              <a:rPr sz="1000" b="1" spc="-20" dirty="0">
                <a:solidFill>
                  <a:srgbClr val="151312"/>
                </a:solidFill>
                <a:latin typeface="Arial"/>
                <a:cs typeface="Arial"/>
              </a:rPr>
              <a:t>Radar</a:t>
            </a:r>
            <a:endParaRPr sz="1000">
              <a:latin typeface="Arial"/>
              <a:cs typeface="Arial"/>
            </a:endParaRPr>
          </a:p>
        </p:txBody>
      </p:sp>
      <p:pic>
        <p:nvPicPr>
          <p:cNvPr id="23" name="object 23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54736" y="4838700"/>
            <a:ext cx="297180" cy="323088"/>
          </a:xfrm>
          <a:prstGeom prst="rect">
            <a:avLst/>
          </a:prstGeom>
        </p:spPr>
      </p:pic>
      <p:grpSp>
        <p:nvGrpSpPr>
          <p:cNvPr id="24" name="object 24"/>
          <p:cNvGrpSpPr/>
          <p:nvPr/>
        </p:nvGrpSpPr>
        <p:grpSpPr>
          <a:xfrm>
            <a:off x="4686300" y="6679692"/>
            <a:ext cx="2441575" cy="2885440"/>
            <a:chOff x="4686300" y="6679692"/>
            <a:chExt cx="2441575" cy="2885440"/>
          </a:xfrm>
        </p:grpSpPr>
        <p:sp>
          <p:nvSpPr>
            <p:cNvPr id="25" name="object 25"/>
            <p:cNvSpPr/>
            <p:nvPr/>
          </p:nvSpPr>
          <p:spPr>
            <a:xfrm>
              <a:off x="4779264" y="6679692"/>
              <a:ext cx="2348865" cy="2885440"/>
            </a:xfrm>
            <a:custGeom>
              <a:avLst/>
              <a:gdLst/>
              <a:ahLst/>
              <a:cxnLst/>
              <a:rect l="l" t="t" r="r" b="b"/>
              <a:pathLst>
                <a:path w="2348865" h="2885440">
                  <a:moveTo>
                    <a:pt x="2348484" y="0"/>
                  </a:moveTo>
                  <a:lnTo>
                    <a:pt x="0" y="0"/>
                  </a:lnTo>
                  <a:lnTo>
                    <a:pt x="0" y="2884932"/>
                  </a:lnTo>
                  <a:lnTo>
                    <a:pt x="2348484" y="2884932"/>
                  </a:lnTo>
                  <a:lnTo>
                    <a:pt x="2348484" y="0"/>
                  </a:lnTo>
                  <a:close/>
                </a:path>
              </a:pathLst>
            </a:custGeom>
            <a:solidFill>
              <a:srgbClr val="F8F8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6" name="object 2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686300" y="6780276"/>
              <a:ext cx="2348483" cy="426720"/>
            </a:xfrm>
            <a:prstGeom prst="rect">
              <a:avLst/>
            </a:prstGeom>
          </p:spPr>
        </p:pic>
      </p:grpSp>
      <p:sp>
        <p:nvSpPr>
          <p:cNvPr id="27" name="object 27"/>
          <p:cNvSpPr txBox="1"/>
          <p:nvPr/>
        </p:nvSpPr>
        <p:spPr>
          <a:xfrm>
            <a:off x="4889753" y="6943470"/>
            <a:ext cx="58166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10" dirty="0">
                <a:solidFill>
                  <a:srgbClr val="FFFFFF"/>
                </a:solidFill>
                <a:latin typeface="Arial"/>
                <a:cs typeface="Arial"/>
              </a:rPr>
              <a:t>Features</a:t>
            </a:r>
            <a:endParaRPr sz="10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889753" y="7440294"/>
            <a:ext cx="180149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solidFill>
                  <a:srgbClr val="6F6F6F"/>
                </a:solidFill>
                <a:latin typeface="Tahoma"/>
                <a:cs typeface="Tahoma"/>
              </a:rPr>
              <a:t>360</a:t>
            </a:r>
            <a:r>
              <a:rPr sz="1000" spc="-3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6F6F6F"/>
                </a:solidFill>
                <a:latin typeface="Tahoma"/>
                <a:cs typeface="Tahoma"/>
              </a:rPr>
              <a:t>Degree Scan</a:t>
            </a:r>
            <a:r>
              <a:rPr sz="1000" spc="-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6F6F6F"/>
                </a:solidFill>
                <a:latin typeface="Tahoma"/>
                <a:cs typeface="Tahoma"/>
              </a:rPr>
              <a:t>Every</a:t>
            </a:r>
            <a:r>
              <a:rPr sz="1000" spc="-1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1000" spc="-10" dirty="0">
                <a:solidFill>
                  <a:srgbClr val="6F6F6F"/>
                </a:solidFill>
                <a:latin typeface="Tahoma"/>
                <a:cs typeface="Tahoma"/>
              </a:rPr>
              <a:t>Second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889753" y="7745094"/>
            <a:ext cx="1677035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000" dirty="0">
                <a:solidFill>
                  <a:srgbClr val="6F6F6F"/>
                </a:solidFill>
                <a:latin typeface="Tahoma"/>
                <a:cs typeface="Tahoma"/>
              </a:rPr>
              <a:t>Automatically</a:t>
            </a:r>
            <a:r>
              <a:rPr sz="1000" spc="3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6F6F6F"/>
                </a:solidFill>
                <a:latin typeface="Tahoma"/>
                <a:cs typeface="Tahoma"/>
              </a:rPr>
              <a:t>Detect</a:t>
            </a:r>
            <a:r>
              <a:rPr sz="1000" spc="4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1000" spc="-50" dirty="0">
                <a:solidFill>
                  <a:srgbClr val="6F6F6F"/>
                </a:solidFill>
                <a:latin typeface="Tahoma"/>
                <a:cs typeface="Tahoma"/>
              </a:rPr>
              <a:t>&amp;</a:t>
            </a:r>
            <a:r>
              <a:rPr sz="1000" spc="4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1000" spc="-20" dirty="0">
                <a:solidFill>
                  <a:srgbClr val="6F6F6F"/>
                </a:solidFill>
                <a:latin typeface="Tahoma"/>
                <a:cs typeface="Tahoma"/>
              </a:rPr>
              <a:t>Track </a:t>
            </a:r>
            <a:r>
              <a:rPr sz="1000" dirty="0">
                <a:solidFill>
                  <a:srgbClr val="6F6F6F"/>
                </a:solidFill>
                <a:latin typeface="Tahoma"/>
                <a:cs typeface="Tahoma"/>
              </a:rPr>
              <a:t>Persons</a:t>
            </a:r>
            <a:r>
              <a:rPr sz="1000" spc="3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1000" spc="-50" dirty="0">
                <a:solidFill>
                  <a:srgbClr val="6F6F6F"/>
                </a:solidFill>
                <a:latin typeface="Tahoma"/>
                <a:cs typeface="Tahoma"/>
              </a:rPr>
              <a:t>&amp;</a:t>
            </a:r>
            <a:r>
              <a:rPr sz="1000" spc="3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1000" spc="-10" dirty="0">
                <a:solidFill>
                  <a:srgbClr val="6F6F6F"/>
                </a:solidFill>
                <a:latin typeface="Tahoma"/>
                <a:cs typeface="Tahoma"/>
              </a:rPr>
              <a:t>Vehicles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889753" y="8202294"/>
            <a:ext cx="127000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dirty="0">
                <a:solidFill>
                  <a:srgbClr val="6F6F6F"/>
                </a:solidFill>
                <a:latin typeface="Tahoma"/>
                <a:cs typeface="Tahoma"/>
              </a:rPr>
              <a:t>All</a:t>
            </a:r>
            <a:r>
              <a:rPr sz="1000" spc="-3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6F6F6F"/>
                </a:solidFill>
                <a:latin typeface="Tahoma"/>
                <a:cs typeface="Tahoma"/>
              </a:rPr>
              <a:t>Weather</a:t>
            </a:r>
            <a:r>
              <a:rPr sz="1000" spc="-2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1000" spc="-10" dirty="0">
                <a:solidFill>
                  <a:srgbClr val="6F6F6F"/>
                </a:solidFill>
                <a:latin typeface="Tahoma"/>
                <a:cs typeface="Tahoma"/>
              </a:rPr>
              <a:t>Detection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889753" y="8507094"/>
            <a:ext cx="173672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dirty="0">
                <a:solidFill>
                  <a:srgbClr val="6F6F6F"/>
                </a:solidFill>
                <a:latin typeface="Tahoma"/>
                <a:cs typeface="Tahoma"/>
              </a:rPr>
              <a:t>Ground</a:t>
            </a:r>
            <a:r>
              <a:rPr sz="1000" spc="4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1000" spc="-50" dirty="0">
                <a:solidFill>
                  <a:srgbClr val="6F6F6F"/>
                </a:solidFill>
                <a:latin typeface="Tahoma"/>
                <a:cs typeface="Tahoma"/>
              </a:rPr>
              <a:t>&amp;</a:t>
            </a:r>
            <a:r>
              <a:rPr sz="1000" dirty="0">
                <a:solidFill>
                  <a:srgbClr val="6F6F6F"/>
                </a:solidFill>
                <a:latin typeface="Tahoma"/>
                <a:cs typeface="Tahoma"/>
              </a:rPr>
              <a:t> Marine</a:t>
            </a:r>
            <a:r>
              <a:rPr sz="1000" spc="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1000" spc="-10" dirty="0">
                <a:solidFill>
                  <a:srgbClr val="6F6F6F"/>
                </a:solidFill>
                <a:latin typeface="Tahoma"/>
                <a:cs typeface="Tahoma"/>
              </a:rPr>
              <a:t>Applications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889753" y="8811894"/>
            <a:ext cx="77406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dirty="0">
                <a:solidFill>
                  <a:srgbClr val="6F6F6F"/>
                </a:solidFill>
                <a:latin typeface="Tahoma"/>
                <a:cs typeface="Tahoma"/>
              </a:rPr>
              <a:t>FMCW</a:t>
            </a:r>
            <a:r>
              <a:rPr sz="1000" spc="5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1000" spc="-10" dirty="0">
                <a:solidFill>
                  <a:srgbClr val="6F6F6F"/>
                </a:solidFill>
                <a:latin typeface="Tahoma"/>
                <a:cs typeface="Tahoma"/>
              </a:rPr>
              <a:t>Radar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889753" y="9116694"/>
            <a:ext cx="98742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dirty="0">
                <a:solidFill>
                  <a:srgbClr val="6F6F6F"/>
                </a:solidFill>
                <a:latin typeface="Tahoma"/>
                <a:cs typeface="Tahoma"/>
              </a:rPr>
              <a:t>Range</a:t>
            </a:r>
            <a:r>
              <a:rPr sz="1000" spc="-1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6F6F6F"/>
                </a:solidFill>
                <a:latin typeface="Tahoma"/>
                <a:cs typeface="Tahoma"/>
              </a:rPr>
              <a:t>of</a:t>
            </a:r>
            <a:r>
              <a:rPr sz="1000" spc="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1000" spc="-10" dirty="0">
                <a:solidFill>
                  <a:srgbClr val="6F6F6F"/>
                </a:solidFill>
                <a:latin typeface="Tahoma"/>
                <a:cs typeface="Tahoma"/>
              </a:rPr>
              <a:t>Models</a:t>
            </a:r>
            <a:endParaRPr sz="1000">
              <a:latin typeface="Tahoma"/>
              <a:cs typeface="Tahoma"/>
            </a:endParaRPr>
          </a:p>
        </p:txBody>
      </p:sp>
      <p:grpSp>
        <p:nvGrpSpPr>
          <p:cNvPr id="34" name="object 34"/>
          <p:cNvGrpSpPr/>
          <p:nvPr/>
        </p:nvGrpSpPr>
        <p:grpSpPr>
          <a:xfrm>
            <a:off x="569976" y="2555747"/>
            <a:ext cx="6685915" cy="1906905"/>
            <a:chOff x="569976" y="2555747"/>
            <a:chExt cx="6685915" cy="1906905"/>
          </a:xfrm>
        </p:grpSpPr>
        <p:pic>
          <p:nvPicPr>
            <p:cNvPr id="35" name="object 35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084320" y="2555747"/>
              <a:ext cx="3171444" cy="1906524"/>
            </a:xfrm>
            <a:prstGeom prst="rect">
              <a:avLst/>
            </a:prstGeom>
          </p:spPr>
        </p:pic>
        <p:pic>
          <p:nvPicPr>
            <p:cNvPr id="36" name="object 36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69976" y="2573584"/>
              <a:ext cx="230123" cy="218383"/>
            </a:xfrm>
            <a:prstGeom prst="rect">
              <a:avLst/>
            </a:prstGeom>
          </p:spPr>
        </p:pic>
        <p:pic>
          <p:nvPicPr>
            <p:cNvPr id="37" name="object 37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89788" y="3142565"/>
              <a:ext cx="237744" cy="265021"/>
            </a:xfrm>
            <a:prstGeom prst="rect">
              <a:avLst/>
            </a:prstGeom>
          </p:spPr>
        </p:pic>
        <p:pic>
          <p:nvPicPr>
            <p:cNvPr id="38" name="object 38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595992" y="3676465"/>
              <a:ext cx="202365" cy="246467"/>
            </a:xfrm>
            <a:prstGeom prst="rect">
              <a:avLst/>
            </a:prstGeom>
          </p:spPr>
        </p:pic>
        <p:pic>
          <p:nvPicPr>
            <p:cNvPr id="39" name="object 39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577596" y="4256531"/>
              <a:ext cx="219456" cy="166718"/>
            </a:xfrm>
            <a:prstGeom prst="rect">
              <a:avLst/>
            </a:prstGeom>
          </p:spPr>
        </p:pic>
      </p:grpSp>
      <p:sp>
        <p:nvSpPr>
          <p:cNvPr id="40" name="object 40"/>
          <p:cNvSpPr txBox="1"/>
          <p:nvPr/>
        </p:nvSpPr>
        <p:spPr>
          <a:xfrm>
            <a:off x="7080884" y="10246559"/>
            <a:ext cx="107950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00"/>
              </a:lnSpc>
            </a:pPr>
            <a:r>
              <a:rPr sz="1100" b="1" spc="-50" dirty="0">
                <a:solidFill>
                  <a:srgbClr val="151312"/>
                </a:solidFill>
                <a:latin typeface="Arial"/>
                <a:cs typeface="Arial"/>
              </a:rPr>
              <a:t>1</a:t>
            </a:r>
            <a:endParaRPr sz="1100">
              <a:latin typeface="Arial"/>
              <a:cs typeface="Arial"/>
            </a:endParaRPr>
          </a:p>
        </p:txBody>
      </p:sp>
      <p:sp>
        <p:nvSpPr>
          <p:cNvPr id="41" name="object 41"/>
          <p:cNvSpPr txBox="1">
            <a:spLocks noGrp="1"/>
          </p:cNvSpPr>
          <p:nvPr>
            <p:ph type="ftr" sz="quarter" idx="5"/>
          </p:nvPr>
        </p:nvSpPr>
        <p:spPr>
          <a:xfrm>
            <a:off x="371043" y="10354042"/>
            <a:ext cx="4570730" cy="1025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795"/>
              </a:lnSpc>
            </a:pPr>
            <a:r>
              <a:rPr lang="en-US" spc="-10" dirty="0"/>
              <a:t>AWLSGH</a:t>
            </a:r>
            <a:endParaRPr spc="-10" dirty="0"/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F098D91B-65FC-2D44-0210-8B905C4E6AD7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9014" y="-264500"/>
            <a:ext cx="3210186" cy="226970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64592" y="1234439"/>
            <a:ext cx="6743700" cy="8502650"/>
            <a:chOff x="164592" y="1234439"/>
            <a:chExt cx="6743700" cy="850265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49935" y="1275587"/>
              <a:ext cx="6518148" cy="425196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45364" y="2424683"/>
              <a:ext cx="6518148" cy="426720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92607" y="4945380"/>
              <a:ext cx="6518148" cy="425196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324713" y="1424178"/>
            <a:ext cx="6395720" cy="83743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875">
              <a:lnSpc>
                <a:spcPct val="100000"/>
              </a:lnSpc>
              <a:spcBef>
                <a:spcPts val="100"/>
              </a:spcBef>
            </a:pPr>
            <a:r>
              <a:rPr sz="900" b="1" spc="-10" dirty="0">
                <a:solidFill>
                  <a:srgbClr val="FFFFFF"/>
                </a:solidFill>
                <a:latin typeface="Arial"/>
                <a:cs typeface="Arial"/>
              </a:rPr>
              <a:t>Applications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20"/>
              </a:spcBef>
            </a:pPr>
            <a:endParaRPr sz="900">
              <a:latin typeface="Arial"/>
              <a:cs typeface="Arial"/>
            </a:endParaRPr>
          </a:p>
          <a:p>
            <a:pPr marL="12700" marR="50800">
              <a:lnSpc>
                <a:spcPct val="100000"/>
              </a:lnSpc>
            </a:pP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The</a:t>
            </a:r>
            <a:r>
              <a:rPr sz="900" spc="2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Ground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-50" dirty="0">
                <a:solidFill>
                  <a:srgbClr val="6F6F6F"/>
                </a:solidFill>
                <a:latin typeface="Tahoma"/>
                <a:cs typeface="Tahoma"/>
              </a:rPr>
              <a:t>&amp;</a:t>
            </a:r>
            <a:r>
              <a:rPr sz="900" spc="1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Marine</a:t>
            </a:r>
            <a:r>
              <a:rPr sz="900" spc="2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Radar</a:t>
            </a:r>
            <a:r>
              <a:rPr sz="900" spc="2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Short</a:t>
            </a:r>
            <a:r>
              <a:rPr sz="900" spc="3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to</a:t>
            </a:r>
            <a:r>
              <a:rPr sz="900" spc="1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Medium</a:t>
            </a:r>
            <a:r>
              <a:rPr sz="900" spc="2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Range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is</a:t>
            </a:r>
            <a:r>
              <a:rPr sz="900" spc="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an</a:t>
            </a:r>
            <a:r>
              <a:rPr sz="900" spc="1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ideal</a:t>
            </a:r>
            <a:r>
              <a:rPr sz="900" spc="3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solution</a:t>
            </a:r>
            <a:r>
              <a:rPr sz="900" spc="-4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for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protecting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open</a:t>
            </a:r>
            <a:r>
              <a:rPr sz="900" spc="1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areas</a:t>
            </a:r>
            <a:r>
              <a:rPr sz="900" spc="3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from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intruding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 persons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and</a:t>
            </a:r>
            <a:r>
              <a:rPr sz="900" spc="2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vehicles</a:t>
            </a:r>
            <a:r>
              <a:rPr sz="900" spc="4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-45" dirty="0">
                <a:solidFill>
                  <a:srgbClr val="6F6F6F"/>
                </a:solidFill>
                <a:latin typeface="Tahoma"/>
                <a:cs typeface="Tahoma"/>
              </a:rPr>
              <a:t>&amp;</a:t>
            </a:r>
            <a:r>
              <a:rPr sz="900" spc="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boats,</a:t>
            </a:r>
            <a:r>
              <a:rPr sz="900" spc="2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it</a:t>
            </a:r>
            <a:r>
              <a:rPr sz="900" spc="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can</a:t>
            </a:r>
            <a:r>
              <a:rPr sz="900" spc="1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also</a:t>
            </a:r>
            <a:r>
              <a:rPr sz="900" spc="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be</a:t>
            </a:r>
            <a:r>
              <a:rPr sz="900" spc="1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used</a:t>
            </a:r>
            <a:r>
              <a:rPr sz="900" spc="2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for</a:t>
            </a:r>
            <a:r>
              <a:rPr sz="900" spc="-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detecting</a:t>
            </a:r>
            <a:r>
              <a:rPr sz="900" spc="2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debris</a:t>
            </a:r>
            <a:r>
              <a:rPr sz="900" spc="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on airport</a:t>
            </a:r>
            <a:r>
              <a:rPr sz="900" spc="2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runways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and</a:t>
            </a:r>
            <a:r>
              <a:rPr sz="900" spc="2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motorways</a:t>
            </a:r>
            <a:r>
              <a:rPr sz="900" spc="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including</a:t>
            </a:r>
            <a:r>
              <a:rPr sz="900" spc="-2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stopped</a:t>
            </a:r>
            <a:r>
              <a:rPr sz="900" spc="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vehicles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on</a:t>
            </a:r>
            <a:r>
              <a:rPr sz="900" spc="-4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smart</a:t>
            </a:r>
            <a:r>
              <a:rPr sz="900" spc="-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motorways.</a:t>
            </a:r>
            <a:endParaRPr sz="90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9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90"/>
              </a:spcBef>
            </a:pPr>
            <a:endParaRPr sz="900">
              <a:latin typeface="Tahoma"/>
              <a:cs typeface="Tahoma"/>
            </a:endParaRPr>
          </a:p>
          <a:p>
            <a:pPr marR="5431790" algn="ctr">
              <a:lnSpc>
                <a:spcPct val="100000"/>
              </a:lnSpc>
            </a:pPr>
            <a:r>
              <a:rPr sz="900" b="1" dirty="0">
                <a:solidFill>
                  <a:srgbClr val="FFFFFF"/>
                </a:solidFill>
                <a:latin typeface="Arial"/>
                <a:cs typeface="Arial"/>
              </a:rPr>
              <a:t>Key</a:t>
            </a:r>
            <a:r>
              <a:rPr sz="900" b="1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900" b="1" spc="-10" dirty="0">
                <a:solidFill>
                  <a:srgbClr val="FFFFFF"/>
                </a:solidFill>
                <a:latin typeface="Arial"/>
                <a:cs typeface="Arial"/>
              </a:rPr>
              <a:t>Benefits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19"/>
              </a:spcBef>
            </a:pPr>
            <a:endParaRPr sz="900">
              <a:latin typeface="Arial"/>
              <a:cs typeface="Arial"/>
            </a:endParaRPr>
          </a:p>
          <a:p>
            <a:pPr marL="184785" indent="-172085">
              <a:lnSpc>
                <a:spcPct val="100000"/>
              </a:lnSpc>
              <a:buClr>
                <a:srgbClr val="000000"/>
              </a:buClr>
              <a:buFont typeface="Arial MT"/>
              <a:buChar char="•"/>
              <a:tabLst>
                <a:tab pos="184785" algn="l"/>
              </a:tabLst>
            </a:pPr>
            <a:r>
              <a:rPr sz="900" spc="50" dirty="0">
                <a:solidFill>
                  <a:srgbClr val="6F6F6F"/>
                </a:solidFill>
                <a:latin typeface="Tahoma"/>
                <a:cs typeface="Tahoma"/>
              </a:rPr>
              <a:t>360-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degree 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coverage</a:t>
            </a:r>
            <a:endParaRPr sz="900">
              <a:latin typeface="Tahoma"/>
              <a:cs typeface="Tahoma"/>
            </a:endParaRPr>
          </a:p>
          <a:p>
            <a:pPr marL="184785" indent="-172085">
              <a:lnSpc>
                <a:spcPct val="100000"/>
              </a:lnSpc>
              <a:buClr>
                <a:srgbClr val="000000"/>
              </a:buClr>
              <a:buFont typeface="Arial MT"/>
              <a:buChar char="•"/>
              <a:tabLst>
                <a:tab pos="184785" algn="l"/>
              </a:tabLst>
            </a:pP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Available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for</a:t>
            </a:r>
            <a:r>
              <a:rPr sz="900" spc="-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temporary</a:t>
            </a:r>
            <a:r>
              <a:rPr sz="900" spc="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or</a:t>
            </a:r>
            <a:r>
              <a:rPr sz="900" spc="-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permanent</a:t>
            </a:r>
            <a:r>
              <a:rPr sz="900" spc="2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installation</a:t>
            </a:r>
            <a:endParaRPr sz="900">
              <a:latin typeface="Tahoma"/>
              <a:cs typeface="Tahoma"/>
            </a:endParaRPr>
          </a:p>
          <a:p>
            <a:pPr marL="184785" indent="-172085">
              <a:lnSpc>
                <a:spcPct val="100000"/>
              </a:lnSpc>
              <a:buClr>
                <a:srgbClr val="000000"/>
              </a:buClr>
              <a:buFont typeface="Arial MT"/>
              <a:buChar char="•"/>
              <a:tabLst>
                <a:tab pos="184785" algn="l"/>
              </a:tabLst>
            </a:pP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Battery</a:t>
            </a:r>
            <a:r>
              <a:rPr sz="900" spc="7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operation</a:t>
            </a:r>
            <a:r>
              <a:rPr sz="900" spc="5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optional</a:t>
            </a:r>
            <a:endParaRPr sz="900">
              <a:latin typeface="Tahoma"/>
              <a:cs typeface="Tahoma"/>
            </a:endParaRPr>
          </a:p>
          <a:p>
            <a:pPr marL="184785" indent="-172085">
              <a:lnSpc>
                <a:spcPct val="100000"/>
              </a:lnSpc>
              <a:buClr>
                <a:srgbClr val="000000"/>
              </a:buClr>
              <a:buFont typeface="Arial MT"/>
              <a:buChar char="•"/>
              <a:tabLst>
                <a:tab pos="184785" algn="l"/>
              </a:tabLst>
            </a:pPr>
            <a:r>
              <a:rPr sz="900" spc="50" dirty="0">
                <a:solidFill>
                  <a:srgbClr val="6F6F6F"/>
                </a:solidFill>
                <a:latin typeface="Tahoma"/>
                <a:cs typeface="Tahoma"/>
              </a:rPr>
              <a:t>Built-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in</a:t>
            </a:r>
            <a:r>
              <a:rPr sz="900" spc="1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50" dirty="0">
                <a:solidFill>
                  <a:srgbClr val="6F6F6F"/>
                </a:solidFill>
                <a:latin typeface="Tahoma"/>
                <a:cs typeface="Tahoma"/>
              </a:rPr>
              <a:t>self-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test,</a:t>
            </a:r>
            <a:r>
              <a:rPr sz="900" spc="5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condition monitoring</a:t>
            </a:r>
            <a:r>
              <a:rPr sz="900" spc="4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and</a:t>
            </a:r>
            <a:r>
              <a:rPr sz="900" spc="4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calibration</a:t>
            </a:r>
            <a:endParaRPr sz="900">
              <a:latin typeface="Tahoma"/>
              <a:cs typeface="Tahoma"/>
            </a:endParaRPr>
          </a:p>
          <a:p>
            <a:pPr marL="184785" indent="-172085">
              <a:lnSpc>
                <a:spcPct val="100000"/>
              </a:lnSpc>
              <a:buClr>
                <a:srgbClr val="000000"/>
              </a:buClr>
              <a:buFont typeface="Arial MT"/>
              <a:buChar char="•"/>
              <a:tabLst>
                <a:tab pos="184785" algn="l"/>
              </a:tabLst>
            </a:pP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Compact,</a:t>
            </a:r>
            <a:r>
              <a:rPr sz="900" spc="14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low-cost</a:t>
            </a:r>
            <a:r>
              <a:rPr sz="900" spc="8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radar</a:t>
            </a:r>
            <a:r>
              <a:rPr sz="900" spc="12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surveillance</a:t>
            </a:r>
            <a:endParaRPr sz="900">
              <a:latin typeface="Tahoma"/>
              <a:cs typeface="Tahoma"/>
            </a:endParaRPr>
          </a:p>
          <a:p>
            <a:pPr marL="184785" indent="-172085">
              <a:lnSpc>
                <a:spcPct val="100000"/>
              </a:lnSpc>
              <a:buClr>
                <a:srgbClr val="000000"/>
              </a:buClr>
              <a:buFont typeface="Arial MT"/>
              <a:buChar char="•"/>
              <a:tabLst>
                <a:tab pos="184785" algn="l"/>
              </a:tabLst>
            </a:pP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Continuous</a:t>
            </a:r>
            <a:r>
              <a:rPr sz="900" spc="2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tracking</a:t>
            </a:r>
            <a:r>
              <a:rPr sz="900" spc="3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of</a:t>
            </a:r>
            <a:r>
              <a:rPr sz="900" spc="3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target</a:t>
            </a:r>
            <a:r>
              <a:rPr sz="900" spc="7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allows</a:t>
            </a:r>
            <a:r>
              <a:rPr sz="900" spc="3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intelligent</a:t>
            </a:r>
            <a:r>
              <a:rPr sz="900" spc="5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assessment</a:t>
            </a:r>
            <a:r>
              <a:rPr sz="900" spc="5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of</a:t>
            </a:r>
            <a:r>
              <a:rPr sz="900" spc="3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intruder</a:t>
            </a:r>
            <a:r>
              <a:rPr sz="900" spc="4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threat</a:t>
            </a:r>
            <a:endParaRPr sz="900">
              <a:latin typeface="Tahoma"/>
              <a:cs typeface="Tahoma"/>
            </a:endParaRPr>
          </a:p>
          <a:p>
            <a:pPr marL="184785" indent="-172085">
              <a:lnSpc>
                <a:spcPct val="100000"/>
              </a:lnSpc>
              <a:buClr>
                <a:srgbClr val="000000"/>
              </a:buClr>
              <a:buFont typeface="Arial MT"/>
              <a:buChar char="•"/>
              <a:tabLst>
                <a:tab pos="184785" algn="l"/>
              </a:tabLst>
            </a:pP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Effective</a:t>
            </a:r>
            <a:r>
              <a:rPr sz="900" spc="4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in all</a:t>
            </a:r>
            <a:r>
              <a:rPr sz="900" spc="1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weather</a:t>
            </a:r>
            <a:r>
              <a:rPr sz="900" spc="6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and</a:t>
            </a:r>
            <a:r>
              <a:rPr sz="900" spc="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light</a:t>
            </a:r>
            <a:r>
              <a:rPr sz="900" spc="2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conditions</a:t>
            </a:r>
            <a:endParaRPr sz="900">
              <a:latin typeface="Tahoma"/>
              <a:cs typeface="Tahoma"/>
            </a:endParaRPr>
          </a:p>
          <a:p>
            <a:pPr marL="184785" indent="-172085">
              <a:lnSpc>
                <a:spcPct val="100000"/>
              </a:lnSpc>
              <a:spcBef>
                <a:spcPts val="5"/>
              </a:spcBef>
              <a:buClr>
                <a:srgbClr val="000000"/>
              </a:buClr>
              <a:buFont typeface="Arial MT"/>
              <a:buChar char="•"/>
              <a:tabLst>
                <a:tab pos="184785" algn="l"/>
              </a:tabLst>
            </a:pP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Enhanced</a:t>
            </a:r>
            <a:r>
              <a:rPr sz="900" spc="7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site</a:t>
            </a:r>
            <a:r>
              <a:rPr sz="900" spc="5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security</a:t>
            </a:r>
            <a:endParaRPr sz="900">
              <a:latin typeface="Tahoma"/>
              <a:cs typeface="Tahoma"/>
            </a:endParaRPr>
          </a:p>
          <a:p>
            <a:pPr marL="184785" indent="-172085">
              <a:lnSpc>
                <a:spcPct val="100000"/>
              </a:lnSpc>
              <a:buClr>
                <a:srgbClr val="000000"/>
              </a:buClr>
              <a:buFont typeface="Arial MT"/>
              <a:buChar char="•"/>
              <a:tabLst>
                <a:tab pos="184785" algn="l"/>
              </a:tabLst>
            </a:pP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Ethernet</a:t>
            </a:r>
            <a:r>
              <a:rPr sz="900" spc="6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interface</a:t>
            </a:r>
            <a:endParaRPr sz="900">
              <a:latin typeface="Tahoma"/>
              <a:cs typeface="Tahoma"/>
            </a:endParaRPr>
          </a:p>
          <a:p>
            <a:pPr marL="184785" indent="-172085">
              <a:lnSpc>
                <a:spcPct val="100000"/>
              </a:lnSpc>
              <a:buClr>
                <a:srgbClr val="000000"/>
              </a:buClr>
              <a:buFont typeface="Arial MT"/>
              <a:buChar char="•"/>
              <a:tabLst>
                <a:tab pos="184785" algn="l"/>
              </a:tabLst>
            </a:pP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High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range</a:t>
            </a:r>
            <a:r>
              <a:rPr sz="900" spc="3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and</a:t>
            </a:r>
            <a:r>
              <a:rPr sz="900" spc="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azimuth</a:t>
            </a:r>
            <a:r>
              <a:rPr sz="900" spc="2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resolution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for</a:t>
            </a:r>
            <a:r>
              <a:rPr sz="900" spc="1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excellent</a:t>
            </a:r>
            <a:r>
              <a:rPr sz="900" spc="3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object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detection</a:t>
            </a:r>
            <a:endParaRPr sz="900">
              <a:latin typeface="Tahoma"/>
              <a:cs typeface="Tahoma"/>
            </a:endParaRPr>
          </a:p>
          <a:p>
            <a:pPr marL="184785" indent="-172085">
              <a:lnSpc>
                <a:spcPct val="100000"/>
              </a:lnSpc>
              <a:buClr>
                <a:srgbClr val="000000"/>
              </a:buClr>
              <a:buFont typeface="Arial MT"/>
              <a:buChar char="•"/>
              <a:tabLst>
                <a:tab pos="184785" algn="l"/>
              </a:tabLst>
            </a:pP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Low cost</a:t>
            </a:r>
            <a:r>
              <a:rPr sz="900" spc="-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and</a:t>
            </a:r>
            <a:r>
              <a:rPr sz="900" spc="-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rapid</a:t>
            </a:r>
            <a:r>
              <a:rPr sz="900" spc="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installation</a:t>
            </a:r>
            <a:endParaRPr sz="900">
              <a:latin typeface="Tahoma"/>
              <a:cs typeface="Tahoma"/>
            </a:endParaRPr>
          </a:p>
          <a:p>
            <a:pPr marL="184785" indent="-172085">
              <a:lnSpc>
                <a:spcPct val="100000"/>
              </a:lnSpc>
              <a:buClr>
                <a:srgbClr val="000000"/>
              </a:buClr>
              <a:buFont typeface="Arial MT"/>
              <a:buChar char="•"/>
              <a:tabLst>
                <a:tab pos="184785" algn="l"/>
              </a:tabLst>
            </a:pP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Low</a:t>
            </a:r>
            <a:r>
              <a:rPr sz="900" spc="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radiated</a:t>
            </a:r>
            <a:r>
              <a:rPr sz="900" spc="3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-20" dirty="0">
                <a:solidFill>
                  <a:srgbClr val="6F6F6F"/>
                </a:solidFill>
                <a:latin typeface="Tahoma"/>
                <a:cs typeface="Tahoma"/>
              </a:rPr>
              <a:t>power</a:t>
            </a:r>
            <a:endParaRPr sz="900">
              <a:latin typeface="Tahoma"/>
              <a:cs typeface="Tahoma"/>
            </a:endParaRPr>
          </a:p>
          <a:p>
            <a:pPr marL="184785" indent="-172085">
              <a:lnSpc>
                <a:spcPct val="100000"/>
              </a:lnSpc>
              <a:buClr>
                <a:srgbClr val="000000"/>
              </a:buClr>
              <a:buFont typeface="Arial MT"/>
              <a:buChar char="•"/>
              <a:tabLst>
                <a:tab pos="184785" algn="l"/>
              </a:tabLst>
            </a:pP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Solar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powered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options</a:t>
            </a:r>
            <a:endParaRPr sz="900">
              <a:latin typeface="Tahoma"/>
              <a:cs typeface="Tahoma"/>
            </a:endParaRPr>
          </a:p>
          <a:p>
            <a:pPr marL="184785" indent="-172085">
              <a:lnSpc>
                <a:spcPct val="100000"/>
              </a:lnSpc>
              <a:buClr>
                <a:srgbClr val="000000"/>
              </a:buClr>
              <a:buFont typeface="Arial MT"/>
              <a:buChar char="•"/>
              <a:tabLst>
                <a:tab pos="184785" algn="l"/>
              </a:tabLst>
            </a:pP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Single</a:t>
            </a:r>
            <a:r>
              <a:rPr sz="900" spc="-1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unit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covers up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to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3km</a:t>
            </a:r>
            <a:r>
              <a:rPr sz="900" spc="-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diameter</a:t>
            </a:r>
            <a:endParaRPr sz="9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20"/>
              </a:spcBef>
            </a:pPr>
            <a:endParaRPr sz="900">
              <a:latin typeface="Tahoma"/>
              <a:cs typeface="Tahoma"/>
            </a:endParaRPr>
          </a:p>
          <a:p>
            <a:pPr marR="5447665" algn="ctr">
              <a:lnSpc>
                <a:spcPct val="100000"/>
              </a:lnSpc>
            </a:pPr>
            <a:r>
              <a:rPr sz="900" b="1" spc="-10" dirty="0">
                <a:solidFill>
                  <a:srgbClr val="FFFFFF"/>
                </a:solidFill>
                <a:latin typeface="Arial"/>
                <a:cs typeface="Arial"/>
              </a:rPr>
              <a:t>Features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95"/>
              </a:spcBef>
            </a:pPr>
            <a:endParaRPr sz="9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They</a:t>
            </a:r>
            <a:r>
              <a:rPr sz="900" spc="1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are</a:t>
            </a:r>
            <a:r>
              <a:rPr sz="900" spc="2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high</a:t>
            </a:r>
            <a:r>
              <a:rPr sz="900" spc="3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performance</a:t>
            </a:r>
            <a:r>
              <a:rPr sz="900" spc="2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76</a:t>
            </a:r>
            <a:r>
              <a:rPr sz="900" spc="1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70" dirty="0">
                <a:solidFill>
                  <a:srgbClr val="6F6F6F"/>
                </a:solidFill>
                <a:latin typeface="Tahoma"/>
                <a:cs typeface="Tahoma"/>
              </a:rPr>
              <a:t>-</a:t>
            </a:r>
            <a:r>
              <a:rPr sz="900" spc="2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77GHz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Millimetre</a:t>
            </a:r>
            <a:r>
              <a:rPr sz="900" spc="3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Wave</a:t>
            </a:r>
            <a:r>
              <a:rPr sz="900" spc="2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-60" dirty="0">
                <a:solidFill>
                  <a:srgbClr val="6F6F6F"/>
                </a:solidFill>
                <a:latin typeface="Tahoma"/>
                <a:cs typeface="Tahoma"/>
              </a:rPr>
              <a:t>W</a:t>
            </a:r>
            <a:r>
              <a:rPr sz="900" spc="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Band</a:t>
            </a:r>
            <a:r>
              <a:rPr sz="900" spc="1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Radars</a:t>
            </a:r>
            <a:r>
              <a:rPr sz="900" spc="1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designed</a:t>
            </a:r>
            <a:r>
              <a:rPr sz="900" spc="1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for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continuous</a:t>
            </a:r>
            <a:r>
              <a:rPr sz="900" spc="-3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use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in</a:t>
            </a:r>
            <a:r>
              <a:rPr sz="900" spc="-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harsh</a:t>
            </a:r>
            <a:r>
              <a:rPr sz="900" spc="4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environments,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the</a:t>
            </a:r>
            <a:r>
              <a:rPr sz="900" spc="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systems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are</a:t>
            </a:r>
            <a:r>
              <a:rPr sz="900" spc="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extremely</a:t>
            </a:r>
            <a:r>
              <a:rPr sz="900" spc="3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rugged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with</a:t>
            </a:r>
            <a:r>
              <a:rPr sz="900" spc="-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built-in</a:t>
            </a:r>
            <a:r>
              <a:rPr sz="900" spc="-3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50" dirty="0">
                <a:solidFill>
                  <a:srgbClr val="6F6F6F"/>
                </a:solidFill>
                <a:latin typeface="Tahoma"/>
                <a:cs typeface="Tahoma"/>
              </a:rPr>
              <a:t>self-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test,</a:t>
            </a:r>
            <a:r>
              <a:rPr sz="900" spc="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condition</a:t>
            </a:r>
            <a:r>
              <a:rPr sz="900" spc="-4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monitoring</a:t>
            </a:r>
            <a:r>
              <a:rPr sz="900" spc="-2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and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calibration,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they</a:t>
            </a:r>
            <a:r>
              <a:rPr sz="900" spc="1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constantly</a:t>
            </a:r>
            <a:r>
              <a:rPr sz="900" spc="-3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scan</a:t>
            </a:r>
            <a:r>
              <a:rPr sz="900" spc="-2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-25" dirty="0">
                <a:solidFill>
                  <a:srgbClr val="6F6F6F"/>
                </a:solidFill>
                <a:latin typeface="Tahoma"/>
                <a:cs typeface="Tahoma"/>
              </a:rPr>
              <a:t>360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degrees</a:t>
            </a:r>
            <a:r>
              <a:rPr sz="900" spc="3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once</a:t>
            </a:r>
            <a:r>
              <a:rPr sz="900" spc="-1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</a:t>
            </a:r>
            <a:r>
              <a:rPr sz="900" spc="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second. The</a:t>
            </a:r>
            <a:r>
              <a:rPr sz="900" spc="2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radar</a:t>
            </a:r>
            <a:r>
              <a:rPr sz="900" spc="1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fills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</a:t>
            </a:r>
            <a:r>
              <a:rPr sz="900" spc="2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volume</a:t>
            </a:r>
            <a:r>
              <a:rPr sz="900" spc="-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of</a:t>
            </a:r>
            <a:r>
              <a:rPr sz="900" spc="1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space</a:t>
            </a:r>
            <a:r>
              <a:rPr sz="900" spc="-1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in</a:t>
            </a:r>
            <a:r>
              <a:rPr sz="900" spc="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which</a:t>
            </a:r>
            <a:r>
              <a:rPr sz="900" spc="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detection</a:t>
            </a:r>
            <a:r>
              <a:rPr sz="900" spc="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data</a:t>
            </a:r>
            <a:r>
              <a:rPr sz="900" spc="2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is processed</a:t>
            </a:r>
            <a:r>
              <a:rPr sz="900" spc="-1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every</a:t>
            </a:r>
            <a:r>
              <a:rPr sz="900" spc="4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25cm</a:t>
            </a:r>
            <a:r>
              <a:rPr sz="900" spc="-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from</a:t>
            </a:r>
            <a:r>
              <a:rPr sz="900" spc="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the</a:t>
            </a:r>
            <a:r>
              <a:rPr sz="900" spc="2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sensor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out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to the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instrumented 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range.</a:t>
            </a:r>
            <a:endParaRPr sz="9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080"/>
              </a:spcBef>
            </a:pP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They</a:t>
            </a:r>
            <a:r>
              <a:rPr sz="900" spc="3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are</a:t>
            </a:r>
            <a:r>
              <a:rPr sz="900" spc="5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based</a:t>
            </a:r>
            <a:r>
              <a:rPr sz="900" spc="4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on</a:t>
            </a:r>
            <a:r>
              <a:rPr sz="900" spc="1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extremely</a:t>
            </a:r>
            <a:r>
              <a:rPr sz="900" spc="9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accurate,</a:t>
            </a:r>
            <a:r>
              <a:rPr sz="900" spc="4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reliable</a:t>
            </a:r>
            <a:r>
              <a:rPr sz="900" spc="4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and</a:t>
            </a:r>
            <a:r>
              <a:rPr sz="900" spc="4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easily</a:t>
            </a:r>
            <a:r>
              <a:rPr sz="900" spc="2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deployable</a:t>
            </a:r>
            <a:r>
              <a:rPr sz="900" spc="2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FMCW</a:t>
            </a:r>
            <a:r>
              <a:rPr sz="900" spc="6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ground</a:t>
            </a:r>
            <a:r>
              <a:rPr sz="900" spc="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surveillance</a:t>
            </a:r>
            <a:r>
              <a:rPr sz="900" spc="3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radar</a:t>
            </a:r>
            <a:r>
              <a:rPr sz="900" spc="4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technology,</a:t>
            </a:r>
            <a:r>
              <a:rPr sz="900" spc="2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driven</a:t>
            </a:r>
            <a:endParaRPr sz="9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by</a:t>
            </a:r>
            <a:r>
              <a:rPr sz="900" spc="-2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a</a:t>
            </a:r>
            <a:r>
              <a:rPr sz="900" spc="-2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highly</a:t>
            </a:r>
            <a:r>
              <a:rPr sz="900" spc="-1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advanced</a:t>
            </a:r>
            <a:r>
              <a:rPr sz="900" spc="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and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feature-rich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software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processing</a:t>
            </a:r>
            <a:r>
              <a:rPr sz="900" spc="-5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engine.</a:t>
            </a:r>
            <a:endParaRPr sz="900">
              <a:latin typeface="Tahoma"/>
              <a:cs typeface="Tahoma"/>
            </a:endParaRPr>
          </a:p>
          <a:p>
            <a:pPr marL="12700" marR="255904">
              <a:lnSpc>
                <a:spcPct val="100000"/>
              </a:lnSpc>
              <a:spcBef>
                <a:spcPts val="1080"/>
              </a:spcBef>
            </a:pP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They</a:t>
            </a:r>
            <a:r>
              <a:rPr sz="900" spc="4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deliver</a:t>
            </a:r>
            <a:r>
              <a:rPr sz="900" spc="5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continuous</a:t>
            </a:r>
            <a:r>
              <a:rPr sz="900" spc="-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automatic</a:t>
            </a:r>
            <a:r>
              <a:rPr sz="900" spc="4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perimeter</a:t>
            </a:r>
            <a:r>
              <a:rPr sz="900" spc="6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and</a:t>
            </a:r>
            <a:r>
              <a:rPr sz="900" spc="4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wide-area</a:t>
            </a:r>
            <a:r>
              <a:rPr sz="900" spc="7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surveillance</a:t>
            </a:r>
            <a:r>
              <a:rPr sz="900" spc="4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in</a:t>
            </a:r>
            <a:r>
              <a:rPr sz="900" spc="2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60" dirty="0">
                <a:solidFill>
                  <a:srgbClr val="6F6F6F"/>
                </a:solidFill>
                <a:latin typeface="Tahoma"/>
                <a:cs typeface="Tahoma"/>
              </a:rPr>
              <a:t>all-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weather</a:t>
            </a:r>
            <a:r>
              <a:rPr sz="900" spc="8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and</a:t>
            </a:r>
            <a:r>
              <a:rPr sz="900" spc="3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light</a:t>
            </a:r>
            <a:r>
              <a:rPr sz="900" spc="4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conditions</a:t>
            </a:r>
            <a:r>
              <a:rPr sz="900" spc="-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through</a:t>
            </a:r>
            <a:r>
              <a:rPr sz="900" spc="3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-25" dirty="0">
                <a:solidFill>
                  <a:srgbClr val="6F6F6F"/>
                </a:solidFill>
                <a:latin typeface="Tahoma"/>
                <a:cs typeface="Tahoma"/>
              </a:rPr>
              <a:t>an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interface,</a:t>
            </a:r>
            <a:r>
              <a:rPr sz="900" spc="6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designed</a:t>
            </a:r>
            <a:r>
              <a:rPr sz="900" spc="2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for</a:t>
            </a:r>
            <a:r>
              <a:rPr sz="900" spc="3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intuitive</a:t>
            </a:r>
            <a:r>
              <a:rPr sz="900" spc="1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and</a:t>
            </a:r>
            <a:r>
              <a:rPr sz="900" spc="3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easy</a:t>
            </a:r>
            <a:r>
              <a:rPr sz="900" spc="4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operation.</a:t>
            </a:r>
            <a:endParaRPr sz="900">
              <a:latin typeface="Tahoma"/>
              <a:cs typeface="Tahoma"/>
            </a:endParaRPr>
          </a:p>
          <a:p>
            <a:pPr marL="12700" marR="127635">
              <a:lnSpc>
                <a:spcPct val="100000"/>
              </a:lnSpc>
              <a:spcBef>
                <a:spcPts val="1080"/>
              </a:spcBef>
            </a:pP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They</a:t>
            </a:r>
            <a:r>
              <a:rPr sz="900" spc="3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will</a:t>
            </a:r>
            <a:r>
              <a:rPr sz="900" spc="2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detect,</a:t>
            </a:r>
            <a:r>
              <a:rPr sz="900" spc="6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track</a:t>
            </a:r>
            <a:r>
              <a:rPr sz="900" spc="2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and</a:t>
            </a:r>
            <a:r>
              <a:rPr sz="900" spc="4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identify</a:t>
            </a:r>
            <a:r>
              <a:rPr sz="900" spc="2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the</a:t>
            </a:r>
            <a:r>
              <a:rPr sz="900" spc="6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exact</a:t>
            </a:r>
            <a:r>
              <a:rPr sz="900" spc="6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location</a:t>
            </a:r>
            <a:r>
              <a:rPr sz="900" spc="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of</a:t>
            </a:r>
            <a:r>
              <a:rPr sz="900" spc="4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all</a:t>
            </a:r>
            <a:r>
              <a:rPr sz="900" spc="3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moving</a:t>
            </a:r>
            <a:r>
              <a:rPr sz="900" spc="2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objects</a:t>
            </a:r>
            <a:r>
              <a:rPr sz="900" spc="3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(e.g.</a:t>
            </a:r>
            <a:r>
              <a:rPr sz="900" spc="3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people,</a:t>
            </a:r>
            <a:r>
              <a:rPr sz="900" spc="4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vehicles,</a:t>
            </a:r>
            <a:r>
              <a:rPr sz="900" spc="6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vessels</a:t>
            </a:r>
            <a:r>
              <a:rPr sz="900" spc="4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or</a:t>
            </a:r>
            <a:r>
              <a:rPr sz="900" spc="2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wildlife)</a:t>
            </a:r>
            <a:r>
              <a:rPr sz="900" spc="3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-20" dirty="0">
                <a:solidFill>
                  <a:srgbClr val="6F6F6F"/>
                </a:solidFill>
                <a:latin typeface="Tahoma"/>
                <a:cs typeface="Tahoma"/>
              </a:rPr>
              <a:t>with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extreme</a:t>
            </a:r>
            <a:r>
              <a:rPr sz="900" spc="9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confidence</a:t>
            </a:r>
            <a:r>
              <a:rPr sz="900" spc="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and</a:t>
            </a:r>
            <a:r>
              <a:rPr sz="900" spc="5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automatically</a:t>
            </a:r>
            <a:r>
              <a:rPr sz="900" spc="5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alerts</a:t>
            </a:r>
            <a:r>
              <a:rPr sz="900" spc="7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security</a:t>
            </a:r>
            <a:r>
              <a:rPr sz="900" spc="2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personnel</a:t>
            </a:r>
            <a:r>
              <a:rPr sz="900" spc="3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when</a:t>
            </a:r>
            <a:r>
              <a:rPr sz="900" spc="6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unauthorised</a:t>
            </a:r>
            <a:r>
              <a:rPr sz="900" spc="5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activity</a:t>
            </a:r>
            <a:r>
              <a:rPr sz="900" spc="5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occurs inside</a:t>
            </a:r>
            <a:r>
              <a:rPr sz="900" spc="3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and/or</a:t>
            </a:r>
            <a:r>
              <a:rPr sz="900" spc="3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outside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-50" dirty="0">
                <a:solidFill>
                  <a:srgbClr val="6F6F6F"/>
                </a:solidFill>
                <a:latin typeface="Tahoma"/>
                <a:cs typeface="Tahoma"/>
              </a:rPr>
              <a:t>a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site</a:t>
            </a:r>
            <a:r>
              <a:rPr sz="900" dirty="0">
                <a:solidFill>
                  <a:srgbClr val="6F6F6F"/>
                </a:solidFill>
                <a:latin typeface="Times New Roman"/>
                <a:cs typeface="Times New Roman"/>
              </a:rPr>
              <a:t>’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s</a:t>
            </a:r>
            <a:r>
              <a:rPr sz="900" spc="2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perimeter.</a:t>
            </a:r>
            <a:r>
              <a:rPr sz="900" spc="8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They</a:t>
            </a:r>
            <a:r>
              <a:rPr sz="900" spc="4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aid</a:t>
            </a:r>
            <a:r>
              <a:rPr sz="900" spc="4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security</a:t>
            </a:r>
            <a:r>
              <a:rPr sz="900" spc="3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personnel</a:t>
            </a:r>
            <a:r>
              <a:rPr sz="900" spc="2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to</a:t>
            </a:r>
            <a:r>
              <a:rPr sz="900" spc="4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identify,</a:t>
            </a:r>
            <a:r>
              <a:rPr sz="900" spc="3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access</a:t>
            </a:r>
            <a:r>
              <a:rPr sz="900" spc="2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and</a:t>
            </a:r>
            <a:r>
              <a:rPr sz="900" spc="3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respond</a:t>
            </a:r>
            <a:r>
              <a:rPr sz="900" spc="3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to</a:t>
            </a:r>
            <a:r>
              <a:rPr sz="900" spc="4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potential</a:t>
            </a:r>
            <a:r>
              <a:rPr sz="900" spc="4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security</a:t>
            </a:r>
            <a:r>
              <a:rPr sz="900" spc="1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threats</a:t>
            </a:r>
            <a:r>
              <a:rPr sz="900" spc="8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as</a:t>
            </a:r>
            <a:r>
              <a:rPr sz="900" spc="2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quickly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-25" dirty="0">
                <a:solidFill>
                  <a:srgbClr val="6F6F6F"/>
                </a:solidFill>
                <a:latin typeface="Tahoma"/>
                <a:cs typeface="Tahoma"/>
              </a:rPr>
              <a:t>as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possible</a:t>
            </a:r>
            <a:r>
              <a:rPr sz="900" spc="-6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and</a:t>
            </a:r>
            <a:r>
              <a:rPr sz="900" spc="-2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with</a:t>
            </a:r>
            <a:r>
              <a:rPr sz="900" spc="-3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extremely low</a:t>
            </a:r>
            <a:r>
              <a:rPr sz="900" spc="-3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false</a:t>
            </a:r>
            <a:r>
              <a:rPr sz="900" spc="-3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alarm</a:t>
            </a:r>
            <a:r>
              <a:rPr sz="900" spc="-1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-20" dirty="0">
                <a:solidFill>
                  <a:srgbClr val="6F6F6F"/>
                </a:solidFill>
                <a:latin typeface="Tahoma"/>
                <a:cs typeface="Tahoma"/>
              </a:rPr>
              <a:t>rate.</a:t>
            </a:r>
            <a:endParaRPr sz="900">
              <a:latin typeface="Tahoma"/>
              <a:cs typeface="Tahoma"/>
            </a:endParaRPr>
          </a:p>
          <a:p>
            <a:pPr marL="12700" marR="89535">
              <a:lnSpc>
                <a:spcPct val="100000"/>
              </a:lnSpc>
              <a:spcBef>
                <a:spcPts val="1080"/>
              </a:spcBef>
            </a:pP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The</a:t>
            </a:r>
            <a:r>
              <a:rPr sz="900" spc="1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entire</a:t>
            </a:r>
            <a:r>
              <a:rPr sz="900" spc="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perimeter</a:t>
            </a:r>
            <a:r>
              <a:rPr sz="900" spc="3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and</a:t>
            </a:r>
            <a:r>
              <a:rPr sz="900" spc="1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internal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area</a:t>
            </a:r>
            <a:r>
              <a:rPr sz="900" spc="4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can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be</a:t>
            </a:r>
            <a:r>
              <a:rPr sz="900" spc="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monitored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from</a:t>
            </a:r>
            <a:r>
              <a:rPr sz="900" spc="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</a:t>
            </a:r>
            <a:r>
              <a:rPr sz="900" spc="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single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central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control</a:t>
            </a:r>
            <a:r>
              <a:rPr sz="900" spc="-2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and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display</a:t>
            </a:r>
            <a:r>
              <a:rPr sz="900" spc="-2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unit. With</a:t>
            </a:r>
            <a:r>
              <a:rPr sz="900" spc="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the</a:t>
            </a:r>
            <a:r>
              <a:rPr sz="900" spc="3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addition</a:t>
            </a:r>
            <a:r>
              <a:rPr sz="900" spc="-2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-25" dirty="0">
                <a:solidFill>
                  <a:srgbClr val="6F6F6F"/>
                </a:solidFill>
                <a:latin typeface="Tahoma"/>
                <a:cs typeface="Tahoma"/>
              </a:rPr>
              <a:t>of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the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CCTV</a:t>
            </a:r>
            <a:r>
              <a:rPr sz="900" spc="2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interface,</a:t>
            </a:r>
            <a:r>
              <a:rPr sz="900" spc="2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targets</a:t>
            </a:r>
            <a:r>
              <a:rPr sz="900" spc="2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can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be</a:t>
            </a:r>
            <a:r>
              <a:rPr sz="900" spc="-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automatically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tracked</a:t>
            </a:r>
            <a:r>
              <a:rPr sz="900" spc="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and</a:t>
            </a:r>
            <a:r>
              <a:rPr sz="900" spc="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viewed</a:t>
            </a:r>
            <a:r>
              <a:rPr sz="900" spc="4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without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any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user 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interaction.</a:t>
            </a:r>
            <a:endParaRPr sz="900">
              <a:latin typeface="Tahoma"/>
              <a:cs typeface="Tahoma"/>
            </a:endParaRPr>
          </a:p>
          <a:p>
            <a:pPr marL="12700" marR="19050">
              <a:lnSpc>
                <a:spcPct val="100000"/>
              </a:lnSpc>
              <a:spcBef>
                <a:spcPts val="1080"/>
              </a:spcBef>
            </a:pP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The</a:t>
            </a:r>
            <a:r>
              <a:rPr sz="900" spc="2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site</a:t>
            </a:r>
            <a:r>
              <a:rPr sz="900" spc="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security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system processes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data</a:t>
            </a:r>
            <a:r>
              <a:rPr sz="900" spc="3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from</a:t>
            </a:r>
            <a:r>
              <a:rPr sz="900" spc="2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the</a:t>
            </a:r>
            <a:r>
              <a:rPr sz="900" spc="3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radar,</a:t>
            </a:r>
            <a:r>
              <a:rPr sz="900" spc="4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it</a:t>
            </a:r>
            <a:r>
              <a:rPr sz="900" spc="2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constantly</a:t>
            </a:r>
            <a:r>
              <a:rPr sz="900" spc="-2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scans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</a:t>
            </a:r>
            <a:r>
              <a:rPr sz="900" spc="1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full 360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degrees</a:t>
            </a:r>
            <a:r>
              <a:rPr sz="900" spc="4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across</a:t>
            </a:r>
            <a:r>
              <a:rPr sz="900" spc="-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the</a:t>
            </a:r>
            <a:r>
              <a:rPr sz="900" spc="3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entire</a:t>
            </a:r>
            <a:r>
              <a:rPr sz="900" spc="3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designated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area</a:t>
            </a:r>
            <a:r>
              <a:rPr sz="900" spc="1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monitoring</a:t>
            </a:r>
            <a:r>
              <a:rPr sz="900" spc="-2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stationary</a:t>
            </a:r>
            <a:r>
              <a:rPr sz="900" spc="-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and</a:t>
            </a:r>
            <a:r>
              <a:rPr sz="900" spc="-2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moving</a:t>
            </a:r>
            <a:r>
              <a:rPr sz="900" spc="-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targets</a:t>
            </a:r>
            <a:r>
              <a:rPr sz="900" spc="1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from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5</a:t>
            </a:r>
            <a:r>
              <a:rPr sz="900" spc="-2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metres</a:t>
            </a:r>
            <a:r>
              <a:rPr sz="900" spc="1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up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to</a:t>
            </a:r>
            <a:r>
              <a:rPr sz="900" spc="-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range of</a:t>
            </a:r>
            <a:r>
              <a:rPr sz="900" spc="-2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3,000</a:t>
            </a:r>
            <a:r>
              <a:rPr sz="900" spc="-1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metres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from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each sensor,</a:t>
            </a:r>
            <a:r>
              <a:rPr sz="900" spc="-1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in</a:t>
            </a:r>
            <a:r>
              <a:rPr sz="900" spc="-2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all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 weather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and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light</a:t>
            </a:r>
            <a:r>
              <a:rPr sz="900" spc="1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conditions.</a:t>
            </a:r>
            <a:endParaRPr sz="900">
              <a:latin typeface="Tahoma"/>
              <a:cs typeface="Tahoma"/>
            </a:endParaRPr>
          </a:p>
          <a:p>
            <a:pPr marL="12700" marR="97790">
              <a:lnSpc>
                <a:spcPct val="100000"/>
              </a:lnSpc>
              <a:spcBef>
                <a:spcPts val="1085"/>
              </a:spcBef>
            </a:pPr>
            <a:r>
              <a:rPr sz="900" spc="-45" dirty="0">
                <a:solidFill>
                  <a:srgbClr val="6F6F6F"/>
                </a:solidFill>
                <a:latin typeface="Tahoma"/>
                <a:cs typeface="Tahoma"/>
              </a:rPr>
              <a:t>If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 objects</a:t>
            </a:r>
            <a:r>
              <a:rPr sz="900" spc="-2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are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detected</a:t>
            </a:r>
            <a:r>
              <a:rPr sz="900" spc="2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in</a:t>
            </a:r>
            <a:r>
              <a:rPr sz="900" spc="-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the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50" dirty="0">
                <a:solidFill>
                  <a:srgbClr val="6F6F6F"/>
                </a:solidFill>
                <a:latin typeface="Tahoma"/>
                <a:cs typeface="Tahoma"/>
              </a:rPr>
              <a:t>pre-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programmed</a:t>
            </a:r>
            <a:r>
              <a:rPr sz="900" spc="2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alarm</a:t>
            </a:r>
            <a:r>
              <a:rPr sz="900" spc="2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zones,</a:t>
            </a:r>
            <a:r>
              <a:rPr sz="900" spc="-2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the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system</a:t>
            </a:r>
            <a:r>
              <a:rPr sz="900" spc="-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will</a:t>
            </a:r>
            <a:r>
              <a:rPr sz="900" spc="-1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command</a:t>
            </a:r>
            <a:r>
              <a:rPr sz="900" spc="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the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CCTV</a:t>
            </a:r>
            <a:r>
              <a:rPr sz="900" spc="2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to</a:t>
            </a:r>
            <a:r>
              <a:rPr sz="900" spc="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focus</a:t>
            </a:r>
            <a:r>
              <a:rPr sz="900" spc="-2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on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those 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threats.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The</a:t>
            </a:r>
            <a:r>
              <a:rPr sz="900" spc="3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system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is</a:t>
            </a:r>
            <a:r>
              <a:rPr sz="900" spc="2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capable</a:t>
            </a:r>
            <a:r>
              <a:rPr sz="900" spc="3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of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detecting</a:t>
            </a:r>
            <a:r>
              <a:rPr sz="900" spc="3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multiple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intruders</a:t>
            </a:r>
            <a:r>
              <a:rPr sz="900" spc="2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in</a:t>
            </a:r>
            <a:r>
              <a:rPr sz="900" spc="2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different</a:t>
            </a:r>
            <a:r>
              <a:rPr sz="900" spc="3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areas</a:t>
            </a:r>
            <a:r>
              <a:rPr sz="900" spc="5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simultaneously</a:t>
            </a:r>
            <a:r>
              <a:rPr sz="900" spc="-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and</a:t>
            </a:r>
            <a:r>
              <a:rPr sz="900" spc="3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can</a:t>
            </a:r>
            <a:r>
              <a:rPr sz="900" spc="3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be</a:t>
            </a:r>
            <a:r>
              <a:rPr sz="900" spc="2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configured</a:t>
            </a:r>
            <a:r>
              <a:rPr sz="900" spc="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to</a:t>
            </a:r>
            <a:r>
              <a:rPr sz="900" spc="3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trigger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audible</a:t>
            </a:r>
            <a:r>
              <a:rPr sz="900" spc="-3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alarms</a:t>
            </a:r>
            <a:r>
              <a:rPr sz="900" spc="-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or</a:t>
            </a:r>
            <a:r>
              <a:rPr sz="900" spc="-4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activate</a:t>
            </a:r>
            <a:r>
              <a:rPr sz="900" spc="-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other</a:t>
            </a:r>
            <a:r>
              <a:rPr sz="900" spc="-1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security</a:t>
            </a:r>
            <a:r>
              <a:rPr sz="900" spc="-4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equipment.</a:t>
            </a:r>
            <a:r>
              <a:rPr sz="900" spc="-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With</a:t>
            </a:r>
            <a:r>
              <a:rPr sz="900" spc="-3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fully</a:t>
            </a:r>
            <a:r>
              <a:rPr sz="900" spc="-5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automated</a:t>
            </a:r>
            <a:r>
              <a:rPr sz="900" spc="-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detection</a:t>
            </a:r>
            <a:r>
              <a:rPr sz="900" spc="-3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capability,</a:t>
            </a:r>
            <a:r>
              <a:rPr sz="900" spc="-3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the</a:t>
            </a:r>
            <a:r>
              <a:rPr sz="900" spc="-1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system</a:t>
            </a:r>
            <a:r>
              <a:rPr sz="900" spc="-3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removes</a:t>
            </a:r>
            <a:r>
              <a:rPr sz="900" spc="-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-25" dirty="0">
                <a:solidFill>
                  <a:srgbClr val="6F6F6F"/>
                </a:solidFill>
                <a:latin typeface="Tahoma"/>
                <a:cs typeface="Tahoma"/>
              </a:rPr>
              <a:t>any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possibility</a:t>
            </a:r>
            <a:r>
              <a:rPr sz="900" spc="-5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of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human</a:t>
            </a:r>
            <a:r>
              <a:rPr sz="900" spc="2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error.</a:t>
            </a:r>
            <a:endParaRPr sz="9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080"/>
              </a:spcBef>
            </a:pPr>
            <a:r>
              <a:rPr sz="900" b="1" dirty="0">
                <a:solidFill>
                  <a:srgbClr val="6F6F6F"/>
                </a:solidFill>
                <a:latin typeface="Arial"/>
                <a:cs typeface="Arial"/>
              </a:rPr>
              <a:t>Network</a:t>
            </a:r>
            <a:r>
              <a:rPr sz="900" b="1" spc="25" dirty="0">
                <a:solidFill>
                  <a:srgbClr val="6F6F6F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6F6F6F"/>
                </a:solidFill>
                <a:latin typeface="Arial"/>
                <a:cs typeface="Arial"/>
              </a:rPr>
              <a:t>enabled</a:t>
            </a:r>
            <a:r>
              <a:rPr sz="900" b="1" spc="-10" dirty="0">
                <a:solidFill>
                  <a:srgbClr val="6F6F6F"/>
                </a:solidFill>
                <a:latin typeface="Arial"/>
                <a:cs typeface="Arial"/>
              </a:rPr>
              <a:t> Surveillance</a:t>
            </a:r>
            <a:r>
              <a:rPr sz="900" b="1" spc="-20" dirty="0">
                <a:solidFill>
                  <a:srgbClr val="6F6F6F"/>
                </a:solidFill>
                <a:latin typeface="Arial"/>
                <a:cs typeface="Arial"/>
              </a:rPr>
              <a:t> </a:t>
            </a:r>
            <a:r>
              <a:rPr sz="900" b="1" spc="-10" dirty="0">
                <a:solidFill>
                  <a:srgbClr val="6F6F6F"/>
                </a:solidFill>
                <a:latin typeface="Arial"/>
                <a:cs typeface="Arial"/>
              </a:rPr>
              <a:t>Radar</a:t>
            </a:r>
            <a:endParaRPr sz="900">
              <a:latin typeface="Arial"/>
              <a:cs typeface="Arial"/>
            </a:endParaRPr>
          </a:p>
          <a:p>
            <a:pPr marL="12700" marR="274955">
              <a:lnSpc>
                <a:spcPct val="100000"/>
              </a:lnSpc>
              <a:spcBef>
                <a:spcPts val="600"/>
              </a:spcBef>
            </a:pP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Multiple</a:t>
            </a:r>
            <a:r>
              <a:rPr sz="900" spc="-2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radar</a:t>
            </a:r>
            <a:r>
              <a:rPr sz="900" spc="-1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systems</a:t>
            </a:r>
            <a:r>
              <a:rPr sz="900" spc="-3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can</a:t>
            </a:r>
            <a:r>
              <a:rPr sz="900" spc="-3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be</a:t>
            </a:r>
            <a:r>
              <a:rPr sz="900" spc="-2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networked</a:t>
            </a:r>
            <a:r>
              <a:rPr sz="900" spc="-2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together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to</a:t>
            </a:r>
            <a:r>
              <a:rPr sz="900" spc="-3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provide</a:t>
            </a:r>
            <a:r>
              <a:rPr sz="900" spc="-2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complete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coverage</a:t>
            </a:r>
            <a:r>
              <a:rPr sz="900" spc="-1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of</a:t>
            </a:r>
            <a:r>
              <a:rPr sz="900" spc="-3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expansive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sites,</a:t>
            </a:r>
            <a:r>
              <a:rPr sz="900" spc="-3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a</a:t>
            </a:r>
            <a:r>
              <a:rPr sz="900" spc="-2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complete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 multi-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sensor</a:t>
            </a:r>
            <a:r>
              <a:rPr sz="900" spc="1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intruder</a:t>
            </a:r>
            <a:r>
              <a:rPr sz="900" spc="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detection</a:t>
            </a:r>
            <a:r>
              <a:rPr sz="900" spc="3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system</a:t>
            </a:r>
            <a:r>
              <a:rPr sz="900" spc="1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can</a:t>
            </a:r>
            <a:r>
              <a:rPr sz="900" spc="3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be</a:t>
            </a:r>
            <a:r>
              <a:rPr sz="900" spc="3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realised.</a:t>
            </a:r>
            <a:endParaRPr sz="9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71043" y="10115461"/>
            <a:ext cx="6690157" cy="12311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>
                <a:ln>
                  <a:noFill/>
                </a:ln>
                <a:solidFill>
                  <a:srgbClr val="1B1A18"/>
                </a:solidFill>
                <a:effectLst/>
                <a:uLnTx/>
                <a:uFillTx/>
              </a:rPr>
              <a:t>Info@awlsgh.com</a:t>
            </a:r>
            <a:r>
              <a:rPr kumimoji="0" lang="en-US" sz="800" b="0" i="0" u="none" strike="noStrike" kern="0" cap="none" spc="10" normalizeH="0" baseline="0" noProof="0">
                <a:ln>
                  <a:noFill/>
                </a:ln>
                <a:solidFill>
                  <a:srgbClr val="A8A8A8"/>
                </a:solidFill>
                <a:effectLst/>
                <a:uLnTx/>
                <a:uFillTx/>
              </a:rPr>
              <a:t>|</a:t>
            </a:r>
            <a:r>
              <a:rPr kumimoji="0" lang="en-US" sz="800" b="0" i="0" u="none" strike="noStrike" kern="0" cap="none" spc="0" normalizeH="0" baseline="0" noProof="0">
                <a:ln>
                  <a:noFill/>
                </a:ln>
                <a:solidFill>
                  <a:srgbClr val="A8A8A8"/>
                </a:solidFill>
                <a:effectLst/>
                <a:uLnTx/>
                <a:uFillTx/>
                <a:latin typeface="Times New Roman"/>
                <a:cs typeface="Times New Roman"/>
              </a:rPr>
              <a:t>   </a:t>
            </a:r>
            <a:r>
              <a:rPr kumimoji="0" lang="en-US" sz="800" b="0" i="0" u="none" strike="noStrike" kern="0" cap="none" spc="5" normalizeH="0" baseline="0" noProof="0">
                <a:ln>
                  <a:noFill/>
                </a:ln>
                <a:solidFill>
                  <a:srgbClr val="A8A8A8"/>
                </a:solidFill>
                <a:effectLst/>
                <a:uLnTx/>
                <a:uFillTx/>
                <a:latin typeface="Times New Roman"/>
                <a:cs typeface="Times New Roman"/>
              </a:rPr>
              <a:t>  </a:t>
            </a:r>
            <a:r>
              <a:rPr kumimoji="0" lang="en-US" sz="800" b="0" i="0" u="none" strike="noStrike" kern="0" cap="none" spc="0" normalizeH="0" baseline="0" noProof="0">
                <a:ln>
                  <a:noFill/>
                </a:ln>
                <a:solidFill>
                  <a:srgbClr val="1B1A18"/>
                </a:solidFill>
                <a:effectLst/>
                <a:uLnTx/>
                <a:uFillTx/>
                <a:hlinkClick r:id="rId3"/>
              </a:rPr>
              <a:t>www.awlsgh.com</a:t>
            </a:r>
            <a:r>
              <a:rPr kumimoji="0" lang="en-US" sz="800" b="0" i="0" u="none" strike="noStrike" kern="0" cap="none" spc="0" normalizeH="0" baseline="0" noProof="0">
                <a:ln>
                  <a:noFill/>
                </a:ln>
                <a:solidFill>
                  <a:srgbClr val="1B1A18"/>
                </a:solidFill>
                <a:effectLst/>
                <a:uLnTx/>
                <a:uFillTx/>
              </a:rPr>
              <a:t>       </a:t>
            </a:r>
            <a:r>
              <a:rPr kumimoji="0" lang="en-US" sz="800" b="0" i="0" u="none" strike="noStrike" kern="0" cap="none" spc="1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+233 302 261 190 / +233 302 236 085        10TH Estate Road. Kanda – Accra. Ghana west Africa</a:t>
            </a: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00"/>
              </a:lnSpc>
            </a:pPr>
            <a:r>
              <a:rPr spc="-50" dirty="0"/>
              <a:t>2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xfrm>
            <a:off x="371043" y="10354042"/>
            <a:ext cx="4570730" cy="1025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795"/>
              </a:lnSpc>
            </a:pPr>
            <a:r>
              <a:rPr lang="en-US" spc="-10" dirty="0"/>
              <a:t>AWLSGH</a:t>
            </a:r>
            <a:endParaRPr spc="-1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5577C20-38D8-3A58-F24A-12C6D440227F}"/>
              </a:ext>
            </a:extLst>
          </p:cNvPr>
          <p:cNvSpPr/>
          <p:nvPr/>
        </p:nvSpPr>
        <p:spPr>
          <a:xfrm>
            <a:off x="1563" y="48816"/>
            <a:ext cx="7569200" cy="115247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bject 7"/>
          <p:cNvSpPr txBox="1"/>
          <p:nvPr/>
        </p:nvSpPr>
        <p:spPr>
          <a:xfrm>
            <a:off x="328371" y="230505"/>
            <a:ext cx="3886835" cy="6286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370"/>
              </a:lnSpc>
              <a:spcBef>
                <a:spcPts val="100"/>
              </a:spcBef>
            </a:pPr>
            <a:r>
              <a:rPr sz="2000" b="1" spc="-35" dirty="0">
                <a:latin typeface="Arial"/>
                <a:cs typeface="Arial"/>
              </a:rPr>
              <a:t>Ground</a:t>
            </a:r>
            <a:r>
              <a:rPr sz="2000" b="1" spc="-7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&amp;</a:t>
            </a:r>
            <a:r>
              <a:rPr sz="2000" b="1" spc="-4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Marine</a:t>
            </a:r>
            <a:r>
              <a:rPr sz="2000" b="1" spc="-5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Radar</a:t>
            </a:r>
            <a:r>
              <a:rPr sz="2000" b="1" spc="-5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Short</a:t>
            </a:r>
            <a:r>
              <a:rPr sz="2000" b="1" spc="-65" dirty="0">
                <a:latin typeface="Arial"/>
                <a:cs typeface="Arial"/>
              </a:rPr>
              <a:t> </a:t>
            </a:r>
            <a:r>
              <a:rPr sz="2000" b="1" spc="-25" dirty="0">
                <a:latin typeface="Arial"/>
                <a:cs typeface="Arial"/>
              </a:rPr>
              <a:t>to</a:t>
            </a:r>
            <a:endParaRPr sz="2000" dirty="0">
              <a:latin typeface="Arial"/>
              <a:cs typeface="Arial"/>
            </a:endParaRPr>
          </a:p>
          <a:p>
            <a:pPr marL="12700">
              <a:lnSpc>
                <a:spcPts val="2370"/>
              </a:lnSpc>
            </a:pPr>
            <a:r>
              <a:rPr sz="2000" b="1" dirty="0">
                <a:latin typeface="Arial"/>
                <a:cs typeface="Arial"/>
              </a:rPr>
              <a:t>Medium</a:t>
            </a:r>
            <a:r>
              <a:rPr sz="2000" b="1" spc="-45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Range</a:t>
            </a:r>
            <a:endParaRPr sz="2000" dirty="0">
              <a:latin typeface="Arial"/>
              <a:cs typeface="Arial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86C88F0-3440-9203-5D73-BE761F17B90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8548" y="-439396"/>
            <a:ext cx="3026993" cy="214017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1071" y="1459983"/>
            <a:ext cx="681355" cy="1143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900"/>
              </a:lnSpc>
            </a:pPr>
            <a:r>
              <a:rPr sz="900" b="1" spc="-10" dirty="0">
                <a:solidFill>
                  <a:srgbClr val="FFFFFF"/>
                </a:solidFill>
                <a:latin typeface="Arial"/>
                <a:cs typeface="Arial"/>
              </a:rPr>
              <a:t>Applications</a:t>
            </a:r>
            <a:endParaRPr sz="900"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9936" y="1330451"/>
            <a:ext cx="6518148" cy="425196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324713" y="1491233"/>
            <a:ext cx="6391910" cy="49847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6210">
              <a:lnSpc>
                <a:spcPct val="100000"/>
              </a:lnSpc>
              <a:spcBef>
                <a:spcPts val="100"/>
              </a:spcBef>
            </a:pPr>
            <a:r>
              <a:rPr sz="900" b="1" dirty="0">
                <a:solidFill>
                  <a:srgbClr val="FFFFFF"/>
                </a:solidFill>
                <a:latin typeface="Arial"/>
                <a:cs typeface="Arial"/>
              </a:rPr>
              <a:t>Operational</a:t>
            </a:r>
            <a:r>
              <a:rPr sz="9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900" b="1" spc="-10" dirty="0">
                <a:solidFill>
                  <a:srgbClr val="FFFFFF"/>
                </a:solidFill>
                <a:latin typeface="Arial"/>
                <a:cs typeface="Arial"/>
              </a:rPr>
              <a:t>Capabilities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969"/>
              </a:spcBef>
            </a:pPr>
            <a:endParaRPr sz="900" dirty="0">
              <a:latin typeface="Arial"/>
              <a:cs typeface="Arial"/>
            </a:endParaRPr>
          </a:p>
          <a:p>
            <a:pPr marL="184785" indent="-172085">
              <a:lnSpc>
                <a:spcPct val="100000"/>
              </a:lnSpc>
              <a:buClr>
                <a:srgbClr val="000000"/>
              </a:buClr>
              <a:buFont typeface="Arial MT"/>
              <a:buChar char="•"/>
              <a:tabLst>
                <a:tab pos="184785" algn="l"/>
              </a:tabLst>
            </a:pP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Able</a:t>
            </a:r>
            <a:r>
              <a:rPr sz="900" spc="2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to</a:t>
            </a:r>
            <a:r>
              <a:rPr sz="900" spc="3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calculate</a:t>
            </a:r>
            <a:r>
              <a:rPr sz="900" spc="3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heading,</a:t>
            </a:r>
            <a:r>
              <a:rPr sz="900" spc="6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position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and</a:t>
            </a:r>
            <a:r>
              <a:rPr sz="900" spc="4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velocity</a:t>
            </a:r>
            <a:r>
              <a:rPr sz="900" spc="2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of</a:t>
            </a:r>
            <a:r>
              <a:rPr sz="900" spc="2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intruders</a:t>
            </a:r>
            <a:r>
              <a:rPr sz="900" spc="2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and</a:t>
            </a:r>
            <a:r>
              <a:rPr sz="900" spc="4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plots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their</a:t>
            </a:r>
            <a:r>
              <a:rPr sz="900" spc="6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track</a:t>
            </a:r>
            <a:endParaRPr sz="900" dirty="0">
              <a:latin typeface="Tahoma"/>
              <a:cs typeface="Tahoma"/>
            </a:endParaRPr>
          </a:p>
          <a:p>
            <a:pPr marL="184785" indent="-172085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 MT"/>
              <a:buChar char="•"/>
              <a:tabLst>
                <a:tab pos="184785" algn="l"/>
              </a:tabLst>
            </a:pP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Activates</a:t>
            </a:r>
            <a:r>
              <a:rPr sz="900" spc="3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alarms</a:t>
            </a:r>
            <a:r>
              <a:rPr sz="900" spc="5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or</a:t>
            </a:r>
            <a:r>
              <a:rPr sz="900" spc="2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other</a:t>
            </a:r>
            <a:r>
              <a:rPr sz="900" spc="4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security</a:t>
            </a:r>
            <a:r>
              <a:rPr sz="900" spc="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equipment</a:t>
            </a:r>
            <a:endParaRPr sz="900" dirty="0">
              <a:latin typeface="Tahoma"/>
              <a:cs typeface="Tahoma"/>
            </a:endParaRPr>
          </a:p>
          <a:p>
            <a:pPr marL="184785" indent="-172085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 MT"/>
              <a:buChar char="•"/>
              <a:tabLst>
                <a:tab pos="184785" algn="l"/>
              </a:tabLst>
            </a:pP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Assignment</a:t>
            </a:r>
            <a:r>
              <a:rPr sz="900" spc="3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of</a:t>
            </a:r>
            <a:r>
              <a:rPr sz="900" spc="3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detection</a:t>
            </a:r>
            <a:r>
              <a:rPr sz="900" spc="4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zones,</a:t>
            </a:r>
            <a:r>
              <a:rPr sz="900" spc="2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providing</a:t>
            </a:r>
            <a:r>
              <a:rPr sz="900" spc="3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different</a:t>
            </a:r>
            <a:r>
              <a:rPr sz="900" spc="5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levels</a:t>
            </a:r>
            <a:r>
              <a:rPr sz="900" spc="7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of</a:t>
            </a:r>
            <a:r>
              <a:rPr sz="900" spc="2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alarm</a:t>
            </a:r>
            <a:r>
              <a:rPr sz="900" spc="8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in</a:t>
            </a:r>
            <a:r>
              <a:rPr sz="900" spc="2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sensitive</a:t>
            </a:r>
            <a:r>
              <a:rPr sz="900" spc="3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areas</a:t>
            </a:r>
            <a:endParaRPr sz="900" dirty="0">
              <a:latin typeface="Tahoma"/>
              <a:cs typeface="Tahoma"/>
            </a:endParaRPr>
          </a:p>
          <a:p>
            <a:pPr marL="184785" indent="-172085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 MT"/>
              <a:buChar char="•"/>
              <a:tabLst>
                <a:tab pos="184785" algn="l"/>
              </a:tabLst>
            </a:pP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Assignment</a:t>
            </a:r>
            <a:r>
              <a:rPr sz="900" spc="4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of</a:t>
            </a:r>
            <a:r>
              <a:rPr sz="900" spc="3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non-critical</a:t>
            </a:r>
            <a:r>
              <a:rPr sz="900" spc="2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zones</a:t>
            </a:r>
            <a:r>
              <a:rPr sz="900" spc="2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to</a:t>
            </a:r>
            <a:r>
              <a:rPr sz="900" spc="5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allow</a:t>
            </a:r>
            <a:r>
              <a:rPr sz="900" spc="5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for</a:t>
            </a:r>
            <a:r>
              <a:rPr sz="900" spc="2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normal</a:t>
            </a:r>
            <a:r>
              <a:rPr sz="900" spc="5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site</a:t>
            </a:r>
            <a:r>
              <a:rPr sz="900" spc="4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operation</a:t>
            </a:r>
            <a:endParaRPr sz="900" dirty="0">
              <a:latin typeface="Tahoma"/>
              <a:cs typeface="Tahoma"/>
            </a:endParaRPr>
          </a:p>
          <a:p>
            <a:pPr marL="184785" indent="-172085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 MT"/>
              <a:buChar char="•"/>
              <a:tabLst>
                <a:tab pos="184785" algn="l"/>
              </a:tabLst>
            </a:pP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Automatically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compensates</a:t>
            </a:r>
            <a:r>
              <a:rPr sz="900" spc="3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for</a:t>
            </a:r>
            <a:r>
              <a:rPr sz="900" spc="2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background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changes</a:t>
            </a:r>
            <a:r>
              <a:rPr sz="900" spc="3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to</a:t>
            </a:r>
            <a:r>
              <a:rPr sz="900" spc="3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the</a:t>
            </a:r>
            <a:r>
              <a:rPr sz="900" spc="3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environment</a:t>
            </a:r>
            <a:r>
              <a:rPr sz="900" spc="5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e.g.</a:t>
            </a:r>
            <a:r>
              <a:rPr sz="900" spc="3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moving</a:t>
            </a:r>
            <a:r>
              <a:rPr sz="900" spc="3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trees,</a:t>
            </a:r>
            <a:r>
              <a:rPr sz="900" spc="3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grass</a:t>
            </a:r>
            <a:endParaRPr sz="900" dirty="0">
              <a:latin typeface="Tahoma"/>
              <a:cs typeface="Tahoma"/>
            </a:endParaRPr>
          </a:p>
          <a:p>
            <a:pPr marL="184785" indent="-172085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 MT"/>
              <a:buChar char="•"/>
              <a:tabLst>
                <a:tab pos="184785" algn="l"/>
              </a:tabLst>
            </a:pP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Configurable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to</a:t>
            </a:r>
            <a:r>
              <a:rPr sz="900" spc="3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identify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objects above</a:t>
            </a:r>
            <a:r>
              <a:rPr sz="900" spc="3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</a:t>
            </a:r>
            <a:r>
              <a:rPr sz="900" spc="4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given</a:t>
            </a:r>
            <a:r>
              <a:rPr sz="900" spc="3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size</a:t>
            </a:r>
            <a:r>
              <a:rPr sz="900" spc="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so</a:t>
            </a:r>
            <a:r>
              <a:rPr sz="900" spc="1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that</a:t>
            </a:r>
            <a:r>
              <a:rPr sz="900" spc="5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irrelevant</a:t>
            </a:r>
            <a:r>
              <a:rPr sz="900" spc="6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background</a:t>
            </a:r>
            <a:r>
              <a:rPr sz="900" spc="-1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movements</a:t>
            </a:r>
            <a:r>
              <a:rPr sz="900" spc="6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are</a:t>
            </a:r>
            <a:r>
              <a:rPr sz="900" spc="3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filtered</a:t>
            </a:r>
            <a:r>
              <a:rPr sz="900" spc="5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-25" dirty="0">
                <a:solidFill>
                  <a:srgbClr val="6F6F6F"/>
                </a:solidFill>
                <a:latin typeface="Tahoma"/>
                <a:cs typeface="Tahoma"/>
              </a:rPr>
              <a:t>out</a:t>
            </a:r>
            <a:endParaRPr sz="900" dirty="0">
              <a:latin typeface="Tahoma"/>
              <a:cs typeface="Tahoma"/>
            </a:endParaRPr>
          </a:p>
          <a:p>
            <a:pPr marL="184785" indent="-172085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 MT"/>
              <a:buChar char="•"/>
              <a:tabLst>
                <a:tab pos="184785" algn="l"/>
              </a:tabLst>
            </a:pP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Continuous</a:t>
            </a:r>
            <a:r>
              <a:rPr sz="900" spc="2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tracking</a:t>
            </a:r>
            <a:r>
              <a:rPr sz="900" spc="3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of</a:t>
            </a:r>
            <a:r>
              <a:rPr sz="900" spc="3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target</a:t>
            </a:r>
            <a:r>
              <a:rPr sz="900" spc="7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allows</a:t>
            </a:r>
            <a:r>
              <a:rPr sz="900" spc="3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intelligent</a:t>
            </a:r>
            <a:r>
              <a:rPr sz="900" spc="5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assessment</a:t>
            </a:r>
            <a:r>
              <a:rPr sz="900" spc="5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of</a:t>
            </a:r>
            <a:r>
              <a:rPr sz="900" spc="3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intruder</a:t>
            </a:r>
            <a:r>
              <a:rPr sz="900" spc="4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threat</a:t>
            </a:r>
            <a:endParaRPr sz="900" dirty="0">
              <a:latin typeface="Tahoma"/>
              <a:cs typeface="Tahoma"/>
            </a:endParaRPr>
          </a:p>
          <a:p>
            <a:pPr marL="184785" indent="-172085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 MT"/>
              <a:buChar char="•"/>
              <a:tabLst>
                <a:tab pos="184785" algn="l"/>
              </a:tabLst>
            </a:pP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Detects</a:t>
            </a:r>
            <a:r>
              <a:rPr sz="900" spc="4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multiple</a:t>
            </a:r>
            <a:r>
              <a:rPr sz="900" spc="3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intruders</a:t>
            </a:r>
            <a:r>
              <a:rPr sz="900" spc="3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in</a:t>
            </a:r>
            <a:r>
              <a:rPr sz="900" spc="2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different</a:t>
            </a:r>
            <a:r>
              <a:rPr sz="900" spc="6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areas</a:t>
            </a:r>
            <a:r>
              <a:rPr sz="900" spc="6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simultaneously</a:t>
            </a:r>
            <a:endParaRPr sz="900" dirty="0">
              <a:latin typeface="Tahoma"/>
              <a:cs typeface="Tahoma"/>
            </a:endParaRPr>
          </a:p>
          <a:p>
            <a:pPr marL="184785" indent="-172085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 MT"/>
              <a:buChar char="•"/>
              <a:tabLst>
                <a:tab pos="184785" algn="l"/>
              </a:tabLst>
            </a:pP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Detects</a:t>
            </a:r>
            <a:r>
              <a:rPr sz="900" spc="4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small</a:t>
            </a:r>
            <a:r>
              <a:rPr sz="900" spc="3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objects</a:t>
            </a:r>
            <a:r>
              <a:rPr sz="900" spc="3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including</a:t>
            </a:r>
            <a:r>
              <a:rPr sz="900" spc="-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</a:t>
            </a:r>
            <a:r>
              <a:rPr sz="900" spc="4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walking,</a:t>
            </a:r>
            <a:r>
              <a:rPr sz="900" spc="3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crouching</a:t>
            </a:r>
            <a:r>
              <a:rPr sz="900" spc="1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or</a:t>
            </a:r>
            <a:r>
              <a:rPr sz="900" spc="4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crawling</a:t>
            </a:r>
            <a:r>
              <a:rPr sz="900" spc="3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person</a:t>
            </a:r>
            <a:endParaRPr sz="900" dirty="0">
              <a:latin typeface="Tahoma"/>
              <a:cs typeface="Tahoma"/>
            </a:endParaRPr>
          </a:p>
          <a:p>
            <a:pPr marL="184785" indent="-172085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 MT"/>
              <a:buChar char="•"/>
              <a:tabLst>
                <a:tab pos="184785" algn="l"/>
              </a:tabLst>
            </a:pP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Directs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</a:t>
            </a:r>
            <a:r>
              <a:rPr sz="900" spc="2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CCTV</a:t>
            </a:r>
            <a:r>
              <a:rPr sz="900" spc="2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camera</a:t>
            </a:r>
            <a:r>
              <a:rPr sz="900" spc="3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to</a:t>
            </a:r>
            <a:r>
              <a:rPr sz="900" spc="-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</a:t>
            </a:r>
            <a:r>
              <a:rPr sz="900" spc="1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detected</a:t>
            </a:r>
            <a:r>
              <a:rPr sz="900" spc="2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threat</a:t>
            </a:r>
            <a:r>
              <a:rPr sz="900" spc="4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and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automatically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controls</a:t>
            </a:r>
            <a:r>
              <a:rPr sz="900" spc="-2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the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camera</a:t>
            </a:r>
            <a:r>
              <a:rPr sz="900" spc="3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to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follow</a:t>
            </a:r>
            <a:r>
              <a:rPr sz="900" spc="-3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the</a:t>
            </a:r>
            <a:r>
              <a:rPr sz="900" spc="1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threat</a:t>
            </a:r>
            <a:r>
              <a:rPr sz="900" spc="5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in</a:t>
            </a:r>
            <a:r>
              <a:rPr sz="900" spc="-1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head/shoulders</a:t>
            </a:r>
            <a:endParaRPr sz="900" dirty="0">
              <a:latin typeface="Tahoma"/>
              <a:cs typeface="Tahoma"/>
            </a:endParaRPr>
          </a:p>
          <a:p>
            <a:pPr marL="184785">
              <a:lnSpc>
                <a:spcPct val="100000"/>
              </a:lnSpc>
            </a:pP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or</a:t>
            </a:r>
            <a:r>
              <a:rPr sz="900" spc="-4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wide</a:t>
            </a:r>
            <a:r>
              <a:rPr sz="900" spc="-1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area</a:t>
            </a:r>
            <a:r>
              <a:rPr sz="900" spc="-1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settings</a:t>
            </a:r>
            <a:endParaRPr sz="900" dirty="0">
              <a:latin typeface="Tahoma"/>
              <a:cs typeface="Tahoma"/>
            </a:endParaRPr>
          </a:p>
          <a:p>
            <a:pPr marL="184785" indent="-172085">
              <a:lnSpc>
                <a:spcPct val="100000"/>
              </a:lnSpc>
              <a:spcBef>
                <a:spcPts val="365"/>
              </a:spcBef>
              <a:buClr>
                <a:srgbClr val="000000"/>
              </a:buClr>
              <a:buFont typeface="Arial MT"/>
              <a:buChar char="•"/>
              <a:tabLst>
                <a:tab pos="184785" algn="l"/>
              </a:tabLst>
            </a:pP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Discriminates</a:t>
            </a:r>
            <a:r>
              <a:rPr sz="900" spc="-3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between</a:t>
            </a:r>
            <a:r>
              <a:rPr sz="900" spc="-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threats</a:t>
            </a:r>
            <a:r>
              <a:rPr sz="900" spc="-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and</a:t>
            </a:r>
            <a:r>
              <a:rPr sz="900" spc="-2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background</a:t>
            </a:r>
            <a:r>
              <a:rPr sz="900" spc="-5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clutter</a:t>
            </a:r>
            <a:r>
              <a:rPr sz="900" spc="-4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based</a:t>
            </a:r>
            <a:r>
              <a:rPr sz="900" spc="-2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on</a:t>
            </a:r>
            <a:r>
              <a:rPr sz="900" spc="-3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heading,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speed</a:t>
            </a:r>
            <a:r>
              <a:rPr sz="900" spc="-2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and</a:t>
            </a:r>
            <a:r>
              <a:rPr sz="900" spc="-2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geographical</a:t>
            </a:r>
            <a:r>
              <a:rPr sz="900" spc="-3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-20" dirty="0">
                <a:solidFill>
                  <a:srgbClr val="6F6F6F"/>
                </a:solidFill>
                <a:latin typeface="Tahoma"/>
                <a:cs typeface="Tahoma"/>
              </a:rPr>
              <a:t>area</a:t>
            </a:r>
            <a:endParaRPr sz="900" dirty="0">
              <a:latin typeface="Tahoma"/>
              <a:cs typeface="Tahoma"/>
            </a:endParaRPr>
          </a:p>
          <a:p>
            <a:pPr marL="184785" indent="-172085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 MT"/>
              <a:buChar char="•"/>
              <a:tabLst>
                <a:tab pos="184785" algn="l"/>
              </a:tabLst>
            </a:pP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Effective</a:t>
            </a:r>
            <a:r>
              <a:rPr sz="900" spc="3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in</a:t>
            </a:r>
            <a:r>
              <a:rPr sz="900" spc="-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all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light</a:t>
            </a:r>
            <a:r>
              <a:rPr sz="900" spc="1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and</a:t>
            </a:r>
            <a:r>
              <a:rPr sz="900" spc="1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weather</a:t>
            </a:r>
            <a:r>
              <a:rPr sz="900" spc="3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conditions</a:t>
            </a:r>
            <a:endParaRPr sz="900" dirty="0">
              <a:latin typeface="Tahoma"/>
              <a:cs typeface="Tahoma"/>
            </a:endParaRPr>
          </a:p>
          <a:p>
            <a:pPr marL="184785" indent="-172085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 MT"/>
              <a:buChar char="•"/>
              <a:tabLst>
                <a:tab pos="184785" algn="l"/>
              </a:tabLst>
            </a:pP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Enhanced</a:t>
            </a:r>
            <a:r>
              <a:rPr sz="900" spc="7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site</a:t>
            </a:r>
            <a:r>
              <a:rPr sz="900" spc="5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security</a:t>
            </a:r>
            <a:endParaRPr sz="900" dirty="0">
              <a:latin typeface="Tahoma"/>
              <a:cs typeface="Tahoma"/>
            </a:endParaRPr>
          </a:p>
          <a:p>
            <a:pPr marL="184785" indent="-172085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 MT"/>
              <a:buChar char="•"/>
              <a:tabLst>
                <a:tab pos="184785" algn="l"/>
              </a:tabLst>
            </a:pP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Indispensable</a:t>
            </a:r>
            <a:r>
              <a:rPr sz="900" spc="-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where</a:t>
            </a:r>
            <a:r>
              <a:rPr sz="900" spc="5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other</a:t>
            </a:r>
            <a:r>
              <a:rPr sz="900" spc="3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security systems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are</a:t>
            </a:r>
            <a:r>
              <a:rPr sz="900" spc="3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not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practical</a:t>
            </a:r>
            <a:r>
              <a:rPr sz="900" spc="2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e.g.</a:t>
            </a:r>
            <a:r>
              <a:rPr sz="900" spc="2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over</a:t>
            </a:r>
            <a:r>
              <a:rPr sz="900" spc="3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water</a:t>
            </a:r>
            <a:endParaRPr sz="900" dirty="0">
              <a:latin typeface="Tahoma"/>
              <a:cs typeface="Tahoma"/>
            </a:endParaRPr>
          </a:p>
          <a:p>
            <a:pPr marL="184785" indent="-172085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 MT"/>
              <a:buChar char="•"/>
              <a:tabLst>
                <a:tab pos="184785" algn="l"/>
              </a:tabLst>
            </a:pP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Installation</a:t>
            </a:r>
            <a:r>
              <a:rPr sz="900" spc="-2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is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rapid</a:t>
            </a:r>
            <a:r>
              <a:rPr sz="900" spc="-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and</a:t>
            </a:r>
            <a:r>
              <a:rPr sz="900" spc="-1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low</a:t>
            </a:r>
            <a:r>
              <a:rPr sz="900" spc="-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cost</a:t>
            </a:r>
            <a:r>
              <a:rPr sz="900" spc="-2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and</a:t>
            </a:r>
            <a:r>
              <a:rPr sz="900" spc="-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can be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used</a:t>
            </a:r>
            <a:r>
              <a:rPr sz="900" spc="-1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for</a:t>
            </a:r>
            <a:r>
              <a:rPr sz="900" spc="-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temporary or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permanent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applications</a:t>
            </a:r>
            <a:endParaRPr sz="900" dirty="0">
              <a:latin typeface="Tahoma"/>
              <a:cs typeface="Tahoma"/>
            </a:endParaRPr>
          </a:p>
          <a:p>
            <a:pPr marL="184785" indent="-172085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 MT"/>
              <a:buChar char="•"/>
              <a:tabLst>
                <a:tab pos="184785" algn="l"/>
              </a:tabLst>
            </a:pP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Manned</a:t>
            </a:r>
            <a:r>
              <a:rPr sz="900" spc="4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patrols</a:t>
            </a:r>
            <a:r>
              <a:rPr sz="900" spc="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can</a:t>
            </a:r>
            <a:r>
              <a:rPr sz="900" spc="2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be</a:t>
            </a:r>
            <a:r>
              <a:rPr sz="900" spc="1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reduced</a:t>
            </a:r>
            <a:r>
              <a:rPr sz="900" spc="2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or</a:t>
            </a:r>
            <a:r>
              <a:rPr sz="900" spc="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eliminated</a:t>
            </a:r>
            <a:endParaRPr sz="900" dirty="0">
              <a:latin typeface="Tahoma"/>
              <a:cs typeface="Tahoma"/>
            </a:endParaRPr>
          </a:p>
          <a:p>
            <a:pPr marL="184785" indent="-172085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 MT"/>
              <a:buChar char="•"/>
              <a:tabLst>
                <a:tab pos="184785" algn="l"/>
              </a:tabLst>
            </a:pP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Overlays</a:t>
            </a:r>
            <a:r>
              <a:rPr sz="900" spc="1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</a:t>
            </a:r>
            <a:r>
              <a:rPr sz="900" spc="2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detected</a:t>
            </a:r>
            <a:r>
              <a:rPr sz="900" spc="3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intruder</a:t>
            </a:r>
            <a:r>
              <a:rPr sz="900" spc="-1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position</a:t>
            </a:r>
            <a:r>
              <a:rPr sz="900" spc="-2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on a</a:t>
            </a:r>
            <a:r>
              <a:rPr sz="900" spc="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background</a:t>
            </a:r>
            <a:r>
              <a:rPr sz="900" spc="-1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map</a:t>
            </a:r>
            <a:r>
              <a:rPr sz="900" spc="3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or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aerial</a:t>
            </a:r>
            <a:r>
              <a:rPr sz="900" spc="3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photograph</a:t>
            </a:r>
            <a:r>
              <a:rPr sz="900" spc="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of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the</a:t>
            </a:r>
            <a:r>
              <a:rPr sz="900" spc="2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-20" dirty="0">
                <a:solidFill>
                  <a:srgbClr val="6F6F6F"/>
                </a:solidFill>
                <a:latin typeface="Tahoma"/>
                <a:cs typeface="Tahoma"/>
              </a:rPr>
              <a:t>area</a:t>
            </a:r>
            <a:endParaRPr sz="900" dirty="0">
              <a:latin typeface="Tahoma"/>
              <a:cs typeface="Tahoma"/>
            </a:endParaRPr>
          </a:p>
          <a:p>
            <a:pPr marL="184785" marR="140970" indent="-17272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 MT"/>
              <a:buChar char="•"/>
              <a:tabLst>
                <a:tab pos="184785" algn="l"/>
              </a:tabLst>
            </a:pP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Provides</a:t>
            </a:r>
            <a:r>
              <a:rPr sz="900" spc="-1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a</a:t>
            </a:r>
            <a:r>
              <a:rPr sz="900" spc="-3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record</a:t>
            </a:r>
            <a:r>
              <a:rPr sz="900" spc="-3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of</a:t>
            </a:r>
            <a:r>
              <a:rPr sz="900" spc="-4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movements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over</a:t>
            </a:r>
            <a:r>
              <a:rPr sz="900" spc="-2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time</a:t>
            </a:r>
            <a:r>
              <a:rPr sz="900" spc="-2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across</a:t>
            </a:r>
            <a:r>
              <a:rPr sz="900" spc="-5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the</a:t>
            </a:r>
            <a:r>
              <a:rPr sz="900" spc="-1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entire</a:t>
            </a:r>
            <a:r>
              <a:rPr sz="900" spc="-3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survey</a:t>
            </a:r>
            <a:r>
              <a:rPr sz="900" spc="-3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area,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 or</a:t>
            </a:r>
            <a:r>
              <a:rPr sz="900" spc="-4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it</a:t>
            </a:r>
            <a:r>
              <a:rPr sz="900" spc="-3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can</a:t>
            </a:r>
            <a:r>
              <a:rPr sz="900" spc="-2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focus</a:t>
            </a:r>
            <a:r>
              <a:rPr sz="900" spc="-5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on</a:t>
            </a:r>
            <a:r>
              <a:rPr sz="900" spc="-4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specific</a:t>
            </a:r>
            <a:r>
              <a:rPr sz="900" spc="-5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areas,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for</a:t>
            </a:r>
            <a:r>
              <a:rPr sz="900" spc="-3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example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the</a:t>
            </a:r>
            <a:r>
              <a:rPr sz="900" spc="-2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walkways</a:t>
            </a:r>
            <a:r>
              <a:rPr sz="900" spc="-2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between</a:t>
            </a:r>
            <a:r>
              <a:rPr sz="900" spc="-1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buildings</a:t>
            </a:r>
            <a:endParaRPr sz="900" dirty="0">
              <a:latin typeface="Tahoma"/>
              <a:cs typeface="Tahoma"/>
            </a:endParaRPr>
          </a:p>
          <a:p>
            <a:pPr marL="184785" indent="-172085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 MT"/>
              <a:buChar char="•"/>
              <a:tabLst>
                <a:tab pos="184785" algn="l"/>
              </a:tabLst>
            </a:pP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Records</a:t>
            </a:r>
            <a:r>
              <a:rPr sz="900" spc="-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-30" dirty="0">
                <a:solidFill>
                  <a:srgbClr val="6F6F6F"/>
                </a:solidFill>
                <a:latin typeface="Tahoma"/>
                <a:cs typeface="Tahoma"/>
              </a:rPr>
              <a:t>AVI</a:t>
            </a:r>
            <a:r>
              <a:rPr sz="900" spc="-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files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and</a:t>
            </a:r>
            <a:r>
              <a:rPr sz="900" spc="-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raw</a:t>
            </a:r>
            <a:r>
              <a:rPr sz="900" spc="2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data</a:t>
            </a:r>
            <a:r>
              <a:rPr sz="900" spc="2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sets</a:t>
            </a:r>
            <a:r>
              <a:rPr sz="900" spc="-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or</a:t>
            </a:r>
            <a:r>
              <a:rPr sz="900" spc="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screen</a:t>
            </a:r>
            <a:r>
              <a:rPr sz="900" spc="1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shot</a:t>
            </a:r>
            <a:r>
              <a:rPr sz="900" spc="-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bitmaps</a:t>
            </a:r>
            <a:endParaRPr sz="900" dirty="0">
              <a:latin typeface="Tahoma"/>
              <a:cs typeface="Tahoma"/>
            </a:endParaRPr>
          </a:p>
          <a:p>
            <a:pPr marL="184785" indent="-172085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 MT"/>
              <a:buChar char="•"/>
              <a:tabLst>
                <a:tab pos="184785" algn="l"/>
              </a:tabLst>
            </a:pP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Reduced</a:t>
            </a:r>
            <a:r>
              <a:rPr sz="900" spc="2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manpower</a:t>
            </a:r>
            <a:r>
              <a:rPr sz="900" spc="2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costs</a:t>
            </a:r>
            <a:r>
              <a:rPr sz="900" spc="-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as</a:t>
            </a:r>
            <a:r>
              <a:rPr sz="900" spc="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only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one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person</a:t>
            </a:r>
            <a:r>
              <a:rPr sz="900" spc="2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is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required</a:t>
            </a:r>
            <a:r>
              <a:rPr sz="900" spc="2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to</a:t>
            </a:r>
            <a:r>
              <a:rPr sz="900" spc="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supervise</a:t>
            </a:r>
            <a:r>
              <a:rPr sz="900" spc="1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operations</a:t>
            </a:r>
            <a:endParaRPr sz="900" dirty="0">
              <a:latin typeface="Tahoma"/>
              <a:cs typeface="Tahoma"/>
            </a:endParaRPr>
          </a:p>
          <a:p>
            <a:pPr marL="184785" indent="-172085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 MT"/>
              <a:buChar char="•"/>
              <a:tabLst>
                <a:tab pos="184785" algn="l"/>
              </a:tabLst>
            </a:pP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Selectable</a:t>
            </a:r>
            <a:r>
              <a:rPr sz="900" spc="5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zones</a:t>
            </a:r>
            <a:r>
              <a:rPr sz="900" spc="2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of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interest</a:t>
            </a:r>
            <a:r>
              <a:rPr sz="900" spc="3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to</a:t>
            </a:r>
            <a:r>
              <a:rPr sz="900" spc="3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display in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the</a:t>
            </a:r>
            <a:r>
              <a:rPr sz="900" spc="5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field</a:t>
            </a:r>
            <a:r>
              <a:rPr sz="900" spc="1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of</a:t>
            </a:r>
            <a:r>
              <a:rPr sz="900" spc="3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-20" dirty="0">
                <a:solidFill>
                  <a:srgbClr val="6F6F6F"/>
                </a:solidFill>
                <a:latin typeface="Tahoma"/>
                <a:cs typeface="Tahoma"/>
              </a:rPr>
              <a:t>view</a:t>
            </a:r>
            <a:endParaRPr sz="900" dirty="0">
              <a:latin typeface="Tahoma"/>
              <a:cs typeface="Tahoma"/>
            </a:endParaRPr>
          </a:p>
          <a:p>
            <a:pPr marL="184785" indent="-172085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 MT"/>
              <a:buChar char="•"/>
              <a:tabLst>
                <a:tab pos="184785" algn="l"/>
              </a:tabLst>
            </a:pP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Simple</a:t>
            </a:r>
            <a:r>
              <a:rPr sz="900" spc="3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and</a:t>
            </a:r>
            <a:r>
              <a:rPr sz="900" spc="3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easy</a:t>
            </a:r>
            <a:r>
              <a:rPr sz="900" spc="3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to</a:t>
            </a:r>
            <a:r>
              <a:rPr sz="900" spc="1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understand</a:t>
            </a:r>
            <a:r>
              <a:rPr sz="900" spc="3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display</a:t>
            </a:r>
            <a:r>
              <a:rPr sz="900" spc="-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of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all</a:t>
            </a:r>
            <a:r>
              <a:rPr sz="900" spc="2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detection</a:t>
            </a:r>
            <a:r>
              <a:rPr sz="900" spc="2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data</a:t>
            </a:r>
            <a:r>
              <a:rPr sz="900" spc="3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can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be</a:t>
            </a:r>
            <a:r>
              <a:rPr sz="900" spc="4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overlaid</a:t>
            </a:r>
            <a:r>
              <a:rPr sz="900" spc="3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onto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the</a:t>
            </a:r>
            <a:r>
              <a:rPr sz="900" spc="4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site</a:t>
            </a:r>
            <a:r>
              <a:rPr sz="900" spc="1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-25" dirty="0">
                <a:solidFill>
                  <a:srgbClr val="6F6F6F"/>
                </a:solidFill>
                <a:latin typeface="Tahoma"/>
                <a:cs typeface="Tahoma"/>
              </a:rPr>
              <a:t>map</a:t>
            </a:r>
            <a:endParaRPr sz="900" dirty="0">
              <a:latin typeface="Tahoma"/>
              <a:cs typeface="Tahoma"/>
            </a:endParaRPr>
          </a:p>
          <a:p>
            <a:pPr marL="184785" indent="-172085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 MT"/>
              <a:buChar char="•"/>
              <a:tabLst>
                <a:tab pos="184785" algn="l"/>
              </a:tabLst>
            </a:pP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Very</a:t>
            </a:r>
            <a:r>
              <a:rPr sz="900" spc="3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difficult</a:t>
            </a:r>
            <a:r>
              <a:rPr sz="900" spc="-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to</a:t>
            </a:r>
            <a:r>
              <a:rPr sz="900" spc="1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-20" dirty="0">
                <a:solidFill>
                  <a:srgbClr val="6F6F6F"/>
                </a:solidFill>
                <a:latin typeface="Tahoma"/>
                <a:cs typeface="Tahoma"/>
              </a:rPr>
              <a:t>evade</a:t>
            </a:r>
            <a:endParaRPr sz="900" dirty="0">
              <a:latin typeface="Tahoma"/>
              <a:cs typeface="Tahoma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390143" y="6653783"/>
            <a:ext cx="5820410" cy="2623185"/>
            <a:chOff x="390143" y="6653783"/>
            <a:chExt cx="5820410" cy="2623185"/>
          </a:xfrm>
        </p:grpSpPr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90143" y="6691883"/>
              <a:ext cx="2670048" cy="2584704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226308" y="6653783"/>
              <a:ext cx="2983992" cy="2622804"/>
            </a:xfrm>
            <a:prstGeom prst="rect">
              <a:avLst/>
            </a:prstGeom>
          </p:spPr>
        </p:pic>
      </p:grpSp>
      <p:sp>
        <p:nvSpPr>
          <p:cNvPr id="9" name="object 9"/>
          <p:cNvSpPr txBox="1"/>
          <p:nvPr/>
        </p:nvSpPr>
        <p:spPr>
          <a:xfrm>
            <a:off x="371043" y="10147301"/>
            <a:ext cx="6709841" cy="12311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1B1A18"/>
                </a:solidFill>
                <a:effectLst/>
                <a:uLnTx/>
                <a:uFillTx/>
              </a:rPr>
              <a:t>Info@awlsgh.com</a:t>
            </a:r>
            <a:r>
              <a:rPr kumimoji="0" lang="en-US" sz="800" b="0" i="0" u="none" strike="noStrike" kern="0" cap="none" spc="10" normalizeH="0" baseline="0" noProof="0" dirty="0">
                <a:ln>
                  <a:noFill/>
                </a:ln>
                <a:solidFill>
                  <a:srgbClr val="A8A8A8"/>
                </a:solidFill>
                <a:effectLst/>
                <a:uLnTx/>
                <a:uFillTx/>
              </a:rPr>
              <a:t>|</a:t>
            </a: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A8A8A8"/>
                </a:solidFill>
                <a:effectLst/>
                <a:uLnTx/>
                <a:uFillTx/>
                <a:latin typeface="Times New Roman"/>
                <a:cs typeface="Times New Roman"/>
              </a:rPr>
              <a:t>   </a:t>
            </a:r>
            <a:r>
              <a:rPr kumimoji="0" lang="en-US" sz="800" b="0" i="0" u="none" strike="noStrike" kern="0" cap="none" spc="5" normalizeH="0" baseline="0" noProof="0" dirty="0">
                <a:ln>
                  <a:noFill/>
                </a:ln>
                <a:solidFill>
                  <a:srgbClr val="A8A8A8"/>
                </a:solidFill>
                <a:effectLst/>
                <a:uLnTx/>
                <a:uFillTx/>
                <a:latin typeface="Times New Roman"/>
                <a:cs typeface="Times New Roman"/>
              </a:rPr>
              <a:t>  </a:t>
            </a: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1B1A18"/>
                </a:solidFill>
                <a:effectLst/>
                <a:uLnTx/>
                <a:uFillTx/>
                <a:hlinkClick r:id="rId5"/>
              </a:rPr>
              <a:t>www.awlsgh.com</a:t>
            </a: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1B1A18"/>
                </a:solidFill>
                <a:effectLst/>
                <a:uLnTx/>
                <a:uFillTx/>
              </a:rPr>
              <a:t>       </a:t>
            </a:r>
            <a:r>
              <a:rPr kumimoji="0" lang="en-US" sz="800" b="0" i="0" u="none" strike="noStrike" kern="0" cap="none" spc="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+233 302 261 190 / +233 302 236 085        10TH Estate Road. Kanda – Accra. Ghana west Africa</a:t>
            </a: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00"/>
              </a:lnSpc>
            </a:pPr>
            <a:r>
              <a:rPr spc="-50" dirty="0"/>
              <a:t>2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5"/>
          </p:nvPr>
        </p:nvSpPr>
        <p:spPr>
          <a:xfrm>
            <a:off x="371043" y="10354042"/>
            <a:ext cx="4570730" cy="1025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795"/>
              </a:lnSpc>
            </a:pPr>
            <a:r>
              <a:rPr lang="en-US" spc="-10" dirty="0"/>
              <a:t>AWLGH</a:t>
            </a:r>
            <a:endParaRPr spc="-1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45EFD9B-877E-D9DD-520A-582BBFAFA5AB}"/>
              </a:ext>
            </a:extLst>
          </p:cNvPr>
          <p:cNvSpPr/>
          <p:nvPr/>
        </p:nvSpPr>
        <p:spPr>
          <a:xfrm>
            <a:off x="12114" y="13521"/>
            <a:ext cx="7569200" cy="124408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bject 3"/>
          <p:cNvSpPr txBox="1"/>
          <p:nvPr/>
        </p:nvSpPr>
        <p:spPr>
          <a:xfrm>
            <a:off x="328371" y="230505"/>
            <a:ext cx="3886835" cy="6286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370"/>
              </a:lnSpc>
              <a:spcBef>
                <a:spcPts val="100"/>
              </a:spcBef>
            </a:pPr>
            <a:r>
              <a:rPr sz="2000" b="1" spc="-35" dirty="0">
                <a:latin typeface="Arial"/>
                <a:cs typeface="Arial"/>
              </a:rPr>
              <a:t>Ground</a:t>
            </a:r>
            <a:r>
              <a:rPr sz="2000" b="1" spc="-7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&amp;</a:t>
            </a:r>
            <a:r>
              <a:rPr sz="2000" b="1" spc="-4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Marine</a:t>
            </a:r>
            <a:r>
              <a:rPr sz="2000" b="1" spc="-5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Radar</a:t>
            </a:r>
            <a:r>
              <a:rPr sz="2000" b="1" spc="-5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Short</a:t>
            </a:r>
            <a:r>
              <a:rPr sz="2000" b="1" spc="-65" dirty="0">
                <a:latin typeface="Arial"/>
                <a:cs typeface="Arial"/>
              </a:rPr>
              <a:t> </a:t>
            </a:r>
            <a:r>
              <a:rPr sz="2000" b="1" spc="-25" dirty="0">
                <a:latin typeface="Arial"/>
                <a:cs typeface="Arial"/>
              </a:rPr>
              <a:t>to</a:t>
            </a:r>
            <a:endParaRPr sz="2000" dirty="0">
              <a:latin typeface="Arial"/>
              <a:cs typeface="Arial"/>
            </a:endParaRPr>
          </a:p>
          <a:p>
            <a:pPr marL="12700">
              <a:lnSpc>
                <a:spcPts val="2370"/>
              </a:lnSpc>
            </a:pPr>
            <a:r>
              <a:rPr sz="2000" b="1" dirty="0">
                <a:latin typeface="Arial"/>
                <a:cs typeface="Arial"/>
              </a:rPr>
              <a:t>Medium</a:t>
            </a:r>
            <a:r>
              <a:rPr sz="2000" b="1" spc="-45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Range</a:t>
            </a:r>
            <a:endParaRPr sz="2000" dirty="0">
              <a:latin typeface="Arial"/>
              <a:cs typeface="Arial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C61A3255-ABDD-F6BA-A13F-D80BC2DA4BE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1463" y="-504989"/>
            <a:ext cx="3226308" cy="2281101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1071" y="1459983"/>
            <a:ext cx="681355" cy="1143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900"/>
              </a:lnSpc>
            </a:pPr>
            <a:r>
              <a:rPr sz="900" b="1" spc="-10" dirty="0">
                <a:solidFill>
                  <a:srgbClr val="FFFFFF"/>
                </a:solidFill>
                <a:latin typeface="Arial"/>
                <a:cs typeface="Arial"/>
              </a:rPr>
              <a:t>Applications</a:t>
            </a:r>
            <a:endParaRPr sz="900"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9936" y="1330451"/>
            <a:ext cx="6518148" cy="425196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324713" y="1491233"/>
            <a:ext cx="6410960" cy="4526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6210">
              <a:lnSpc>
                <a:spcPct val="100000"/>
              </a:lnSpc>
              <a:spcBef>
                <a:spcPts val="100"/>
              </a:spcBef>
            </a:pPr>
            <a:r>
              <a:rPr sz="900" b="1" dirty="0">
                <a:solidFill>
                  <a:srgbClr val="FFFFFF"/>
                </a:solidFill>
                <a:latin typeface="Arial"/>
                <a:cs typeface="Arial"/>
              </a:rPr>
              <a:t>Software</a:t>
            </a:r>
            <a:r>
              <a:rPr sz="900" b="1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FFFFFF"/>
                </a:solidFill>
                <a:latin typeface="Arial"/>
                <a:cs typeface="Arial"/>
              </a:rPr>
              <a:t>&amp;</a:t>
            </a:r>
            <a:r>
              <a:rPr sz="90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900" b="1" spc="-10" dirty="0">
                <a:solidFill>
                  <a:srgbClr val="FFFFFF"/>
                </a:solidFill>
                <a:latin typeface="Arial"/>
                <a:cs typeface="Arial"/>
              </a:rPr>
              <a:t>Interconectability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925"/>
              </a:spcBef>
            </a:pP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900" b="1" dirty="0">
                <a:solidFill>
                  <a:srgbClr val="6F6F6F"/>
                </a:solidFill>
                <a:latin typeface="Arial"/>
                <a:cs typeface="Arial"/>
              </a:rPr>
              <a:t>XML</a:t>
            </a:r>
            <a:r>
              <a:rPr sz="900" b="1" spc="-30" dirty="0">
                <a:solidFill>
                  <a:srgbClr val="6F6F6F"/>
                </a:solidFill>
                <a:latin typeface="Arial"/>
                <a:cs typeface="Arial"/>
              </a:rPr>
              <a:t> </a:t>
            </a:r>
            <a:r>
              <a:rPr sz="900" b="1" spc="-25" dirty="0">
                <a:solidFill>
                  <a:srgbClr val="6F6F6F"/>
                </a:solidFill>
                <a:latin typeface="Arial"/>
                <a:cs typeface="Arial"/>
              </a:rPr>
              <a:t>API</a:t>
            </a:r>
            <a:endParaRPr sz="900">
              <a:latin typeface="Arial"/>
              <a:cs typeface="Arial"/>
            </a:endParaRPr>
          </a:p>
          <a:p>
            <a:pPr marL="184785" marR="445770" indent="-172720">
              <a:lnSpc>
                <a:spcPct val="100000"/>
              </a:lnSpc>
              <a:buClr>
                <a:srgbClr val="000000"/>
              </a:buClr>
              <a:buFont typeface="Arial MT"/>
              <a:buChar char="•"/>
              <a:tabLst>
                <a:tab pos="184785" algn="l"/>
              </a:tabLst>
            </a:pP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The</a:t>
            </a:r>
            <a:r>
              <a:rPr sz="900" spc="1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software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supports</a:t>
            </a:r>
            <a:r>
              <a:rPr sz="900" spc="-1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an</a:t>
            </a:r>
            <a:r>
              <a:rPr sz="900" spc="1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XML</a:t>
            </a:r>
            <a:r>
              <a:rPr sz="900" spc="2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network messaging</a:t>
            </a:r>
            <a:r>
              <a:rPr sz="900" spc="1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protocol</a:t>
            </a:r>
            <a:r>
              <a:rPr sz="900" spc="-2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which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enables</a:t>
            </a:r>
            <a:r>
              <a:rPr sz="900" spc="3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the</a:t>
            </a:r>
            <a:r>
              <a:rPr sz="900" spc="2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system</a:t>
            </a:r>
            <a:r>
              <a:rPr sz="900" spc="-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to</a:t>
            </a:r>
            <a:r>
              <a:rPr sz="900" spc="1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output</a:t>
            </a:r>
            <a:r>
              <a:rPr sz="900" spc="-1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real</a:t>
            </a:r>
            <a:r>
              <a:rPr sz="900" spc="2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time</a:t>
            </a:r>
            <a:r>
              <a:rPr sz="900" spc="2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data</a:t>
            </a:r>
            <a:r>
              <a:rPr sz="900" spc="2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-25" dirty="0">
                <a:solidFill>
                  <a:srgbClr val="6F6F6F"/>
                </a:solidFill>
                <a:latin typeface="Tahoma"/>
                <a:cs typeface="Tahoma"/>
              </a:rPr>
              <a:t>to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external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systems.</a:t>
            </a:r>
            <a:endParaRPr sz="900">
              <a:latin typeface="Tahoma"/>
              <a:cs typeface="Tahoma"/>
            </a:endParaRPr>
          </a:p>
          <a:p>
            <a:pPr marL="184785" indent="-172085">
              <a:lnSpc>
                <a:spcPct val="100000"/>
              </a:lnSpc>
              <a:buClr>
                <a:srgbClr val="000000"/>
              </a:buClr>
              <a:buFont typeface="Arial MT"/>
              <a:buChar char="•"/>
              <a:tabLst>
                <a:tab pos="184785" algn="l"/>
              </a:tabLst>
            </a:pP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This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includes live</a:t>
            </a:r>
            <a:r>
              <a:rPr sz="900" spc="3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target</a:t>
            </a:r>
            <a:r>
              <a:rPr sz="900" spc="5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reports,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alarms,</a:t>
            </a:r>
            <a:r>
              <a:rPr sz="900" spc="4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camera</a:t>
            </a:r>
            <a:r>
              <a:rPr sz="900" spc="5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control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data</a:t>
            </a:r>
            <a:r>
              <a:rPr sz="900" spc="4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and</a:t>
            </a:r>
            <a:r>
              <a:rPr sz="900" spc="2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health</a:t>
            </a:r>
            <a:r>
              <a:rPr sz="900" spc="5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status</a:t>
            </a:r>
            <a:endParaRPr sz="900">
              <a:latin typeface="Tahoma"/>
              <a:cs typeface="Tahoma"/>
            </a:endParaRPr>
          </a:p>
          <a:p>
            <a:pPr marL="184785" indent="-172085">
              <a:lnSpc>
                <a:spcPct val="100000"/>
              </a:lnSpc>
              <a:buClr>
                <a:srgbClr val="000000"/>
              </a:buClr>
              <a:buFont typeface="Arial MT"/>
              <a:buChar char="•"/>
              <a:tabLst>
                <a:tab pos="184785" algn="l"/>
              </a:tabLst>
            </a:pP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The</a:t>
            </a:r>
            <a:r>
              <a:rPr sz="900" spc="3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protocol also</a:t>
            </a:r>
            <a:r>
              <a:rPr sz="900" spc="2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supports</a:t>
            </a:r>
            <a:r>
              <a:rPr sz="900" spc="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incoming</a:t>
            </a:r>
            <a:r>
              <a:rPr sz="900" spc="-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commands</a:t>
            </a:r>
            <a:r>
              <a:rPr sz="900" spc="2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to</a:t>
            </a:r>
            <a:r>
              <a:rPr sz="900" spc="3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controls</a:t>
            </a:r>
            <a:r>
              <a:rPr sz="900" spc="-1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alarms</a:t>
            </a:r>
            <a:r>
              <a:rPr sz="900" spc="5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and</a:t>
            </a:r>
            <a:r>
              <a:rPr sz="900" spc="3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automatic</a:t>
            </a:r>
            <a:r>
              <a:rPr sz="900" spc="3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camera</a:t>
            </a:r>
            <a:r>
              <a:rPr sz="900" spc="6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control</a:t>
            </a:r>
            <a:endParaRPr sz="900">
              <a:latin typeface="Tahoma"/>
              <a:cs typeface="Tahoma"/>
            </a:endParaRPr>
          </a:p>
          <a:p>
            <a:pPr marL="184785" indent="-172085">
              <a:lnSpc>
                <a:spcPct val="100000"/>
              </a:lnSpc>
              <a:buClr>
                <a:srgbClr val="000000"/>
              </a:buClr>
              <a:buFont typeface="Arial MT"/>
              <a:buChar char="•"/>
              <a:tabLst>
                <a:tab pos="184785" algn="l"/>
              </a:tabLst>
            </a:pPr>
            <a:r>
              <a:rPr sz="900" spc="-20" dirty="0">
                <a:solidFill>
                  <a:srgbClr val="6F6F6F"/>
                </a:solidFill>
                <a:latin typeface="Tahoma"/>
                <a:cs typeface="Tahoma"/>
              </a:rPr>
              <a:t>We</a:t>
            </a:r>
            <a:r>
              <a:rPr sz="900" spc="2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can</a:t>
            </a:r>
            <a:r>
              <a:rPr sz="900" spc="3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provide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documentation,</a:t>
            </a:r>
            <a:r>
              <a:rPr sz="900" spc="3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XML</a:t>
            </a:r>
            <a:r>
              <a:rPr sz="900" spc="2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Schema</a:t>
            </a:r>
            <a:r>
              <a:rPr sz="900" spc="7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files</a:t>
            </a:r>
            <a:r>
              <a:rPr sz="900" spc="2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(XSD)</a:t>
            </a:r>
            <a:r>
              <a:rPr sz="900" spc="4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and</a:t>
            </a:r>
            <a:r>
              <a:rPr sz="900" spc="3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</a:t>
            </a:r>
            <a:r>
              <a:rPr sz="900" spc="4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message</a:t>
            </a:r>
            <a:r>
              <a:rPr sz="900" spc="4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simulator</a:t>
            </a:r>
            <a:endParaRPr sz="9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080"/>
              </a:spcBef>
            </a:pPr>
            <a:r>
              <a:rPr sz="900" b="1" dirty="0">
                <a:solidFill>
                  <a:srgbClr val="6F6F6F"/>
                </a:solidFill>
                <a:latin typeface="Arial"/>
                <a:cs typeface="Arial"/>
              </a:rPr>
              <a:t>Dry</a:t>
            </a:r>
            <a:r>
              <a:rPr sz="900" b="1" spc="-35" dirty="0">
                <a:solidFill>
                  <a:srgbClr val="6F6F6F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6F6F6F"/>
                </a:solidFill>
                <a:latin typeface="Arial"/>
                <a:cs typeface="Arial"/>
              </a:rPr>
              <a:t>Relay</a:t>
            </a:r>
            <a:r>
              <a:rPr sz="900" b="1" spc="-65" dirty="0">
                <a:solidFill>
                  <a:srgbClr val="6F6F6F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6F6F6F"/>
                </a:solidFill>
                <a:latin typeface="Arial"/>
                <a:cs typeface="Arial"/>
              </a:rPr>
              <a:t>Contacts</a:t>
            </a:r>
            <a:r>
              <a:rPr sz="900" b="1" spc="-30" dirty="0">
                <a:solidFill>
                  <a:srgbClr val="6F6F6F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6F6F6F"/>
                </a:solidFill>
                <a:latin typeface="Arial"/>
                <a:cs typeface="Arial"/>
              </a:rPr>
              <a:t>and</a:t>
            </a:r>
            <a:r>
              <a:rPr sz="900" b="1" spc="-45" dirty="0">
                <a:solidFill>
                  <a:srgbClr val="6F6F6F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6F6F6F"/>
                </a:solidFill>
                <a:latin typeface="Arial"/>
                <a:cs typeface="Arial"/>
              </a:rPr>
              <a:t>Digital</a:t>
            </a:r>
            <a:r>
              <a:rPr sz="900" b="1" spc="-40" dirty="0">
                <a:solidFill>
                  <a:srgbClr val="6F6F6F"/>
                </a:solidFill>
                <a:latin typeface="Arial"/>
                <a:cs typeface="Arial"/>
              </a:rPr>
              <a:t> </a:t>
            </a:r>
            <a:r>
              <a:rPr sz="900" b="1" spc="-10" dirty="0">
                <a:solidFill>
                  <a:srgbClr val="6F6F6F"/>
                </a:solidFill>
                <a:latin typeface="Arial"/>
                <a:cs typeface="Arial"/>
              </a:rPr>
              <a:t>Inputs</a:t>
            </a:r>
            <a:endParaRPr sz="900">
              <a:latin typeface="Arial"/>
              <a:cs typeface="Arial"/>
            </a:endParaRPr>
          </a:p>
          <a:p>
            <a:pPr marL="184785" indent="-172085">
              <a:lnSpc>
                <a:spcPct val="100000"/>
              </a:lnSpc>
              <a:buClr>
                <a:srgbClr val="000000"/>
              </a:buClr>
              <a:buFont typeface="Arial MT"/>
              <a:buChar char="•"/>
              <a:tabLst>
                <a:tab pos="184785" algn="l"/>
              </a:tabLst>
            </a:pP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The</a:t>
            </a:r>
            <a:r>
              <a:rPr sz="900" spc="2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software</a:t>
            </a:r>
            <a:r>
              <a:rPr sz="900" spc="1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supports</a:t>
            </a:r>
            <a:r>
              <a:rPr sz="900" spc="-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</a:t>
            </a:r>
            <a:r>
              <a:rPr sz="900" spc="2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device</a:t>
            </a:r>
            <a:r>
              <a:rPr sz="900" spc="2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that</a:t>
            </a:r>
            <a:r>
              <a:rPr sz="900" spc="4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provides</a:t>
            </a:r>
            <a:r>
              <a:rPr sz="900" spc="2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dry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relay</a:t>
            </a:r>
            <a:r>
              <a:rPr sz="900" spc="2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contacts</a:t>
            </a:r>
            <a:r>
              <a:rPr sz="900" spc="-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and</a:t>
            </a:r>
            <a:r>
              <a:rPr sz="900" spc="2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digital</a:t>
            </a:r>
            <a:r>
              <a:rPr sz="900" spc="2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inputs</a:t>
            </a:r>
            <a:endParaRPr sz="900">
              <a:latin typeface="Tahoma"/>
              <a:cs typeface="Tahoma"/>
            </a:endParaRPr>
          </a:p>
          <a:p>
            <a:pPr marL="184785" indent="-172085">
              <a:lnSpc>
                <a:spcPct val="100000"/>
              </a:lnSpc>
              <a:buClr>
                <a:srgbClr val="000000"/>
              </a:buClr>
              <a:buFont typeface="Arial MT"/>
              <a:buChar char="•"/>
              <a:tabLst>
                <a:tab pos="184785" algn="l"/>
              </a:tabLst>
            </a:pP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Relays</a:t>
            </a:r>
            <a:r>
              <a:rPr sz="900" spc="-2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can</a:t>
            </a:r>
            <a:r>
              <a:rPr sz="900" spc="-4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be</a:t>
            </a:r>
            <a:r>
              <a:rPr sz="900" spc="-3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associated</a:t>
            </a:r>
            <a:r>
              <a:rPr sz="900" spc="-2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with</a:t>
            </a:r>
            <a:r>
              <a:rPr sz="900" spc="-3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a</a:t>
            </a:r>
            <a:r>
              <a:rPr sz="900" spc="-1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range</a:t>
            </a:r>
            <a:r>
              <a:rPr sz="900" spc="-3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of</a:t>
            </a:r>
            <a:r>
              <a:rPr sz="900" spc="-2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different</a:t>
            </a:r>
            <a:r>
              <a:rPr sz="900" spc="-3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events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including</a:t>
            </a:r>
            <a:r>
              <a:rPr sz="900" spc="-7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alarms,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camera</a:t>
            </a:r>
            <a:r>
              <a:rPr sz="900" spc="-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movement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and</a:t>
            </a:r>
            <a:r>
              <a:rPr sz="900" spc="-2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health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 alerts</a:t>
            </a:r>
            <a:endParaRPr sz="900">
              <a:latin typeface="Tahoma"/>
              <a:cs typeface="Tahoma"/>
            </a:endParaRPr>
          </a:p>
          <a:p>
            <a:pPr marL="184785" marR="92710" indent="-172720">
              <a:lnSpc>
                <a:spcPct val="100000"/>
              </a:lnSpc>
              <a:buClr>
                <a:srgbClr val="000000"/>
              </a:buClr>
              <a:buFont typeface="Arial MT"/>
              <a:buChar char="•"/>
              <a:tabLst>
                <a:tab pos="184785" algn="l"/>
              </a:tabLst>
            </a:pP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Digital</a:t>
            </a:r>
            <a:r>
              <a:rPr sz="900" spc="1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inputs</a:t>
            </a:r>
            <a:r>
              <a:rPr sz="900" spc="-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can be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used</a:t>
            </a:r>
            <a:r>
              <a:rPr sz="900" spc="2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with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static</a:t>
            </a:r>
            <a:r>
              <a:rPr sz="900" spc="2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sensors</a:t>
            </a:r>
            <a:r>
              <a:rPr sz="900" spc="-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such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as</a:t>
            </a:r>
            <a:r>
              <a:rPr sz="900" spc="2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PIR</a:t>
            </a:r>
            <a:r>
              <a:rPr sz="900" spc="2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or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broken beam</a:t>
            </a:r>
            <a:r>
              <a:rPr sz="900" spc="3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devices,</a:t>
            </a:r>
            <a:r>
              <a:rPr sz="900" spc="1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these</a:t>
            </a:r>
            <a:r>
              <a:rPr sz="900" spc="4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are</a:t>
            </a:r>
            <a:r>
              <a:rPr sz="900" spc="2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integrated</a:t>
            </a:r>
            <a:r>
              <a:rPr sz="900" spc="4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in the</a:t>
            </a:r>
            <a:r>
              <a:rPr sz="900" spc="2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software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so</a:t>
            </a:r>
            <a:r>
              <a:rPr sz="900" spc="-2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can</a:t>
            </a:r>
            <a:r>
              <a:rPr sz="900" spc="-2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trigger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alarms</a:t>
            </a:r>
            <a:r>
              <a:rPr sz="900" spc="1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and</a:t>
            </a:r>
            <a:r>
              <a:rPr sz="900" spc="-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also</a:t>
            </a:r>
            <a:r>
              <a:rPr sz="900" spc="-1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move</a:t>
            </a:r>
            <a:r>
              <a:rPr sz="900" spc="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cameras</a:t>
            </a:r>
            <a:r>
              <a:rPr sz="900" spc="2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when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activated</a:t>
            </a:r>
            <a:endParaRPr sz="900">
              <a:latin typeface="Tahoma"/>
              <a:cs typeface="Tahoma"/>
            </a:endParaRPr>
          </a:p>
          <a:p>
            <a:pPr marL="184785" marR="125730" indent="-172720">
              <a:lnSpc>
                <a:spcPct val="100000"/>
              </a:lnSpc>
              <a:buClr>
                <a:srgbClr val="000000"/>
              </a:buClr>
              <a:buFont typeface="Arial MT"/>
              <a:buChar char="•"/>
              <a:tabLst>
                <a:tab pos="184785" algn="l"/>
              </a:tabLst>
            </a:pP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Digital</a:t>
            </a:r>
            <a:r>
              <a:rPr sz="900" spc="-2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inputs</a:t>
            </a:r>
            <a:r>
              <a:rPr sz="900" spc="-4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can</a:t>
            </a:r>
            <a:r>
              <a:rPr sz="900" spc="-3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also</a:t>
            </a:r>
            <a:r>
              <a:rPr sz="900" spc="-2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be</a:t>
            </a:r>
            <a:r>
              <a:rPr sz="900" spc="-2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used</a:t>
            </a:r>
            <a:r>
              <a:rPr sz="900" spc="-3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with</a:t>
            </a:r>
            <a:r>
              <a:rPr sz="900" spc="-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security</a:t>
            </a:r>
            <a:r>
              <a:rPr sz="900" spc="-4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rules</a:t>
            </a:r>
            <a:r>
              <a:rPr sz="900" spc="-2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enabling</a:t>
            </a:r>
            <a:r>
              <a:rPr sz="900" spc="-2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specific</a:t>
            </a:r>
            <a:r>
              <a:rPr sz="900" spc="-4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alarms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to</a:t>
            </a:r>
            <a:r>
              <a:rPr sz="900" spc="-3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be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temporarily</a:t>
            </a:r>
            <a:r>
              <a:rPr sz="900" spc="-2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disabled</a:t>
            </a:r>
            <a:r>
              <a:rPr sz="900" spc="-3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or</a:t>
            </a:r>
            <a:r>
              <a:rPr sz="900" spc="-2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deactivated </a:t>
            </a:r>
            <a:r>
              <a:rPr sz="900" spc="-25" dirty="0">
                <a:solidFill>
                  <a:srgbClr val="6F6F6F"/>
                </a:solidFill>
                <a:latin typeface="Tahoma"/>
                <a:cs typeface="Tahoma"/>
              </a:rPr>
              <a:t>in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response</a:t>
            </a:r>
            <a:r>
              <a:rPr sz="900" spc="-1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to</a:t>
            </a:r>
            <a:r>
              <a:rPr sz="900" spc="1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an</a:t>
            </a:r>
            <a:r>
              <a:rPr sz="900" spc="1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input.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This</a:t>
            </a:r>
            <a:r>
              <a:rPr sz="900" spc="1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is useful for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security override</a:t>
            </a:r>
            <a:r>
              <a:rPr sz="900" spc="2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from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authorised</a:t>
            </a:r>
            <a:r>
              <a:rPr sz="900" spc="1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users</a:t>
            </a:r>
            <a:endParaRPr sz="900">
              <a:latin typeface="Tahoma"/>
              <a:cs typeface="Tahoma"/>
            </a:endParaRPr>
          </a:p>
          <a:p>
            <a:pPr marL="184785" indent="-172085">
              <a:lnSpc>
                <a:spcPct val="100000"/>
              </a:lnSpc>
              <a:buClr>
                <a:srgbClr val="000000"/>
              </a:buClr>
              <a:buFont typeface="Arial MT"/>
              <a:buChar char="•"/>
              <a:tabLst>
                <a:tab pos="184785" algn="l"/>
              </a:tabLst>
            </a:pP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The</a:t>
            </a:r>
            <a:r>
              <a:rPr sz="900" spc="3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software</a:t>
            </a:r>
            <a:r>
              <a:rPr sz="900" spc="1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supports</a:t>
            </a:r>
            <a:r>
              <a:rPr sz="900" spc="-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an</a:t>
            </a:r>
            <a:r>
              <a:rPr sz="900" spc="2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unlimited</a:t>
            </a:r>
            <a:r>
              <a:rPr sz="900" spc="1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number</a:t>
            </a:r>
            <a:r>
              <a:rPr sz="900" spc="3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of</a:t>
            </a:r>
            <a:r>
              <a:rPr sz="900" spc="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specialised</a:t>
            </a:r>
            <a:r>
              <a:rPr sz="900" spc="1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units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and</a:t>
            </a:r>
            <a:r>
              <a:rPr sz="900" spc="3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therefore</a:t>
            </a:r>
            <a:r>
              <a:rPr sz="900" spc="7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can</a:t>
            </a:r>
            <a:r>
              <a:rPr sz="900" spc="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support</a:t>
            </a:r>
            <a:r>
              <a:rPr sz="900" spc="-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an</a:t>
            </a:r>
            <a:r>
              <a:rPr sz="900" spc="2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unlimited</a:t>
            </a:r>
            <a:r>
              <a:rPr sz="900" spc="2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number</a:t>
            </a:r>
            <a:r>
              <a:rPr sz="900" spc="1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of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relays</a:t>
            </a:r>
            <a:endParaRPr sz="900">
              <a:latin typeface="Tahoma"/>
              <a:cs typeface="Tahoma"/>
            </a:endParaRPr>
          </a:p>
          <a:p>
            <a:pPr marL="184785">
              <a:lnSpc>
                <a:spcPct val="100000"/>
              </a:lnSpc>
              <a:spcBef>
                <a:spcPts val="5"/>
              </a:spcBef>
            </a:pP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and</a:t>
            </a:r>
            <a:r>
              <a:rPr sz="900" spc="4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digital</a:t>
            </a:r>
            <a:r>
              <a:rPr sz="900" spc="2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inputs</a:t>
            </a:r>
            <a:endParaRPr sz="9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080"/>
              </a:spcBef>
            </a:pPr>
            <a:r>
              <a:rPr sz="900" b="1" dirty="0">
                <a:solidFill>
                  <a:srgbClr val="6F6F6F"/>
                </a:solidFill>
                <a:latin typeface="Arial"/>
                <a:cs typeface="Arial"/>
              </a:rPr>
              <a:t>3rd</a:t>
            </a:r>
            <a:r>
              <a:rPr sz="900" b="1" spc="-15" dirty="0">
                <a:solidFill>
                  <a:srgbClr val="6F6F6F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6F6F6F"/>
                </a:solidFill>
                <a:latin typeface="Arial"/>
                <a:cs typeface="Arial"/>
              </a:rPr>
              <a:t>Party</a:t>
            </a:r>
            <a:r>
              <a:rPr sz="900" b="1" spc="5" dirty="0">
                <a:solidFill>
                  <a:srgbClr val="6F6F6F"/>
                </a:solidFill>
                <a:latin typeface="Arial"/>
                <a:cs typeface="Arial"/>
              </a:rPr>
              <a:t> </a:t>
            </a:r>
            <a:r>
              <a:rPr sz="900" b="1" spc="-10" dirty="0">
                <a:solidFill>
                  <a:srgbClr val="6F6F6F"/>
                </a:solidFill>
                <a:latin typeface="Arial"/>
                <a:cs typeface="Arial"/>
              </a:rPr>
              <a:t>Support </a:t>
            </a:r>
            <a:r>
              <a:rPr sz="900" b="1" spc="-40" dirty="0">
                <a:solidFill>
                  <a:srgbClr val="6F6F6F"/>
                </a:solidFill>
                <a:latin typeface="Arial"/>
                <a:cs typeface="Arial"/>
              </a:rPr>
              <a:t>–</a:t>
            </a:r>
            <a:r>
              <a:rPr sz="900" b="1" dirty="0">
                <a:solidFill>
                  <a:srgbClr val="6F6F6F"/>
                </a:solidFill>
                <a:latin typeface="Arial"/>
                <a:cs typeface="Arial"/>
              </a:rPr>
              <a:t> Integration</a:t>
            </a:r>
            <a:r>
              <a:rPr sz="900" b="1" spc="-10" dirty="0">
                <a:solidFill>
                  <a:srgbClr val="6F6F6F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6F6F6F"/>
                </a:solidFill>
                <a:latin typeface="Arial"/>
                <a:cs typeface="Arial"/>
              </a:rPr>
              <a:t>with</a:t>
            </a:r>
            <a:r>
              <a:rPr sz="900" b="1" spc="10" dirty="0">
                <a:solidFill>
                  <a:srgbClr val="6F6F6F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6F6F6F"/>
                </a:solidFill>
                <a:latin typeface="Arial"/>
                <a:cs typeface="Arial"/>
              </a:rPr>
              <a:t>the</a:t>
            </a:r>
            <a:r>
              <a:rPr sz="900" b="1" spc="5" dirty="0">
                <a:solidFill>
                  <a:srgbClr val="6F6F6F"/>
                </a:solidFill>
                <a:latin typeface="Arial"/>
                <a:cs typeface="Arial"/>
              </a:rPr>
              <a:t> </a:t>
            </a:r>
            <a:r>
              <a:rPr sz="900" b="1" spc="-10" dirty="0">
                <a:solidFill>
                  <a:srgbClr val="6F6F6F"/>
                </a:solidFill>
                <a:latin typeface="Arial"/>
                <a:cs typeface="Arial"/>
              </a:rPr>
              <a:t>following systems</a:t>
            </a:r>
            <a:endParaRPr sz="900">
              <a:latin typeface="Arial"/>
              <a:cs typeface="Arial"/>
            </a:endParaRPr>
          </a:p>
          <a:p>
            <a:pPr marL="184785" indent="-172085">
              <a:lnSpc>
                <a:spcPct val="100000"/>
              </a:lnSpc>
              <a:buClr>
                <a:srgbClr val="000000"/>
              </a:buClr>
              <a:buFont typeface="Arial MT"/>
              <a:buChar char="•"/>
              <a:tabLst>
                <a:tab pos="184785" algn="l"/>
              </a:tabLst>
            </a:pP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Milestone</a:t>
            </a:r>
            <a:r>
              <a:rPr sz="900" spc="1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xProtect</a:t>
            </a:r>
            <a:r>
              <a:rPr sz="900" spc="5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Professional</a:t>
            </a:r>
            <a:r>
              <a:rPr sz="900" spc="2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2016</a:t>
            </a:r>
            <a:r>
              <a:rPr sz="900" spc="-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or</a:t>
            </a:r>
            <a:r>
              <a:rPr sz="900" spc="1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higher</a:t>
            </a:r>
            <a:endParaRPr sz="900">
              <a:latin typeface="Tahoma"/>
              <a:cs typeface="Tahoma"/>
            </a:endParaRPr>
          </a:p>
          <a:p>
            <a:pPr marL="184785" indent="-172085">
              <a:lnSpc>
                <a:spcPct val="100000"/>
              </a:lnSpc>
              <a:buClr>
                <a:srgbClr val="000000"/>
              </a:buClr>
              <a:buFont typeface="Arial MT"/>
              <a:buChar char="•"/>
              <a:tabLst>
                <a:tab pos="184785" algn="l"/>
              </a:tabLst>
            </a:pP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Bosch</a:t>
            </a:r>
            <a:r>
              <a:rPr sz="900" spc="5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VMS</a:t>
            </a:r>
            <a:r>
              <a:rPr sz="900" spc="10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(BVMS)</a:t>
            </a:r>
            <a:endParaRPr sz="900">
              <a:latin typeface="Tahoma"/>
              <a:cs typeface="Tahoma"/>
            </a:endParaRPr>
          </a:p>
          <a:p>
            <a:pPr marL="184785" indent="-172085">
              <a:lnSpc>
                <a:spcPct val="100000"/>
              </a:lnSpc>
              <a:buClr>
                <a:srgbClr val="000000"/>
              </a:buClr>
              <a:buFont typeface="Arial MT"/>
              <a:buChar char="•"/>
              <a:tabLst>
                <a:tab pos="184785" algn="l"/>
              </a:tabLst>
            </a:pPr>
            <a:r>
              <a:rPr sz="900" spc="-25" dirty="0">
                <a:solidFill>
                  <a:srgbClr val="6F6F6F"/>
                </a:solidFill>
                <a:latin typeface="Tahoma"/>
                <a:cs typeface="Tahoma"/>
              </a:rPr>
              <a:t>CNL</a:t>
            </a:r>
            <a:endParaRPr sz="900">
              <a:latin typeface="Tahoma"/>
              <a:cs typeface="Tahoma"/>
            </a:endParaRPr>
          </a:p>
          <a:p>
            <a:pPr marL="184785" indent="-172085">
              <a:lnSpc>
                <a:spcPct val="100000"/>
              </a:lnSpc>
              <a:buClr>
                <a:srgbClr val="000000"/>
              </a:buClr>
              <a:buFont typeface="Arial MT"/>
              <a:buChar char="•"/>
              <a:tabLst>
                <a:tab pos="184785" algn="l"/>
              </a:tabLst>
            </a:pP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Genetec</a:t>
            </a:r>
            <a:r>
              <a:rPr sz="900" spc="7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Security</a:t>
            </a:r>
            <a:r>
              <a:rPr sz="900" spc="5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Centre</a:t>
            </a:r>
            <a:endParaRPr sz="900">
              <a:latin typeface="Tahoma"/>
              <a:cs typeface="Tahoma"/>
            </a:endParaRPr>
          </a:p>
          <a:p>
            <a:pPr marL="184785" indent="-172085">
              <a:lnSpc>
                <a:spcPct val="100000"/>
              </a:lnSpc>
              <a:buClr>
                <a:srgbClr val="000000"/>
              </a:buClr>
              <a:buFont typeface="Arial MT"/>
              <a:buChar char="•"/>
              <a:tabLst>
                <a:tab pos="184785" algn="l"/>
              </a:tabLst>
            </a:pP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Dallmeier</a:t>
            </a:r>
            <a:r>
              <a:rPr sz="900" spc="6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SMAVIA</a:t>
            </a:r>
            <a:r>
              <a:rPr sz="900" spc="3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-25" dirty="0">
                <a:solidFill>
                  <a:srgbClr val="6F6F6F"/>
                </a:solidFill>
                <a:latin typeface="Tahoma"/>
                <a:cs typeface="Tahoma"/>
              </a:rPr>
              <a:t>VMS</a:t>
            </a:r>
            <a:endParaRPr sz="900">
              <a:latin typeface="Tahoma"/>
              <a:cs typeface="Tahoma"/>
            </a:endParaRPr>
          </a:p>
          <a:p>
            <a:pPr marL="184785" indent="-172085">
              <a:lnSpc>
                <a:spcPct val="100000"/>
              </a:lnSpc>
              <a:buClr>
                <a:srgbClr val="000000"/>
              </a:buClr>
              <a:buFont typeface="Arial MT"/>
              <a:buChar char="•"/>
              <a:tabLst>
                <a:tab pos="184785" algn="l"/>
              </a:tabLst>
            </a:pP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Indigo</a:t>
            </a:r>
            <a:r>
              <a:rPr sz="900" spc="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Vision Control</a:t>
            </a:r>
            <a:r>
              <a:rPr sz="900" spc="3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Centre</a:t>
            </a:r>
            <a:r>
              <a:rPr sz="900" spc="5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-25" dirty="0">
                <a:solidFill>
                  <a:srgbClr val="6F6F6F"/>
                </a:solidFill>
                <a:latin typeface="Tahoma"/>
                <a:cs typeface="Tahoma"/>
              </a:rPr>
              <a:t>VMS</a:t>
            </a:r>
            <a:endParaRPr sz="900">
              <a:latin typeface="Tahoma"/>
              <a:cs typeface="Tahoma"/>
            </a:endParaRPr>
          </a:p>
          <a:p>
            <a:pPr marL="184785" indent="-172085">
              <a:lnSpc>
                <a:spcPct val="100000"/>
              </a:lnSpc>
              <a:buClr>
                <a:srgbClr val="000000"/>
              </a:buClr>
              <a:buFont typeface="Arial MT"/>
              <a:buChar char="•"/>
              <a:tabLst>
                <a:tab pos="184785" algn="l"/>
              </a:tabLst>
            </a:pP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Prysm</a:t>
            </a:r>
            <a:r>
              <a:rPr sz="900" spc="-2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Command</a:t>
            </a:r>
            <a:r>
              <a:rPr sz="900" spc="1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-45" dirty="0">
                <a:solidFill>
                  <a:srgbClr val="6F6F6F"/>
                </a:solidFill>
                <a:latin typeface="Tahoma"/>
                <a:cs typeface="Tahoma"/>
              </a:rPr>
              <a:t>&amp;</a:t>
            </a:r>
            <a:r>
              <a:rPr sz="900" spc="-2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Control</a:t>
            </a:r>
            <a:endParaRPr sz="9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080"/>
              </a:spcBef>
            </a:pPr>
            <a:r>
              <a:rPr sz="900" b="1" spc="-20" dirty="0">
                <a:solidFill>
                  <a:srgbClr val="6F6F6F"/>
                </a:solidFill>
                <a:latin typeface="Arial"/>
                <a:cs typeface="Arial"/>
              </a:rPr>
              <a:t>Custom</a:t>
            </a:r>
            <a:r>
              <a:rPr sz="900" b="1" dirty="0">
                <a:solidFill>
                  <a:srgbClr val="6F6F6F"/>
                </a:solidFill>
                <a:latin typeface="Arial"/>
                <a:cs typeface="Arial"/>
              </a:rPr>
              <a:t> </a:t>
            </a:r>
            <a:r>
              <a:rPr sz="900" b="1" spc="-10" dirty="0">
                <a:solidFill>
                  <a:srgbClr val="6F6F6F"/>
                </a:solidFill>
                <a:latin typeface="Arial"/>
                <a:cs typeface="Arial"/>
              </a:rPr>
              <a:t>Development</a:t>
            </a:r>
            <a:endParaRPr sz="900">
              <a:latin typeface="Arial"/>
              <a:cs typeface="Arial"/>
            </a:endParaRPr>
          </a:p>
          <a:p>
            <a:pPr marL="184785" marR="5080" indent="-172720">
              <a:lnSpc>
                <a:spcPct val="100000"/>
              </a:lnSpc>
              <a:buClr>
                <a:srgbClr val="000000"/>
              </a:buClr>
              <a:buFont typeface="Arial MT"/>
              <a:buChar char="•"/>
              <a:tabLst>
                <a:tab pos="184785" algn="l"/>
              </a:tabLst>
            </a:pP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Plugin</a:t>
            </a:r>
            <a:r>
              <a:rPr sz="900" spc="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-55" dirty="0">
                <a:solidFill>
                  <a:srgbClr val="6F6F6F"/>
                </a:solidFill>
                <a:latin typeface="Tahoma"/>
                <a:cs typeface="Tahoma"/>
              </a:rPr>
              <a:t>/</a:t>
            </a:r>
            <a:r>
              <a:rPr sz="900" spc="2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driver</a:t>
            </a:r>
            <a:r>
              <a:rPr sz="900" spc="3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architecture</a:t>
            </a:r>
            <a:r>
              <a:rPr sz="900" spc="3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for</a:t>
            </a:r>
            <a:r>
              <a:rPr sz="900" spc="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integration</a:t>
            </a:r>
            <a:r>
              <a:rPr sz="900" spc="2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with</a:t>
            </a:r>
            <a:r>
              <a:rPr sz="900" spc="4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3rd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party</a:t>
            </a:r>
            <a:r>
              <a:rPr sz="900" spc="3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systems, this</a:t>
            </a:r>
            <a:r>
              <a:rPr sz="900" spc="2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enables</a:t>
            </a:r>
            <a:r>
              <a:rPr sz="900" spc="5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rapid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development</a:t>
            </a:r>
            <a:r>
              <a:rPr sz="900" spc="6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of</a:t>
            </a:r>
            <a:r>
              <a:rPr sz="900" spc="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custom</a:t>
            </a:r>
            <a:r>
              <a:rPr sz="900" spc="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integrations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to</a:t>
            </a:r>
            <a:r>
              <a:rPr sz="900" spc="-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support</a:t>
            </a:r>
            <a:r>
              <a:rPr sz="900" spc="-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almost</a:t>
            </a:r>
            <a:r>
              <a:rPr sz="900" spc="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any</a:t>
            </a:r>
            <a:r>
              <a:rPr sz="900" spc="-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system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at</a:t>
            </a:r>
            <a:r>
              <a:rPr sz="900" spc="2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minimal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-20" dirty="0">
                <a:solidFill>
                  <a:srgbClr val="6F6F6F"/>
                </a:solidFill>
                <a:latin typeface="Tahoma"/>
                <a:cs typeface="Tahoma"/>
              </a:rPr>
              <a:t>cost</a:t>
            </a:r>
            <a:endParaRPr sz="900">
              <a:latin typeface="Tahoma"/>
              <a:cs typeface="Tahoma"/>
            </a:endParaRPr>
          </a:p>
          <a:p>
            <a:pPr marL="184785" indent="-172085">
              <a:lnSpc>
                <a:spcPct val="100000"/>
              </a:lnSpc>
              <a:buClr>
                <a:srgbClr val="000000"/>
              </a:buClr>
              <a:buFont typeface="Arial MT"/>
              <a:buChar char="•"/>
              <a:tabLst>
                <a:tab pos="184785" algn="l"/>
              </a:tabLst>
            </a:pP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Custom</a:t>
            </a:r>
            <a:r>
              <a:rPr sz="900" spc="-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drivers and plugins</a:t>
            </a:r>
            <a:r>
              <a:rPr sz="900" spc="-2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can</a:t>
            </a:r>
            <a:r>
              <a:rPr sz="900" spc="-2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be</a:t>
            </a:r>
            <a:r>
              <a:rPr sz="900" spc="-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added</a:t>
            </a:r>
            <a:r>
              <a:rPr sz="900" spc="2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to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the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software</a:t>
            </a:r>
            <a:r>
              <a:rPr sz="900" spc="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without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any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changes to the</a:t>
            </a:r>
            <a:r>
              <a:rPr sz="900" spc="10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dirty="0">
                <a:solidFill>
                  <a:srgbClr val="6F6F6F"/>
                </a:solidFill>
                <a:latin typeface="Tahoma"/>
                <a:cs typeface="Tahoma"/>
              </a:rPr>
              <a:t>core</a:t>
            </a:r>
            <a:r>
              <a:rPr sz="900" spc="-5" dirty="0">
                <a:solidFill>
                  <a:srgbClr val="6F6F6F"/>
                </a:solidFill>
                <a:latin typeface="Tahoma"/>
                <a:cs typeface="Tahoma"/>
              </a:rPr>
              <a:t> </a:t>
            </a:r>
            <a:r>
              <a:rPr sz="900" spc="-10" dirty="0">
                <a:solidFill>
                  <a:srgbClr val="6F6F6F"/>
                </a:solidFill>
                <a:latin typeface="Tahoma"/>
                <a:cs typeface="Tahoma"/>
              </a:rPr>
              <a:t>product</a:t>
            </a:r>
            <a:endParaRPr sz="900">
              <a:latin typeface="Tahoma"/>
              <a:cs typeface="Tahoma"/>
            </a:endParaRPr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677923" y="6089903"/>
            <a:ext cx="3345179" cy="3130295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371043" y="10166895"/>
            <a:ext cx="6709841" cy="12311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1B1A18"/>
                </a:solidFill>
                <a:effectLst/>
                <a:uLnTx/>
                <a:uFillTx/>
              </a:rPr>
              <a:t>Info@awlsgh.com</a:t>
            </a:r>
            <a:r>
              <a:rPr kumimoji="0" lang="en-US" sz="800" b="0" i="0" u="none" strike="noStrike" kern="0" cap="none" spc="10" normalizeH="0" baseline="0" noProof="0" dirty="0">
                <a:ln>
                  <a:noFill/>
                </a:ln>
                <a:solidFill>
                  <a:srgbClr val="A8A8A8"/>
                </a:solidFill>
                <a:effectLst/>
                <a:uLnTx/>
                <a:uFillTx/>
              </a:rPr>
              <a:t>|</a:t>
            </a: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A8A8A8"/>
                </a:solidFill>
                <a:effectLst/>
                <a:uLnTx/>
                <a:uFillTx/>
                <a:latin typeface="Times New Roman"/>
                <a:cs typeface="Times New Roman"/>
              </a:rPr>
              <a:t>   </a:t>
            </a:r>
            <a:r>
              <a:rPr kumimoji="0" lang="en-US" sz="800" b="0" i="0" u="none" strike="noStrike" kern="0" cap="none" spc="5" normalizeH="0" baseline="0" noProof="0" dirty="0">
                <a:ln>
                  <a:noFill/>
                </a:ln>
                <a:solidFill>
                  <a:srgbClr val="A8A8A8"/>
                </a:solidFill>
                <a:effectLst/>
                <a:uLnTx/>
                <a:uFillTx/>
                <a:latin typeface="Times New Roman"/>
                <a:cs typeface="Times New Roman"/>
              </a:rPr>
              <a:t>  </a:t>
            </a: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1B1A18"/>
                </a:solidFill>
                <a:effectLst/>
                <a:uLnTx/>
                <a:uFillTx/>
                <a:hlinkClick r:id="rId4"/>
              </a:rPr>
              <a:t>www.awlsgh.com</a:t>
            </a: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1B1A18"/>
                </a:solidFill>
                <a:effectLst/>
                <a:uLnTx/>
                <a:uFillTx/>
              </a:rPr>
              <a:t>       </a:t>
            </a:r>
            <a:r>
              <a:rPr kumimoji="0" lang="en-US" sz="800" b="0" i="0" u="none" strike="noStrike" kern="0" cap="none" spc="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+233 302 261 190 / +233 302 236 085        10TH Estate Road. Kanda – Accra. Ghana west Africa</a:t>
            </a: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00"/>
              </a:lnSpc>
            </a:pPr>
            <a:r>
              <a:rPr spc="-50" dirty="0"/>
              <a:t>2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xfrm>
            <a:off x="371043" y="10354042"/>
            <a:ext cx="4570730" cy="1025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795"/>
              </a:lnSpc>
            </a:pPr>
            <a:r>
              <a:rPr lang="en-US" spc="-10" dirty="0"/>
              <a:t>AWLSGH</a:t>
            </a:r>
            <a:endParaRPr spc="-1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C982E59-3DC9-4B17-AF5E-2A17B8C041DD}"/>
              </a:ext>
            </a:extLst>
          </p:cNvPr>
          <p:cNvSpPr/>
          <p:nvPr/>
        </p:nvSpPr>
        <p:spPr>
          <a:xfrm>
            <a:off x="0" y="-40418"/>
            <a:ext cx="7569200" cy="125760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bject 3"/>
          <p:cNvSpPr txBox="1"/>
          <p:nvPr/>
        </p:nvSpPr>
        <p:spPr>
          <a:xfrm>
            <a:off x="328371" y="230505"/>
            <a:ext cx="3886835" cy="6286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370"/>
              </a:lnSpc>
              <a:spcBef>
                <a:spcPts val="100"/>
              </a:spcBef>
            </a:pPr>
            <a:r>
              <a:rPr sz="2000" b="1" spc="-35" dirty="0">
                <a:latin typeface="Arial"/>
                <a:cs typeface="Arial"/>
              </a:rPr>
              <a:t>Ground</a:t>
            </a:r>
            <a:r>
              <a:rPr sz="2000" b="1" spc="-7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&amp;</a:t>
            </a:r>
            <a:r>
              <a:rPr sz="2000" b="1" spc="-4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Marine</a:t>
            </a:r>
            <a:r>
              <a:rPr sz="2000" b="1" spc="-5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Radar</a:t>
            </a:r>
            <a:r>
              <a:rPr sz="2000" b="1" spc="-5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Short</a:t>
            </a:r>
            <a:r>
              <a:rPr sz="2000" b="1" spc="-65" dirty="0">
                <a:latin typeface="Arial"/>
                <a:cs typeface="Arial"/>
              </a:rPr>
              <a:t> </a:t>
            </a:r>
            <a:r>
              <a:rPr sz="2000" b="1" spc="-25" dirty="0">
                <a:latin typeface="Arial"/>
                <a:cs typeface="Arial"/>
              </a:rPr>
              <a:t>to</a:t>
            </a:r>
            <a:endParaRPr sz="2000" dirty="0">
              <a:latin typeface="Arial"/>
              <a:cs typeface="Arial"/>
            </a:endParaRPr>
          </a:p>
          <a:p>
            <a:pPr marL="12700">
              <a:lnSpc>
                <a:spcPts val="2370"/>
              </a:lnSpc>
            </a:pPr>
            <a:r>
              <a:rPr sz="2000" b="1" dirty="0">
                <a:latin typeface="Arial"/>
                <a:cs typeface="Arial"/>
              </a:rPr>
              <a:t>Medium</a:t>
            </a:r>
            <a:r>
              <a:rPr sz="2000" b="1" spc="-45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Range</a:t>
            </a:r>
            <a:endParaRPr sz="2000" dirty="0">
              <a:latin typeface="Arial"/>
              <a:cs typeface="Arial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B328A82-C694-699A-69B5-EB4AFB28ABF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9154" y="-465266"/>
            <a:ext cx="3141181" cy="2220913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28371" y="1424178"/>
            <a:ext cx="70675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10" dirty="0">
                <a:solidFill>
                  <a:srgbClr val="FFFFFF"/>
                </a:solidFill>
                <a:latin typeface="Arial"/>
                <a:cs typeface="Arial"/>
              </a:rPr>
              <a:t>Applications</a:t>
            </a:r>
            <a:endParaRPr sz="900"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4592" y="1863851"/>
            <a:ext cx="6672071" cy="4250435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371043" y="10166895"/>
            <a:ext cx="6709841" cy="12311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1B1A18"/>
                </a:solidFill>
                <a:effectLst/>
                <a:uLnTx/>
                <a:uFillTx/>
              </a:rPr>
              <a:t>Info@awlsgh.com</a:t>
            </a:r>
            <a:r>
              <a:rPr kumimoji="0" lang="en-US" sz="800" b="0" i="0" u="none" strike="noStrike" kern="0" cap="none" spc="10" normalizeH="0" baseline="0" noProof="0" dirty="0">
                <a:ln>
                  <a:noFill/>
                </a:ln>
                <a:solidFill>
                  <a:srgbClr val="A8A8A8"/>
                </a:solidFill>
                <a:effectLst/>
                <a:uLnTx/>
                <a:uFillTx/>
              </a:rPr>
              <a:t>|</a:t>
            </a: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A8A8A8"/>
                </a:solidFill>
                <a:effectLst/>
                <a:uLnTx/>
                <a:uFillTx/>
                <a:latin typeface="Times New Roman"/>
                <a:cs typeface="Times New Roman"/>
              </a:rPr>
              <a:t>   </a:t>
            </a:r>
            <a:r>
              <a:rPr kumimoji="0" lang="en-US" sz="800" b="0" i="0" u="none" strike="noStrike" kern="0" cap="none" spc="5" normalizeH="0" baseline="0" noProof="0" dirty="0">
                <a:ln>
                  <a:noFill/>
                </a:ln>
                <a:solidFill>
                  <a:srgbClr val="A8A8A8"/>
                </a:solidFill>
                <a:effectLst/>
                <a:uLnTx/>
                <a:uFillTx/>
                <a:latin typeface="Times New Roman"/>
                <a:cs typeface="Times New Roman"/>
              </a:rPr>
              <a:t>  </a:t>
            </a: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1B1A18"/>
                </a:solidFill>
                <a:effectLst/>
                <a:uLnTx/>
                <a:uFillTx/>
                <a:hlinkClick r:id="rId3"/>
              </a:rPr>
              <a:t>www.awlsgh.com</a:t>
            </a: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1B1A18"/>
                </a:solidFill>
                <a:effectLst/>
                <a:uLnTx/>
                <a:uFillTx/>
              </a:rPr>
              <a:t>       </a:t>
            </a:r>
            <a:r>
              <a:rPr kumimoji="0" lang="en-US" sz="800" b="0" i="0" u="none" strike="noStrike" kern="0" cap="none" spc="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+233 302 261 190 / +233 302 236 085        10TH Estate Road. Kanda – Accra. Ghana west Africa</a:t>
            </a: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00"/>
              </a:lnSpc>
            </a:pPr>
            <a:r>
              <a:rPr spc="-50" dirty="0"/>
              <a:t>2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xfrm>
            <a:off x="371043" y="10354042"/>
            <a:ext cx="4570730" cy="1025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795"/>
              </a:lnSpc>
            </a:pPr>
            <a:r>
              <a:rPr lang="en-US" spc="-10" dirty="0"/>
              <a:t>AWLSGH</a:t>
            </a:r>
            <a:endParaRPr spc="-1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95396EA-86B6-AA02-39E4-F6721E9FD4E9}"/>
              </a:ext>
            </a:extLst>
          </p:cNvPr>
          <p:cNvSpPr/>
          <p:nvPr/>
        </p:nvSpPr>
        <p:spPr>
          <a:xfrm>
            <a:off x="0" y="0"/>
            <a:ext cx="7569200" cy="114706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bject 3"/>
          <p:cNvSpPr txBox="1"/>
          <p:nvPr/>
        </p:nvSpPr>
        <p:spPr>
          <a:xfrm>
            <a:off x="378468" y="178459"/>
            <a:ext cx="3886835" cy="6286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370"/>
              </a:lnSpc>
              <a:spcBef>
                <a:spcPts val="100"/>
              </a:spcBef>
            </a:pPr>
            <a:r>
              <a:rPr sz="2000" b="1" spc="-35" dirty="0">
                <a:latin typeface="Arial"/>
                <a:cs typeface="Arial"/>
              </a:rPr>
              <a:t>Ground</a:t>
            </a:r>
            <a:r>
              <a:rPr sz="2000" b="1" spc="-7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&amp;</a:t>
            </a:r>
            <a:r>
              <a:rPr sz="2000" b="1" spc="-4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Marine</a:t>
            </a:r>
            <a:r>
              <a:rPr sz="2000" b="1" spc="-5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Radar</a:t>
            </a:r>
            <a:r>
              <a:rPr sz="2000" b="1" spc="-5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Short</a:t>
            </a:r>
            <a:r>
              <a:rPr sz="2000" b="1" spc="-65" dirty="0">
                <a:latin typeface="Arial"/>
                <a:cs typeface="Arial"/>
              </a:rPr>
              <a:t> </a:t>
            </a:r>
            <a:r>
              <a:rPr sz="2000" b="1" spc="-25" dirty="0">
                <a:latin typeface="Arial"/>
                <a:cs typeface="Arial"/>
              </a:rPr>
              <a:t>to</a:t>
            </a:r>
            <a:endParaRPr sz="2000" dirty="0">
              <a:latin typeface="Arial"/>
              <a:cs typeface="Arial"/>
            </a:endParaRPr>
          </a:p>
          <a:p>
            <a:pPr marL="12700">
              <a:lnSpc>
                <a:spcPts val="2370"/>
              </a:lnSpc>
            </a:pPr>
            <a:r>
              <a:rPr sz="2000" b="1" dirty="0">
                <a:latin typeface="Arial"/>
                <a:cs typeface="Arial"/>
              </a:rPr>
              <a:t>Medium</a:t>
            </a:r>
            <a:r>
              <a:rPr sz="2000" b="1" spc="-45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Range</a:t>
            </a:r>
            <a:endParaRPr sz="2000" dirty="0">
              <a:latin typeface="Arial"/>
              <a:cs typeface="Arial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C865037-2C4B-1CA3-0173-C1841AE8750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3771" y="-509435"/>
            <a:ext cx="2925429" cy="206837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B1A18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1501</Words>
  <Application>Microsoft Office PowerPoint</Application>
  <PresentationFormat>Custom</PresentationFormat>
  <Paragraphs>138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Arial MT</vt:lpstr>
      <vt:lpstr>Calibri</vt:lpstr>
      <vt:lpstr>Tahoma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Worrall</dc:creator>
  <cp:lastModifiedBy>ACER NITro</cp:lastModifiedBy>
  <cp:revision>1</cp:revision>
  <dcterms:created xsi:type="dcterms:W3CDTF">2025-03-23T21:35:31Z</dcterms:created>
  <dcterms:modified xsi:type="dcterms:W3CDTF">2025-03-23T21:44:06Z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2022-11-18T00:00:00Z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2025-03-23T00:00:00Z</vt:filetime>
  </property>
  <property fmtid="{D5CDD505-2E9C-101B-9397-08002B2CF9AE}" pid="5" name="Producer">
    <vt:lpwstr>Microsoft® PowerPoint® for Microsoft 365</vt:lpwstr>
  </property>
</Properties>
</file>