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7569200" cy="10693400"/>
  <p:notesSz cx="75692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3330" y="3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9775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7838" y="0"/>
            <a:ext cx="3279775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6ED2B-A062-4456-A32A-9F5D1826EE0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08250" y="1336675"/>
            <a:ext cx="25527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7238" y="5146675"/>
            <a:ext cx="605472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9775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7838" y="10156825"/>
            <a:ext cx="3279775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96C52D-2502-43E0-9DF7-C444B3B6F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96C52D-2502-43E0-9DF7-C444B3B6FA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25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A9A9A9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ts val="800"/>
              </a:lnSpc>
            </a:pPr>
            <a:r>
              <a:rPr spc="10" dirty="0"/>
              <a:t>Westminster</a:t>
            </a:r>
            <a:r>
              <a:rPr spc="40" dirty="0"/>
              <a:t> </a:t>
            </a:r>
            <a:r>
              <a:rPr spc="10" dirty="0"/>
              <a:t>Group</a:t>
            </a:r>
            <a:r>
              <a:rPr spc="30" dirty="0"/>
              <a:t> </a:t>
            </a:r>
            <a:r>
              <a:rPr spc="10" dirty="0"/>
              <a:t>Plc,</a:t>
            </a:r>
            <a:r>
              <a:rPr spc="40" dirty="0"/>
              <a:t> </a:t>
            </a:r>
            <a:r>
              <a:rPr spc="10" dirty="0"/>
              <a:t>Westminster</a:t>
            </a:r>
            <a:r>
              <a:rPr spc="45" dirty="0"/>
              <a:t> </a:t>
            </a:r>
            <a:r>
              <a:rPr spc="10" dirty="0"/>
              <a:t>House,</a:t>
            </a:r>
            <a:r>
              <a:rPr spc="40" dirty="0"/>
              <a:t> </a:t>
            </a:r>
            <a:r>
              <a:rPr spc="10" dirty="0"/>
              <a:t>Blacklocks</a:t>
            </a:r>
            <a:r>
              <a:rPr spc="40" dirty="0"/>
              <a:t> </a:t>
            </a:r>
            <a:r>
              <a:rPr spc="10" dirty="0"/>
              <a:t>Hill,</a:t>
            </a:r>
            <a:r>
              <a:rPr spc="40" dirty="0"/>
              <a:t> </a:t>
            </a:r>
            <a:r>
              <a:rPr spc="10" dirty="0"/>
              <a:t>Banbury,</a:t>
            </a:r>
            <a:r>
              <a:rPr spc="40" dirty="0"/>
              <a:t> </a:t>
            </a:r>
            <a:r>
              <a:rPr spc="10" dirty="0"/>
              <a:t>Oxfordshire,</a:t>
            </a:r>
            <a:r>
              <a:rPr spc="40" dirty="0"/>
              <a:t> </a:t>
            </a:r>
            <a:r>
              <a:rPr dirty="0"/>
              <a:t>OX17</a:t>
            </a:r>
            <a:r>
              <a:rPr spc="50" dirty="0"/>
              <a:t> </a:t>
            </a:r>
            <a:r>
              <a:rPr spc="10" dirty="0"/>
              <a:t>2BS,</a:t>
            </a:r>
            <a:r>
              <a:rPr spc="40" dirty="0"/>
              <a:t> </a:t>
            </a:r>
            <a:r>
              <a:rPr spc="10" dirty="0"/>
              <a:t>United</a:t>
            </a:r>
            <a:r>
              <a:rPr spc="35" dirty="0"/>
              <a:t> </a:t>
            </a:r>
            <a:r>
              <a:rPr spc="-10" dirty="0"/>
              <a:t>Kingdom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15141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0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A9A9A9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ts val="800"/>
              </a:lnSpc>
            </a:pPr>
            <a:r>
              <a:rPr spc="10" dirty="0"/>
              <a:t>Westminster</a:t>
            </a:r>
            <a:r>
              <a:rPr spc="40" dirty="0"/>
              <a:t> </a:t>
            </a:r>
            <a:r>
              <a:rPr spc="10" dirty="0"/>
              <a:t>Group</a:t>
            </a:r>
            <a:r>
              <a:rPr spc="30" dirty="0"/>
              <a:t> </a:t>
            </a:r>
            <a:r>
              <a:rPr spc="10" dirty="0"/>
              <a:t>Plc,</a:t>
            </a:r>
            <a:r>
              <a:rPr spc="40" dirty="0"/>
              <a:t> </a:t>
            </a:r>
            <a:r>
              <a:rPr spc="10" dirty="0"/>
              <a:t>Westminster</a:t>
            </a:r>
            <a:r>
              <a:rPr spc="45" dirty="0"/>
              <a:t> </a:t>
            </a:r>
            <a:r>
              <a:rPr spc="10" dirty="0"/>
              <a:t>House,</a:t>
            </a:r>
            <a:r>
              <a:rPr spc="40" dirty="0"/>
              <a:t> </a:t>
            </a:r>
            <a:r>
              <a:rPr spc="10" dirty="0"/>
              <a:t>Blacklocks</a:t>
            </a:r>
            <a:r>
              <a:rPr spc="40" dirty="0"/>
              <a:t> </a:t>
            </a:r>
            <a:r>
              <a:rPr spc="10" dirty="0"/>
              <a:t>Hill,</a:t>
            </a:r>
            <a:r>
              <a:rPr spc="40" dirty="0"/>
              <a:t> </a:t>
            </a:r>
            <a:r>
              <a:rPr spc="10" dirty="0"/>
              <a:t>Banbury,</a:t>
            </a:r>
            <a:r>
              <a:rPr spc="40" dirty="0"/>
              <a:t> </a:t>
            </a:r>
            <a:r>
              <a:rPr spc="10" dirty="0"/>
              <a:t>Oxfordshire,</a:t>
            </a:r>
            <a:r>
              <a:rPr spc="40" dirty="0"/>
              <a:t> </a:t>
            </a:r>
            <a:r>
              <a:rPr dirty="0"/>
              <a:t>OX17</a:t>
            </a:r>
            <a:r>
              <a:rPr spc="50" dirty="0"/>
              <a:t> </a:t>
            </a:r>
            <a:r>
              <a:rPr spc="10" dirty="0"/>
              <a:t>2BS,</a:t>
            </a:r>
            <a:r>
              <a:rPr spc="40" dirty="0"/>
              <a:t> </a:t>
            </a:r>
            <a:r>
              <a:rPr spc="10" dirty="0"/>
              <a:t>United</a:t>
            </a:r>
            <a:r>
              <a:rPr spc="35" dirty="0"/>
              <a:t> </a:t>
            </a:r>
            <a:r>
              <a:rPr spc="-10" dirty="0"/>
              <a:t>Kingdom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15141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0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A9A9A9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ts val="800"/>
              </a:lnSpc>
            </a:pPr>
            <a:r>
              <a:rPr spc="10" dirty="0"/>
              <a:t>Westminster</a:t>
            </a:r>
            <a:r>
              <a:rPr spc="40" dirty="0"/>
              <a:t> </a:t>
            </a:r>
            <a:r>
              <a:rPr spc="10" dirty="0"/>
              <a:t>Group</a:t>
            </a:r>
            <a:r>
              <a:rPr spc="30" dirty="0"/>
              <a:t> </a:t>
            </a:r>
            <a:r>
              <a:rPr spc="10" dirty="0"/>
              <a:t>Plc,</a:t>
            </a:r>
            <a:r>
              <a:rPr spc="40" dirty="0"/>
              <a:t> </a:t>
            </a:r>
            <a:r>
              <a:rPr spc="10" dirty="0"/>
              <a:t>Westminster</a:t>
            </a:r>
            <a:r>
              <a:rPr spc="45" dirty="0"/>
              <a:t> </a:t>
            </a:r>
            <a:r>
              <a:rPr spc="10" dirty="0"/>
              <a:t>House,</a:t>
            </a:r>
            <a:r>
              <a:rPr spc="40" dirty="0"/>
              <a:t> </a:t>
            </a:r>
            <a:r>
              <a:rPr spc="10" dirty="0"/>
              <a:t>Blacklocks</a:t>
            </a:r>
            <a:r>
              <a:rPr spc="40" dirty="0"/>
              <a:t> </a:t>
            </a:r>
            <a:r>
              <a:rPr spc="10" dirty="0"/>
              <a:t>Hill,</a:t>
            </a:r>
            <a:r>
              <a:rPr spc="40" dirty="0"/>
              <a:t> </a:t>
            </a:r>
            <a:r>
              <a:rPr spc="10" dirty="0"/>
              <a:t>Banbury,</a:t>
            </a:r>
            <a:r>
              <a:rPr spc="40" dirty="0"/>
              <a:t> </a:t>
            </a:r>
            <a:r>
              <a:rPr spc="10" dirty="0"/>
              <a:t>Oxfordshire,</a:t>
            </a:r>
            <a:r>
              <a:rPr spc="40" dirty="0"/>
              <a:t> </a:t>
            </a:r>
            <a:r>
              <a:rPr dirty="0"/>
              <a:t>OX17</a:t>
            </a:r>
            <a:r>
              <a:rPr spc="50" dirty="0"/>
              <a:t> </a:t>
            </a:r>
            <a:r>
              <a:rPr spc="10" dirty="0"/>
              <a:t>2BS,</a:t>
            </a:r>
            <a:r>
              <a:rPr spc="40" dirty="0"/>
              <a:t> </a:t>
            </a:r>
            <a:r>
              <a:rPr spc="10" dirty="0"/>
              <a:t>United</a:t>
            </a:r>
            <a:r>
              <a:rPr spc="35" dirty="0"/>
              <a:t> </a:t>
            </a:r>
            <a:r>
              <a:rPr spc="-10" dirty="0"/>
              <a:t>Kingdom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15141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0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A9A9A9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ts val="800"/>
              </a:lnSpc>
            </a:pPr>
            <a:r>
              <a:rPr spc="10" dirty="0"/>
              <a:t>Westminster</a:t>
            </a:r>
            <a:r>
              <a:rPr spc="40" dirty="0"/>
              <a:t> </a:t>
            </a:r>
            <a:r>
              <a:rPr spc="10" dirty="0"/>
              <a:t>Group</a:t>
            </a:r>
            <a:r>
              <a:rPr spc="30" dirty="0"/>
              <a:t> </a:t>
            </a:r>
            <a:r>
              <a:rPr spc="10" dirty="0"/>
              <a:t>Plc,</a:t>
            </a:r>
            <a:r>
              <a:rPr spc="40" dirty="0"/>
              <a:t> </a:t>
            </a:r>
            <a:r>
              <a:rPr spc="10" dirty="0"/>
              <a:t>Westminster</a:t>
            </a:r>
            <a:r>
              <a:rPr spc="45" dirty="0"/>
              <a:t> </a:t>
            </a:r>
            <a:r>
              <a:rPr spc="10" dirty="0"/>
              <a:t>House,</a:t>
            </a:r>
            <a:r>
              <a:rPr spc="40" dirty="0"/>
              <a:t> </a:t>
            </a:r>
            <a:r>
              <a:rPr spc="10" dirty="0"/>
              <a:t>Blacklocks</a:t>
            </a:r>
            <a:r>
              <a:rPr spc="40" dirty="0"/>
              <a:t> </a:t>
            </a:r>
            <a:r>
              <a:rPr spc="10" dirty="0"/>
              <a:t>Hill,</a:t>
            </a:r>
            <a:r>
              <a:rPr spc="40" dirty="0"/>
              <a:t> </a:t>
            </a:r>
            <a:r>
              <a:rPr spc="10" dirty="0"/>
              <a:t>Banbury,</a:t>
            </a:r>
            <a:r>
              <a:rPr spc="40" dirty="0"/>
              <a:t> </a:t>
            </a:r>
            <a:r>
              <a:rPr spc="10" dirty="0"/>
              <a:t>Oxfordshire,</a:t>
            </a:r>
            <a:r>
              <a:rPr spc="40" dirty="0"/>
              <a:t> </a:t>
            </a:r>
            <a:r>
              <a:rPr dirty="0"/>
              <a:t>OX17</a:t>
            </a:r>
            <a:r>
              <a:rPr spc="50" dirty="0"/>
              <a:t> </a:t>
            </a:r>
            <a:r>
              <a:rPr spc="10" dirty="0"/>
              <a:t>2BS,</a:t>
            </a:r>
            <a:r>
              <a:rPr spc="40" dirty="0"/>
              <a:t> </a:t>
            </a:r>
            <a:r>
              <a:rPr spc="10" dirty="0"/>
              <a:t>United</a:t>
            </a:r>
            <a:r>
              <a:rPr spc="35" dirty="0"/>
              <a:t> </a:t>
            </a:r>
            <a:r>
              <a:rPr spc="-10" dirty="0"/>
              <a:t>Kingdom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15141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0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A9A9A9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ts val="800"/>
              </a:lnSpc>
            </a:pPr>
            <a:r>
              <a:rPr spc="10" dirty="0"/>
              <a:t>Westminster</a:t>
            </a:r>
            <a:r>
              <a:rPr spc="40" dirty="0"/>
              <a:t> </a:t>
            </a:r>
            <a:r>
              <a:rPr spc="10" dirty="0"/>
              <a:t>Group</a:t>
            </a:r>
            <a:r>
              <a:rPr spc="30" dirty="0"/>
              <a:t> </a:t>
            </a:r>
            <a:r>
              <a:rPr spc="10" dirty="0"/>
              <a:t>Plc,</a:t>
            </a:r>
            <a:r>
              <a:rPr spc="40" dirty="0"/>
              <a:t> </a:t>
            </a:r>
            <a:r>
              <a:rPr spc="10" dirty="0"/>
              <a:t>Westminster</a:t>
            </a:r>
            <a:r>
              <a:rPr spc="45" dirty="0"/>
              <a:t> </a:t>
            </a:r>
            <a:r>
              <a:rPr spc="10" dirty="0"/>
              <a:t>House,</a:t>
            </a:r>
            <a:r>
              <a:rPr spc="40" dirty="0"/>
              <a:t> </a:t>
            </a:r>
            <a:r>
              <a:rPr spc="10" dirty="0"/>
              <a:t>Blacklocks</a:t>
            </a:r>
            <a:r>
              <a:rPr spc="40" dirty="0"/>
              <a:t> </a:t>
            </a:r>
            <a:r>
              <a:rPr spc="10" dirty="0"/>
              <a:t>Hill,</a:t>
            </a:r>
            <a:r>
              <a:rPr spc="40" dirty="0"/>
              <a:t> </a:t>
            </a:r>
            <a:r>
              <a:rPr spc="10" dirty="0"/>
              <a:t>Banbury,</a:t>
            </a:r>
            <a:r>
              <a:rPr spc="40" dirty="0"/>
              <a:t> </a:t>
            </a:r>
            <a:r>
              <a:rPr spc="10" dirty="0"/>
              <a:t>Oxfordshire,</a:t>
            </a:r>
            <a:r>
              <a:rPr spc="40" dirty="0"/>
              <a:t> </a:t>
            </a:r>
            <a:r>
              <a:rPr dirty="0"/>
              <a:t>OX17</a:t>
            </a:r>
            <a:r>
              <a:rPr spc="50" dirty="0"/>
              <a:t> </a:t>
            </a:r>
            <a:r>
              <a:rPr spc="10" dirty="0"/>
              <a:t>2BS,</a:t>
            </a:r>
            <a:r>
              <a:rPr spc="40" dirty="0"/>
              <a:t> </a:t>
            </a:r>
            <a:r>
              <a:rPr spc="10" dirty="0"/>
              <a:t>United</a:t>
            </a:r>
            <a:r>
              <a:rPr spc="35" dirty="0"/>
              <a:t> </a:t>
            </a:r>
            <a:r>
              <a:rPr spc="-10" dirty="0"/>
              <a:t>Kingdom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15141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0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7565135" cy="118262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89525" y="9968500"/>
            <a:ext cx="6784975" cy="6985"/>
          </a:xfrm>
          <a:custGeom>
            <a:avLst/>
            <a:gdLst/>
            <a:ahLst/>
            <a:cxnLst/>
            <a:rect l="l" t="t" r="r" b="b"/>
            <a:pathLst>
              <a:path w="6784975" h="6984">
                <a:moveTo>
                  <a:pt x="0" y="0"/>
                </a:moveTo>
                <a:lnTo>
                  <a:pt x="6784800" y="6900"/>
                </a:lnTo>
              </a:path>
            </a:pathLst>
          </a:custGeom>
          <a:ln w="9525">
            <a:solidFill>
              <a:srgbClr val="DF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64428" y="1235062"/>
            <a:ext cx="6744334" cy="8501380"/>
          </a:xfrm>
          <a:custGeom>
            <a:avLst/>
            <a:gdLst/>
            <a:ahLst/>
            <a:cxnLst/>
            <a:rect l="l" t="t" r="r" b="b"/>
            <a:pathLst>
              <a:path w="6744334" h="8501380">
                <a:moveTo>
                  <a:pt x="6743750" y="0"/>
                </a:moveTo>
                <a:lnTo>
                  <a:pt x="0" y="0"/>
                </a:lnTo>
                <a:lnTo>
                  <a:pt x="0" y="8501218"/>
                </a:lnTo>
                <a:lnTo>
                  <a:pt x="6743750" y="8501218"/>
                </a:lnTo>
                <a:lnTo>
                  <a:pt x="6743750" y="0"/>
                </a:lnTo>
                <a:close/>
              </a:path>
            </a:pathLst>
          </a:custGeom>
          <a:solidFill>
            <a:srgbClr val="F8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70875" y="10349675"/>
            <a:ext cx="4573905" cy="114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rgbClr val="A9A9A9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ts val="800"/>
              </a:lnSpc>
            </a:pPr>
            <a:r>
              <a:rPr spc="10" dirty="0"/>
              <a:t>Westminster</a:t>
            </a:r>
            <a:r>
              <a:rPr spc="40" dirty="0"/>
              <a:t> </a:t>
            </a:r>
            <a:r>
              <a:rPr spc="10" dirty="0"/>
              <a:t>Group</a:t>
            </a:r>
            <a:r>
              <a:rPr spc="30" dirty="0"/>
              <a:t> </a:t>
            </a:r>
            <a:r>
              <a:rPr spc="10" dirty="0"/>
              <a:t>Plc,</a:t>
            </a:r>
            <a:r>
              <a:rPr spc="40" dirty="0"/>
              <a:t> </a:t>
            </a:r>
            <a:r>
              <a:rPr spc="10" dirty="0"/>
              <a:t>Westminster</a:t>
            </a:r>
            <a:r>
              <a:rPr spc="45" dirty="0"/>
              <a:t> </a:t>
            </a:r>
            <a:r>
              <a:rPr spc="10" dirty="0"/>
              <a:t>House,</a:t>
            </a:r>
            <a:r>
              <a:rPr spc="40" dirty="0"/>
              <a:t> </a:t>
            </a:r>
            <a:r>
              <a:rPr spc="10" dirty="0"/>
              <a:t>Blacklocks</a:t>
            </a:r>
            <a:r>
              <a:rPr spc="40" dirty="0"/>
              <a:t> </a:t>
            </a:r>
            <a:r>
              <a:rPr spc="10" dirty="0"/>
              <a:t>Hill,</a:t>
            </a:r>
            <a:r>
              <a:rPr spc="40" dirty="0"/>
              <a:t> </a:t>
            </a:r>
            <a:r>
              <a:rPr spc="10" dirty="0"/>
              <a:t>Banbury,</a:t>
            </a:r>
            <a:r>
              <a:rPr spc="40" dirty="0"/>
              <a:t> </a:t>
            </a:r>
            <a:r>
              <a:rPr spc="10" dirty="0"/>
              <a:t>Oxfordshire,</a:t>
            </a:r>
            <a:r>
              <a:rPr spc="40" dirty="0"/>
              <a:t> </a:t>
            </a:r>
            <a:r>
              <a:rPr dirty="0"/>
              <a:t>OX17</a:t>
            </a:r>
            <a:r>
              <a:rPr spc="50" dirty="0"/>
              <a:t> </a:t>
            </a:r>
            <a:r>
              <a:rPr spc="10" dirty="0"/>
              <a:t>2BS,</a:t>
            </a:r>
            <a:r>
              <a:rPr spc="40" dirty="0"/>
              <a:t> </a:t>
            </a:r>
            <a:r>
              <a:rPr spc="10" dirty="0"/>
              <a:t>United</a:t>
            </a:r>
            <a:r>
              <a:rPr spc="35" dirty="0"/>
              <a:t> </a:t>
            </a:r>
            <a:r>
              <a:rPr spc="-10" dirty="0"/>
              <a:t>Kingdom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054084" y="10239040"/>
            <a:ext cx="170815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rgbClr val="151413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0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awlsgh.com/" TargetMode="External"/><Relationship Id="rId11" Type="http://schemas.openxmlformats.org/officeDocument/2006/relationships/image" Target="../media/image9.jp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png"/><Relationship Id="rId4" Type="http://schemas.openxmlformats.org/officeDocument/2006/relationships/hyperlink" Target="http://www.awlsgh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png"/><Relationship Id="rId4" Type="http://schemas.openxmlformats.org/officeDocument/2006/relationships/hyperlink" Target="http://www.awlsgh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0.png"/><Relationship Id="rId5" Type="http://schemas.openxmlformats.org/officeDocument/2006/relationships/hyperlink" Target="http://www.awlsgh.com/" TargetMode="External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wlsgh.com/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0874" y="382523"/>
            <a:ext cx="46653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151413"/>
                </a:solidFill>
                <a:latin typeface="Tahoma"/>
                <a:cs typeface="Tahoma"/>
              </a:rPr>
              <a:t>Perimeter</a:t>
            </a:r>
            <a:r>
              <a:rPr sz="2000" b="1" spc="-85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2000" b="1" spc="-75" dirty="0">
                <a:solidFill>
                  <a:srgbClr val="151413"/>
                </a:solidFill>
                <a:latin typeface="Tahoma"/>
                <a:cs typeface="Tahoma"/>
              </a:rPr>
              <a:t>Intruder</a:t>
            </a:r>
            <a:r>
              <a:rPr sz="2000" b="1" spc="-85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2000" b="1" spc="-10" dirty="0">
                <a:solidFill>
                  <a:srgbClr val="151413"/>
                </a:solidFill>
                <a:latin typeface="Tahoma"/>
                <a:cs typeface="Tahoma"/>
              </a:rPr>
              <a:t>Detection</a:t>
            </a:r>
            <a:r>
              <a:rPr sz="2000" b="1" spc="-95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2000" b="1" spc="-10" dirty="0">
                <a:solidFill>
                  <a:srgbClr val="151413"/>
                </a:solidFill>
                <a:latin typeface="Tahoma"/>
                <a:cs typeface="Tahoma"/>
              </a:rPr>
              <a:t>System Buried</a:t>
            </a:r>
            <a:r>
              <a:rPr sz="2000" b="1" spc="-105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2000" b="1" spc="-20" dirty="0">
                <a:solidFill>
                  <a:srgbClr val="151413"/>
                </a:solidFill>
                <a:latin typeface="Tahoma"/>
                <a:cs typeface="Tahoma"/>
              </a:rPr>
              <a:t>Cable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874" y="1219707"/>
            <a:ext cx="139573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07070"/>
                </a:solidFill>
                <a:latin typeface="Tahoma"/>
                <a:cs typeface="Tahoma"/>
              </a:rPr>
              <a:t>Product</a:t>
            </a:r>
            <a:r>
              <a:rPr sz="1000" spc="215" dirty="0">
                <a:solidFill>
                  <a:srgbClr val="70707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707070"/>
                </a:solidFill>
                <a:latin typeface="Tahoma"/>
                <a:cs typeface="Tahoma"/>
              </a:rPr>
              <a:t>Code:</a:t>
            </a:r>
            <a:r>
              <a:rPr sz="1000" spc="225" dirty="0">
                <a:solidFill>
                  <a:srgbClr val="70707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707070"/>
                </a:solidFill>
                <a:latin typeface="Tahoma"/>
                <a:cs typeface="Tahoma"/>
              </a:rPr>
              <a:t>6520-</a:t>
            </a:r>
            <a:r>
              <a:rPr sz="1000" spc="-25" dirty="0">
                <a:solidFill>
                  <a:srgbClr val="707070"/>
                </a:solidFill>
                <a:latin typeface="Tahoma"/>
                <a:cs typeface="Tahoma"/>
              </a:rPr>
              <a:t>01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940" y="6587743"/>
            <a:ext cx="5607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solidFill>
                  <a:srgbClr val="B7995C"/>
                </a:solidFill>
                <a:latin typeface="Tahoma"/>
                <a:cs typeface="Tahoma"/>
              </a:rPr>
              <a:t>Overview</a:t>
            </a:r>
            <a:endParaRPr sz="9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1595" y="6846823"/>
            <a:ext cx="394779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The</a:t>
            </a:r>
            <a:r>
              <a:rPr sz="900" b="1" spc="-2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Perimeter</a:t>
            </a:r>
            <a:r>
              <a:rPr sz="900" b="1" spc="-2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Detection</a:t>
            </a: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System</a:t>
            </a: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40" dirty="0">
                <a:solidFill>
                  <a:srgbClr val="707070"/>
                </a:solidFill>
                <a:latin typeface="Arial"/>
                <a:cs typeface="Arial"/>
              </a:rPr>
              <a:t>–</a:t>
            </a:r>
            <a:r>
              <a:rPr sz="900" b="1" spc="-2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Buried</a:t>
            </a: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Cable</a:t>
            </a:r>
            <a:r>
              <a:rPr sz="900" b="1" spc="-2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is</a:t>
            </a:r>
            <a:r>
              <a:rPr sz="900" b="1" spc="-1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a</a:t>
            </a: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covert</a:t>
            </a: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outdoor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perimeter security</a:t>
            </a:r>
            <a:r>
              <a:rPr sz="900" b="1" spc="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intrusion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 detection</a:t>
            </a:r>
            <a:r>
              <a:rPr sz="900" b="1" spc="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sensor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 that</a:t>
            </a:r>
            <a:r>
              <a:rPr sz="900" b="1" spc="1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generates</a:t>
            </a:r>
            <a:r>
              <a:rPr sz="900" b="1" spc="1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an 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invisible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radar</a:t>
            </a:r>
            <a:r>
              <a:rPr sz="900" b="1" spc="-1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detection</a:t>
            </a:r>
            <a:r>
              <a:rPr sz="900" b="1" spc="-1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field</a:t>
            </a:r>
            <a:r>
              <a:rPr sz="900" b="1" spc="-1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around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buried</a:t>
            </a:r>
            <a:r>
              <a:rPr sz="900" b="1" spc="-1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sensor</a:t>
            </a:r>
            <a:r>
              <a:rPr sz="900" b="1" spc="-1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cables,</a:t>
            </a:r>
            <a:r>
              <a:rPr sz="900" b="1" spc="-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if</a:t>
            </a:r>
            <a:r>
              <a:rPr sz="900" b="1" spc="-1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an</a:t>
            </a:r>
            <a:r>
              <a:rPr sz="900" b="1" spc="-1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intruder</a:t>
            </a:r>
            <a:r>
              <a:rPr sz="900" b="1" spc="-1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disturbs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the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field,</a:t>
            </a:r>
            <a:r>
              <a:rPr sz="900" b="1" spc="-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an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alarm</a:t>
            </a:r>
            <a:r>
              <a:rPr sz="900" b="1" spc="-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is declared,</a:t>
            </a:r>
            <a:r>
              <a:rPr sz="900" b="1" spc="-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and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the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 location</a:t>
            </a:r>
            <a:r>
              <a:rPr sz="900" b="1" spc="-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of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the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 intrusion </a:t>
            </a:r>
            <a:r>
              <a:rPr sz="900" b="1" spc="-25" dirty="0">
                <a:solidFill>
                  <a:srgbClr val="707070"/>
                </a:solidFill>
                <a:latin typeface="Arial"/>
                <a:cs typeface="Arial"/>
              </a:rPr>
              <a:t>is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determined.</a:t>
            </a:r>
            <a:r>
              <a:rPr sz="900" b="1" spc="1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Targets</a:t>
            </a:r>
            <a:r>
              <a:rPr sz="900" b="1" spc="1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are</a:t>
            </a:r>
            <a:r>
              <a:rPr sz="900" b="1" spc="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detected</a:t>
            </a:r>
            <a:r>
              <a:rPr sz="900" b="1" spc="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based</a:t>
            </a:r>
            <a:r>
              <a:rPr sz="900" b="1" spc="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30" dirty="0">
                <a:solidFill>
                  <a:srgbClr val="707070"/>
                </a:solidFill>
                <a:latin typeface="Arial"/>
                <a:cs typeface="Arial"/>
              </a:rPr>
              <a:t>on</a:t>
            </a:r>
            <a:r>
              <a:rPr sz="900" b="1" spc="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their</a:t>
            </a:r>
            <a:r>
              <a:rPr sz="900" b="1" spc="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conductivity,</a:t>
            </a:r>
            <a:r>
              <a:rPr sz="900" b="1" spc="1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size</a:t>
            </a:r>
            <a:r>
              <a:rPr sz="900" b="1" spc="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25" dirty="0">
                <a:solidFill>
                  <a:srgbClr val="707070"/>
                </a:solidFill>
                <a:latin typeface="Arial"/>
                <a:cs typeface="Arial"/>
              </a:rPr>
              <a:t>and 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movement.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1595" y="7797800"/>
            <a:ext cx="4003040" cy="44323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2200"/>
              </a:lnSpc>
              <a:spcBef>
                <a:spcPts val="75"/>
              </a:spcBef>
            </a:pP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Cables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can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buried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into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variety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surfaces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(ground,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grass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concrete)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approximately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23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cm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below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surface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are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completely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covert;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cables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are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robust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enough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for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direct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burial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most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surfaces.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1595" y="8343392"/>
            <a:ext cx="3992245" cy="58356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2200"/>
              </a:lnSpc>
              <a:spcBef>
                <a:spcPts val="75"/>
              </a:spcBef>
            </a:pP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terrain-following,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volumetric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r>
              <a:rPr sz="900" spc="8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field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is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typically</a:t>
            </a:r>
            <a:r>
              <a:rPr sz="900" spc="8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1</a:t>
            </a:r>
            <a:r>
              <a:rPr sz="900" spc="8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high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by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50" dirty="0">
                <a:solidFill>
                  <a:srgbClr val="707070"/>
                </a:solidFill>
                <a:latin typeface="Arial MT"/>
                <a:cs typeface="Arial MT"/>
              </a:rPr>
              <a:t>3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 metres wide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by up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 400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metres long.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Systems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 can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standalone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or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networked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for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long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perimeters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whereby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sensor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are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connected</a:t>
            </a:r>
            <a:r>
              <a:rPr sz="900" spc="500" dirty="0">
                <a:solidFill>
                  <a:srgbClr val="707070"/>
                </a:solidFill>
                <a:latin typeface="Arial MT"/>
                <a:cs typeface="Arial MT"/>
              </a:rPr>
              <a:t> 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together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create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continuous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perimeter</a:t>
            </a:r>
            <a:endParaRPr sz="900">
              <a:latin typeface="Arial MT"/>
              <a:cs typeface="Arial MT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730496" y="6558967"/>
            <a:ext cx="2444115" cy="2753360"/>
            <a:chOff x="4730496" y="6558967"/>
            <a:chExt cx="2444115" cy="2753360"/>
          </a:xfrm>
        </p:grpSpPr>
        <p:sp>
          <p:nvSpPr>
            <p:cNvPr id="10" name="object 10"/>
            <p:cNvSpPr/>
            <p:nvPr/>
          </p:nvSpPr>
          <p:spPr>
            <a:xfrm>
              <a:off x="4826224" y="6558967"/>
              <a:ext cx="2348230" cy="2753360"/>
            </a:xfrm>
            <a:custGeom>
              <a:avLst/>
              <a:gdLst/>
              <a:ahLst/>
              <a:cxnLst/>
              <a:rect l="l" t="t" r="r" b="b"/>
              <a:pathLst>
                <a:path w="2348229" h="2753359">
                  <a:moveTo>
                    <a:pt x="2348100" y="0"/>
                  </a:moveTo>
                  <a:lnTo>
                    <a:pt x="0" y="0"/>
                  </a:lnTo>
                  <a:lnTo>
                    <a:pt x="0" y="2752779"/>
                  </a:lnTo>
                  <a:lnTo>
                    <a:pt x="2348100" y="2752779"/>
                  </a:lnTo>
                  <a:lnTo>
                    <a:pt x="2348100" y="0"/>
                  </a:lnTo>
                  <a:close/>
                </a:path>
              </a:pathLst>
            </a:custGeom>
            <a:solidFill>
              <a:srgbClr val="F8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30496" y="6659880"/>
              <a:ext cx="2350007" cy="426720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4934873" y="6816343"/>
            <a:ext cx="5289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solidFill>
                  <a:srgbClr val="FFFFFF"/>
                </a:solidFill>
                <a:latin typeface="Tahoma"/>
                <a:cs typeface="Tahoma"/>
              </a:rPr>
              <a:t>Features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89525" y="9968500"/>
            <a:ext cx="6784975" cy="6985"/>
          </a:xfrm>
          <a:custGeom>
            <a:avLst/>
            <a:gdLst/>
            <a:ahLst/>
            <a:cxnLst/>
            <a:rect l="l" t="t" r="r" b="b"/>
            <a:pathLst>
              <a:path w="6784975" h="6984">
                <a:moveTo>
                  <a:pt x="0" y="0"/>
                </a:moveTo>
                <a:lnTo>
                  <a:pt x="6784800" y="6900"/>
                </a:lnTo>
              </a:path>
            </a:pathLst>
          </a:custGeom>
          <a:ln w="9525">
            <a:solidFill>
              <a:srgbClr val="DF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81426" y="2076704"/>
            <a:ext cx="3444875" cy="641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B7995C"/>
                </a:solidFill>
                <a:latin typeface="Tahoma"/>
                <a:cs typeface="Tahoma"/>
              </a:rPr>
              <a:t>Key</a:t>
            </a:r>
            <a:r>
              <a:rPr sz="900" b="1" spc="-15" dirty="0">
                <a:solidFill>
                  <a:srgbClr val="B7995C"/>
                </a:solidFill>
                <a:latin typeface="Tahoma"/>
                <a:cs typeface="Tahoma"/>
              </a:rPr>
              <a:t> </a:t>
            </a:r>
            <a:r>
              <a:rPr sz="900" b="1" spc="-10" dirty="0">
                <a:solidFill>
                  <a:srgbClr val="B7995C"/>
                </a:solidFill>
                <a:latin typeface="Tahoma"/>
                <a:cs typeface="Tahoma"/>
              </a:rPr>
              <a:t>Features</a:t>
            </a:r>
            <a:endParaRPr sz="9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9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15"/>
              </a:spcBef>
            </a:pPr>
            <a:endParaRPr sz="900" dirty="0">
              <a:latin typeface="Tahoma"/>
              <a:cs typeface="Tahoma"/>
            </a:endParaRPr>
          </a:p>
          <a:p>
            <a:pPr marL="837565">
              <a:lnSpc>
                <a:spcPct val="100000"/>
              </a:lnSpc>
            </a:pPr>
            <a:r>
              <a:rPr sz="900" b="1" dirty="0">
                <a:solidFill>
                  <a:srgbClr val="151413"/>
                </a:solidFill>
                <a:latin typeface="Tahoma"/>
                <a:cs typeface="Tahoma"/>
              </a:rPr>
              <a:t>Detect</a:t>
            </a:r>
            <a:r>
              <a:rPr sz="900" b="1" spc="-40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10" dirty="0">
                <a:solidFill>
                  <a:srgbClr val="151413"/>
                </a:solidFill>
                <a:latin typeface="Tahoma"/>
                <a:cs typeface="Tahoma"/>
              </a:rPr>
              <a:t>and</a:t>
            </a:r>
            <a:r>
              <a:rPr sz="900" b="1" spc="-35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dirty="0">
                <a:solidFill>
                  <a:srgbClr val="151413"/>
                </a:solidFill>
                <a:latin typeface="Tahoma"/>
                <a:cs typeface="Tahoma"/>
              </a:rPr>
              <a:t>locate</a:t>
            </a:r>
            <a:r>
              <a:rPr sz="900" b="1" spc="-30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10" dirty="0">
                <a:solidFill>
                  <a:srgbClr val="151413"/>
                </a:solidFill>
                <a:latin typeface="Tahoma"/>
                <a:cs typeface="Tahoma"/>
              </a:rPr>
              <a:t>threats</a:t>
            </a:r>
            <a:r>
              <a:rPr sz="900" b="1" spc="-40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dirty="0">
                <a:solidFill>
                  <a:srgbClr val="151413"/>
                </a:solidFill>
                <a:latin typeface="Tahoma"/>
                <a:cs typeface="Tahoma"/>
              </a:rPr>
              <a:t>to</a:t>
            </a:r>
            <a:r>
              <a:rPr sz="900" b="1" spc="-30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40" dirty="0">
                <a:solidFill>
                  <a:srgbClr val="151413"/>
                </a:solidFill>
                <a:latin typeface="Tahoma"/>
                <a:cs typeface="Tahoma"/>
              </a:rPr>
              <a:t>1</a:t>
            </a:r>
            <a:r>
              <a:rPr sz="900" b="1" spc="-30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20" dirty="0">
                <a:solidFill>
                  <a:srgbClr val="151413"/>
                </a:solidFill>
                <a:latin typeface="Tahoma"/>
                <a:cs typeface="Tahoma"/>
              </a:rPr>
              <a:t>metre</a:t>
            </a:r>
            <a:r>
              <a:rPr sz="900" b="1" spc="-35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10" dirty="0">
                <a:solidFill>
                  <a:srgbClr val="151413"/>
                </a:solidFill>
                <a:latin typeface="Tahoma"/>
                <a:cs typeface="Tahoma"/>
              </a:rPr>
              <a:t>accuracy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06874" y="3167888"/>
            <a:ext cx="29908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151413"/>
                </a:solidFill>
                <a:latin typeface="Tahoma"/>
                <a:cs typeface="Tahoma"/>
              </a:rPr>
              <a:t>Linked</a:t>
            </a:r>
            <a:r>
              <a:rPr sz="900" b="1" spc="-40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20" dirty="0">
                <a:solidFill>
                  <a:srgbClr val="151413"/>
                </a:solidFill>
                <a:latin typeface="Tahoma"/>
                <a:cs typeface="Tahoma"/>
              </a:rPr>
              <a:t>multiple</a:t>
            </a:r>
            <a:r>
              <a:rPr sz="900" b="1" spc="-35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dirty="0">
                <a:solidFill>
                  <a:srgbClr val="151413"/>
                </a:solidFill>
                <a:latin typeface="Tahoma"/>
                <a:cs typeface="Tahoma"/>
              </a:rPr>
              <a:t>systems</a:t>
            </a:r>
            <a:r>
              <a:rPr sz="900" b="1" spc="-40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30" dirty="0">
                <a:solidFill>
                  <a:srgbClr val="151413"/>
                </a:solidFill>
                <a:latin typeface="Tahoma"/>
                <a:cs typeface="Tahoma"/>
              </a:rPr>
              <a:t>will</a:t>
            </a:r>
            <a:r>
              <a:rPr sz="900" b="1" spc="-45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dirty="0">
                <a:solidFill>
                  <a:srgbClr val="151413"/>
                </a:solidFill>
                <a:latin typeface="Tahoma"/>
                <a:cs typeface="Tahoma"/>
              </a:rPr>
              <a:t>cover</a:t>
            </a:r>
            <a:r>
              <a:rPr sz="900" b="1" spc="-30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10" dirty="0">
                <a:solidFill>
                  <a:srgbClr val="151413"/>
                </a:solidFill>
                <a:latin typeface="Tahoma"/>
                <a:cs typeface="Tahoma"/>
              </a:rPr>
              <a:t>thousands</a:t>
            </a:r>
            <a:r>
              <a:rPr sz="900" b="1" spc="-45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dirty="0">
                <a:solidFill>
                  <a:srgbClr val="151413"/>
                </a:solidFill>
                <a:latin typeface="Tahoma"/>
                <a:cs typeface="Tahoma"/>
              </a:rPr>
              <a:t>of</a:t>
            </a:r>
            <a:r>
              <a:rPr sz="900" b="1" spc="-30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25" dirty="0">
                <a:solidFill>
                  <a:srgbClr val="151413"/>
                </a:solidFill>
                <a:latin typeface="Tahoma"/>
                <a:cs typeface="Tahoma"/>
              </a:rPr>
              <a:t>kms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67339" y="4859528"/>
            <a:ext cx="24403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151413"/>
                </a:solidFill>
                <a:latin typeface="Tahoma"/>
                <a:cs typeface="Tahoma"/>
              </a:rPr>
              <a:t>GPS </a:t>
            </a:r>
            <a:r>
              <a:rPr sz="900" b="1" spc="-20" dirty="0">
                <a:solidFill>
                  <a:srgbClr val="151413"/>
                </a:solidFill>
                <a:latin typeface="Tahoma"/>
                <a:cs typeface="Tahoma"/>
              </a:rPr>
              <a:t>integration</a:t>
            </a:r>
            <a:r>
              <a:rPr sz="900" b="1" spc="-5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35" dirty="0">
                <a:solidFill>
                  <a:srgbClr val="151413"/>
                </a:solidFill>
                <a:latin typeface="Tahoma"/>
                <a:cs typeface="Tahoma"/>
              </a:rPr>
              <a:t>with</a:t>
            </a:r>
            <a:r>
              <a:rPr sz="900" b="1" spc="-5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55" dirty="0">
                <a:solidFill>
                  <a:srgbClr val="151413"/>
                </a:solidFill>
                <a:latin typeface="Tahoma"/>
                <a:cs typeface="Tahoma"/>
              </a:rPr>
              <a:t>GIS</a:t>
            </a:r>
            <a:r>
              <a:rPr sz="900" b="1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20" dirty="0">
                <a:solidFill>
                  <a:srgbClr val="151413"/>
                </a:solidFill>
                <a:latin typeface="Tahoma"/>
                <a:cs typeface="Tahoma"/>
              </a:rPr>
              <a:t>mapping</a:t>
            </a:r>
            <a:r>
              <a:rPr sz="900" b="1" spc="-10" dirty="0">
                <a:solidFill>
                  <a:srgbClr val="151413"/>
                </a:solidFill>
                <a:latin typeface="Tahoma"/>
                <a:cs typeface="Tahoma"/>
              </a:rPr>
              <a:t> systems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8938" y="4106798"/>
            <a:ext cx="3899535" cy="635"/>
          </a:xfrm>
          <a:custGeom>
            <a:avLst/>
            <a:gdLst/>
            <a:ahLst/>
            <a:cxnLst/>
            <a:rect l="l" t="t" r="r" b="b"/>
            <a:pathLst>
              <a:path w="3899535" h="635">
                <a:moveTo>
                  <a:pt x="0" y="600"/>
                </a:moveTo>
                <a:lnTo>
                  <a:pt x="3899100" y="0"/>
                </a:lnTo>
              </a:path>
            </a:pathLst>
          </a:custGeom>
          <a:ln w="9525">
            <a:solidFill>
              <a:srgbClr val="DF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0050" y="3514767"/>
            <a:ext cx="3899535" cy="635"/>
          </a:xfrm>
          <a:custGeom>
            <a:avLst/>
            <a:gdLst/>
            <a:ahLst/>
            <a:cxnLst/>
            <a:rect l="l" t="t" r="r" b="b"/>
            <a:pathLst>
              <a:path w="3899535" h="635">
                <a:moveTo>
                  <a:pt x="0" y="600"/>
                </a:moveTo>
                <a:lnTo>
                  <a:pt x="3899100" y="0"/>
                </a:lnTo>
              </a:path>
            </a:pathLst>
          </a:custGeom>
          <a:ln w="9525">
            <a:solidFill>
              <a:srgbClr val="DF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00050" y="2916122"/>
            <a:ext cx="3899535" cy="635"/>
          </a:xfrm>
          <a:custGeom>
            <a:avLst/>
            <a:gdLst/>
            <a:ahLst/>
            <a:cxnLst/>
            <a:rect l="l" t="t" r="r" b="b"/>
            <a:pathLst>
              <a:path w="3899535" h="635">
                <a:moveTo>
                  <a:pt x="0" y="600"/>
                </a:moveTo>
                <a:lnTo>
                  <a:pt x="3899100" y="0"/>
                </a:lnTo>
              </a:path>
            </a:pathLst>
          </a:custGeom>
          <a:ln w="9525">
            <a:solidFill>
              <a:srgbClr val="DF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214663" y="4307840"/>
            <a:ext cx="26809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30" dirty="0">
                <a:solidFill>
                  <a:srgbClr val="151413"/>
                </a:solidFill>
                <a:latin typeface="Tahoma"/>
                <a:cs typeface="Tahoma"/>
              </a:rPr>
              <a:t>Integration</a:t>
            </a:r>
            <a:r>
              <a:rPr sz="900" b="1" spc="-20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35" dirty="0">
                <a:solidFill>
                  <a:srgbClr val="151413"/>
                </a:solidFill>
                <a:latin typeface="Tahoma"/>
                <a:cs typeface="Tahoma"/>
              </a:rPr>
              <a:t>with</a:t>
            </a:r>
            <a:r>
              <a:rPr sz="900" b="1" spc="-25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dirty="0">
                <a:solidFill>
                  <a:srgbClr val="151413"/>
                </a:solidFill>
                <a:latin typeface="Tahoma"/>
                <a:cs typeface="Tahoma"/>
              </a:rPr>
              <a:t>security</a:t>
            </a:r>
            <a:r>
              <a:rPr sz="900" b="1" spc="-20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25" dirty="0">
                <a:solidFill>
                  <a:srgbClr val="151413"/>
                </a:solidFill>
                <a:latin typeface="Tahoma"/>
                <a:cs typeface="Tahoma"/>
              </a:rPr>
              <a:t>management</a:t>
            </a:r>
            <a:r>
              <a:rPr sz="900" b="1" spc="-30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10" dirty="0">
                <a:solidFill>
                  <a:srgbClr val="151413"/>
                </a:solidFill>
                <a:latin typeface="Tahoma"/>
                <a:cs typeface="Tahoma"/>
              </a:rPr>
              <a:t>systems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00050" y="5934805"/>
            <a:ext cx="3899535" cy="635"/>
          </a:xfrm>
          <a:custGeom>
            <a:avLst/>
            <a:gdLst/>
            <a:ahLst/>
            <a:cxnLst/>
            <a:rect l="l" t="t" r="r" b="b"/>
            <a:pathLst>
              <a:path w="3899535" h="635">
                <a:moveTo>
                  <a:pt x="0" y="600"/>
                </a:moveTo>
                <a:lnTo>
                  <a:pt x="3899100" y="0"/>
                </a:lnTo>
              </a:path>
            </a:pathLst>
          </a:custGeom>
          <a:ln w="9525">
            <a:solidFill>
              <a:srgbClr val="DF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214663" y="3692143"/>
            <a:ext cx="12496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20" dirty="0">
                <a:solidFill>
                  <a:srgbClr val="151413"/>
                </a:solidFill>
                <a:latin typeface="Tahoma"/>
                <a:cs typeface="Tahoma"/>
              </a:rPr>
              <a:t>Low</a:t>
            </a:r>
            <a:r>
              <a:rPr sz="900" b="1" spc="-35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dirty="0">
                <a:solidFill>
                  <a:srgbClr val="151413"/>
                </a:solidFill>
                <a:latin typeface="Tahoma"/>
                <a:cs typeface="Tahoma"/>
              </a:rPr>
              <a:t>False</a:t>
            </a:r>
            <a:r>
              <a:rPr sz="900" b="1" spc="-30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10" dirty="0">
                <a:solidFill>
                  <a:srgbClr val="151413"/>
                </a:solidFill>
                <a:latin typeface="Tahoma"/>
                <a:cs typeface="Tahoma"/>
              </a:rPr>
              <a:t>Alarm</a:t>
            </a:r>
            <a:r>
              <a:rPr sz="900" b="1" spc="-20" dirty="0">
                <a:solidFill>
                  <a:srgbClr val="151413"/>
                </a:solidFill>
                <a:latin typeface="Tahoma"/>
                <a:cs typeface="Tahoma"/>
              </a:rPr>
              <a:t> Rate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98339" y="7147559"/>
            <a:ext cx="902969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707070"/>
                </a:solidFill>
                <a:latin typeface="Arial MT"/>
                <a:cs typeface="Arial MT"/>
              </a:rPr>
              <a:t>Cost-</a:t>
            </a:r>
            <a:r>
              <a:rPr sz="1100" spc="-10" dirty="0">
                <a:solidFill>
                  <a:srgbClr val="707070"/>
                </a:solidFill>
                <a:latin typeface="Arial MT"/>
                <a:cs typeface="Arial MT"/>
              </a:rPr>
              <a:t>effective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98339" y="7467600"/>
            <a:ext cx="178752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707070"/>
                </a:solidFill>
                <a:latin typeface="Arial MT"/>
                <a:cs typeface="Arial MT"/>
              </a:rPr>
              <a:t>Intruder</a:t>
            </a:r>
            <a:r>
              <a:rPr sz="1100" spc="-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707070"/>
                </a:solidFill>
                <a:latin typeface="Arial MT"/>
                <a:cs typeface="Arial MT"/>
              </a:rPr>
              <a:t>location</a:t>
            </a:r>
            <a:r>
              <a:rPr sz="1100" spc="-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1100" spc="-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707070"/>
                </a:solidFill>
                <a:latin typeface="Arial MT"/>
                <a:cs typeface="Arial MT"/>
              </a:rPr>
              <a:t>±</a:t>
            </a:r>
            <a:r>
              <a:rPr sz="1100" spc="-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707070"/>
                </a:solidFill>
                <a:latin typeface="Arial MT"/>
                <a:cs typeface="Arial MT"/>
              </a:rPr>
              <a:t>1</a:t>
            </a:r>
            <a:r>
              <a:rPr sz="1100" spc="-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100" spc="-20" dirty="0">
                <a:solidFill>
                  <a:srgbClr val="707070"/>
                </a:solidFill>
                <a:latin typeface="Arial MT"/>
                <a:cs typeface="Arial MT"/>
              </a:rPr>
              <a:t>metre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898339" y="7784592"/>
            <a:ext cx="169291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707070"/>
                </a:solidFill>
                <a:latin typeface="Arial MT"/>
                <a:cs typeface="Arial MT"/>
              </a:rPr>
              <a:t>Multiple</a:t>
            </a:r>
            <a:r>
              <a:rPr sz="1100" spc="-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707070"/>
                </a:solidFill>
                <a:latin typeface="Arial MT"/>
                <a:cs typeface="Arial MT"/>
              </a:rPr>
              <a:t>intrusion</a:t>
            </a:r>
            <a:r>
              <a:rPr sz="1100" spc="-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898339" y="8113776"/>
            <a:ext cx="124269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45" dirty="0">
                <a:solidFill>
                  <a:srgbClr val="707070"/>
                </a:solidFill>
                <a:latin typeface="Arial MT"/>
                <a:cs typeface="Arial MT"/>
              </a:rPr>
              <a:t>Low</a:t>
            </a:r>
            <a:r>
              <a:rPr sz="1100" spc="-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707070"/>
                </a:solidFill>
                <a:latin typeface="Arial MT"/>
                <a:cs typeface="Arial MT"/>
              </a:rPr>
              <a:t>false</a:t>
            </a:r>
            <a:r>
              <a:rPr sz="1100" spc="-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100" spc="-20" dirty="0">
                <a:solidFill>
                  <a:srgbClr val="707070"/>
                </a:solidFill>
                <a:latin typeface="Arial MT"/>
                <a:cs typeface="Arial MT"/>
              </a:rPr>
              <a:t>alarm</a:t>
            </a:r>
            <a:r>
              <a:rPr sz="1100" spc="-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100" spc="-20" dirty="0">
                <a:solidFill>
                  <a:srgbClr val="707070"/>
                </a:solidFill>
                <a:latin typeface="Arial MT"/>
                <a:cs typeface="Arial MT"/>
              </a:rPr>
              <a:t>rate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98339" y="8430768"/>
            <a:ext cx="1971675" cy="34544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240"/>
              </a:spcBef>
            </a:pPr>
            <a:r>
              <a:rPr sz="1100" spc="-25" dirty="0">
                <a:solidFill>
                  <a:srgbClr val="707070"/>
                </a:solidFill>
                <a:latin typeface="Arial MT"/>
                <a:cs typeface="Arial MT"/>
              </a:rPr>
              <a:t>Operates</a:t>
            </a:r>
            <a:r>
              <a:rPr sz="1100" spc="-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1100" spc="-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707070"/>
                </a:solidFill>
                <a:latin typeface="Arial MT"/>
                <a:cs typeface="Arial MT"/>
              </a:rPr>
              <a:t>grass,</a:t>
            </a:r>
            <a:r>
              <a:rPr sz="1100" spc="-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100" spc="-25" dirty="0">
                <a:solidFill>
                  <a:srgbClr val="707070"/>
                </a:solidFill>
                <a:latin typeface="Arial MT"/>
                <a:cs typeface="Arial MT"/>
              </a:rPr>
              <a:t>shrubs</a:t>
            </a:r>
            <a:r>
              <a:rPr sz="1100" spc="-40" dirty="0">
                <a:solidFill>
                  <a:srgbClr val="707070"/>
                </a:solidFill>
                <a:latin typeface="Arial MT"/>
                <a:cs typeface="Arial MT"/>
              </a:rPr>
              <a:t> &amp; </a:t>
            </a:r>
            <a:r>
              <a:rPr sz="1100" spc="-20" dirty="0">
                <a:solidFill>
                  <a:srgbClr val="707070"/>
                </a:solidFill>
                <a:latin typeface="Arial MT"/>
                <a:cs typeface="Arial MT"/>
              </a:rPr>
              <a:t>tree </a:t>
            </a:r>
            <a:r>
              <a:rPr sz="1100" spc="-10" dirty="0">
                <a:solidFill>
                  <a:srgbClr val="707070"/>
                </a:solidFill>
                <a:latin typeface="Arial MT"/>
                <a:cs typeface="Arial MT"/>
              </a:rPr>
              <a:t>areas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98339" y="8915400"/>
            <a:ext cx="1908810" cy="34544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240"/>
              </a:spcBef>
            </a:pPr>
            <a:r>
              <a:rPr sz="1100" spc="-65" dirty="0">
                <a:solidFill>
                  <a:srgbClr val="707070"/>
                </a:solidFill>
                <a:latin typeface="Arial MT"/>
                <a:cs typeface="Arial MT"/>
              </a:rPr>
              <a:t>Can</a:t>
            </a:r>
            <a:r>
              <a:rPr sz="1100" spc="-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707070"/>
                </a:solidFill>
                <a:latin typeface="Arial MT"/>
                <a:cs typeface="Arial MT"/>
              </a:rPr>
              <a:t>be</a:t>
            </a:r>
            <a:r>
              <a:rPr sz="1100" spc="-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707070"/>
                </a:solidFill>
                <a:latin typeface="Arial MT"/>
                <a:cs typeface="Arial MT"/>
              </a:rPr>
              <a:t>Integrated</a:t>
            </a:r>
            <a:r>
              <a:rPr sz="1100" spc="-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707070"/>
                </a:solidFill>
                <a:latin typeface="Arial MT"/>
                <a:cs typeface="Arial MT"/>
              </a:rPr>
              <a:t>with</a:t>
            </a:r>
            <a:r>
              <a:rPr sz="1100" spc="-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707070"/>
                </a:solidFill>
                <a:latin typeface="Arial MT"/>
                <a:cs typeface="Arial MT"/>
              </a:rPr>
              <a:t>security systems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88938" y="4688128"/>
            <a:ext cx="3899535" cy="635"/>
          </a:xfrm>
          <a:custGeom>
            <a:avLst/>
            <a:gdLst/>
            <a:ahLst/>
            <a:cxnLst/>
            <a:rect l="l" t="t" r="r" b="b"/>
            <a:pathLst>
              <a:path w="3899535" h="635">
                <a:moveTo>
                  <a:pt x="0" y="600"/>
                </a:moveTo>
                <a:lnTo>
                  <a:pt x="3899100" y="0"/>
                </a:lnTo>
              </a:path>
            </a:pathLst>
          </a:custGeom>
          <a:ln w="9525">
            <a:solidFill>
              <a:srgbClr val="DF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8938" y="5266321"/>
            <a:ext cx="3899535" cy="635"/>
          </a:xfrm>
          <a:custGeom>
            <a:avLst/>
            <a:gdLst/>
            <a:ahLst/>
            <a:cxnLst/>
            <a:rect l="l" t="t" r="r" b="b"/>
            <a:pathLst>
              <a:path w="3899535" h="635">
                <a:moveTo>
                  <a:pt x="0" y="600"/>
                </a:moveTo>
                <a:lnTo>
                  <a:pt x="3899100" y="0"/>
                </a:lnTo>
              </a:path>
            </a:pathLst>
          </a:custGeom>
          <a:ln w="9525">
            <a:solidFill>
              <a:srgbClr val="DF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246088" y="5514847"/>
            <a:ext cx="145097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5" dirty="0">
                <a:solidFill>
                  <a:srgbClr val="151413"/>
                </a:solidFill>
                <a:latin typeface="Tahoma"/>
                <a:cs typeface="Tahoma"/>
              </a:rPr>
              <a:t>Immune</a:t>
            </a:r>
            <a:r>
              <a:rPr sz="900" b="1" spc="-40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dirty="0">
                <a:solidFill>
                  <a:srgbClr val="151413"/>
                </a:solidFill>
                <a:latin typeface="Tahoma"/>
                <a:cs typeface="Tahoma"/>
              </a:rPr>
              <a:t>to</a:t>
            </a:r>
            <a:r>
              <a:rPr sz="900" b="1" spc="-40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dirty="0">
                <a:solidFill>
                  <a:srgbClr val="151413"/>
                </a:solidFill>
                <a:latin typeface="Tahoma"/>
                <a:cs typeface="Tahoma"/>
              </a:rPr>
              <a:t>RF</a:t>
            </a:r>
            <a:r>
              <a:rPr sz="900" b="1" spc="-45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10" dirty="0">
                <a:solidFill>
                  <a:srgbClr val="151413"/>
                </a:solidFill>
                <a:latin typeface="Tahoma"/>
                <a:cs typeface="Tahoma"/>
              </a:rPr>
              <a:t>and</a:t>
            </a:r>
            <a:r>
              <a:rPr sz="900" b="1" spc="-40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10" dirty="0">
                <a:solidFill>
                  <a:srgbClr val="151413"/>
                </a:solidFill>
                <a:latin typeface="Tahoma"/>
                <a:cs typeface="Tahoma"/>
              </a:rPr>
              <a:t>all</a:t>
            </a:r>
            <a:r>
              <a:rPr sz="900" b="1" spc="-40" dirty="0">
                <a:solidFill>
                  <a:srgbClr val="151413"/>
                </a:solidFill>
                <a:latin typeface="Tahoma"/>
                <a:cs typeface="Tahoma"/>
              </a:rPr>
              <a:t> </a:t>
            </a:r>
            <a:r>
              <a:rPr sz="900" b="1" spc="-25" dirty="0">
                <a:solidFill>
                  <a:srgbClr val="151413"/>
                </a:solidFill>
                <a:latin typeface="Tahoma"/>
                <a:cs typeface="Tahoma"/>
              </a:rPr>
              <a:t>EMI</a:t>
            </a:r>
            <a:endParaRPr sz="900">
              <a:latin typeface="Tahoma"/>
              <a:cs typeface="Tahoma"/>
            </a:endParaRPr>
          </a:p>
        </p:txBody>
      </p:sp>
      <p:pic>
        <p:nvPicPr>
          <p:cNvPr id="32" name="object 3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1887" y="2513019"/>
            <a:ext cx="306504" cy="217340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48018" y="4244990"/>
            <a:ext cx="422245" cy="312775"/>
          </a:xfrm>
          <a:prstGeom prst="rect">
            <a:avLst/>
          </a:prstGeom>
        </p:spPr>
      </p:pic>
      <p:sp>
        <p:nvSpPr>
          <p:cNvPr id="34" name="object 34"/>
          <p:cNvSpPr txBox="1"/>
          <p:nvPr/>
        </p:nvSpPr>
        <p:spPr>
          <a:xfrm>
            <a:off x="388938" y="10154531"/>
            <a:ext cx="7833317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rgbClr val="1B1A18"/>
                </a:solidFill>
              </a:rPr>
              <a:t>Info@awlsgh.com</a:t>
            </a:r>
            <a:r>
              <a:rPr lang="en-US" sz="800" spc="10" dirty="0">
                <a:solidFill>
                  <a:srgbClr val="A8A8A8"/>
                </a:solidFill>
              </a:rPr>
              <a:t>|</a:t>
            </a:r>
            <a:r>
              <a:rPr lang="en-US" sz="800" dirty="0">
                <a:solidFill>
                  <a:srgbClr val="A8A8A8"/>
                </a:solidFill>
                <a:latin typeface="Times New Roman"/>
                <a:cs typeface="Times New Roman"/>
              </a:rPr>
              <a:t>   </a:t>
            </a:r>
            <a:r>
              <a:rPr lang="en-US" sz="800" spc="5" dirty="0">
                <a:solidFill>
                  <a:srgbClr val="A8A8A8"/>
                </a:solidFill>
                <a:latin typeface="Times New Roman"/>
                <a:cs typeface="Times New Roman"/>
              </a:rPr>
              <a:t>  </a:t>
            </a:r>
            <a:r>
              <a:rPr lang="en-US" sz="800" dirty="0">
                <a:solidFill>
                  <a:srgbClr val="1B1A18"/>
                </a:solidFill>
                <a:hlinkClick r:id="rId6"/>
              </a:rPr>
              <a:t>www.awlsgh.com</a:t>
            </a:r>
            <a:r>
              <a:rPr lang="en-US" sz="800" dirty="0">
                <a:solidFill>
                  <a:srgbClr val="1B1A18"/>
                </a:solidFill>
              </a:rPr>
              <a:t>       </a:t>
            </a:r>
            <a:r>
              <a:rPr lang="en-US" sz="800" spc="10" dirty="0">
                <a:solidFill>
                  <a:prstClr val="black"/>
                </a:solidFill>
              </a:rPr>
              <a:t>+233 302 261 190 / +233 302 236 085        10TH Estate Road. Kanda – Accra. Ghana west Africa</a:t>
            </a:r>
            <a:endParaRPr lang="en-US" sz="800" dirty="0"/>
          </a:p>
        </p:txBody>
      </p:sp>
      <p:pic>
        <p:nvPicPr>
          <p:cNvPr id="35" name="object 3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1887" y="4808814"/>
            <a:ext cx="238125" cy="238125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8313" y="5466250"/>
            <a:ext cx="304800" cy="238125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16606" y="3149163"/>
            <a:ext cx="238125" cy="161925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16606" y="3649266"/>
            <a:ext cx="238125" cy="219075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770354" y="2422726"/>
            <a:ext cx="2352874" cy="2381250"/>
          </a:xfrm>
          <a:prstGeom prst="rect">
            <a:avLst/>
          </a:prstGeom>
        </p:spPr>
      </p:pic>
      <p:sp>
        <p:nvSpPr>
          <p:cNvPr id="40" name="object 40"/>
          <p:cNvSpPr txBox="1"/>
          <p:nvPr/>
        </p:nvSpPr>
        <p:spPr>
          <a:xfrm>
            <a:off x="7079484" y="10239040"/>
            <a:ext cx="107314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00"/>
              </a:lnSpc>
            </a:pPr>
            <a:r>
              <a:rPr sz="1100" b="1" spc="-50" dirty="0">
                <a:solidFill>
                  <a:srgbClr val="151413"/>
                </a:solidFill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ftr" sz="quarter" idx="5"/>
          </p:nvPr>
        </p:nvSpPr>
        <p:spPr>
          <a:xfrm>
            <a:off x="397121" y="10343741"/>
            <a:ext cx="4573905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00"/>
              </a:lnSpc>
            </a:pPr>
            <a:r>
              <a:rPr lang="en-US" spc="-10" dirty="0"/>
              <a:t>AWLSGH</a:t>
            </a:r>
            <a:endParaRPr spc="-10" dirty="0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CA72B7C3-DE27-3F95-71EA-A35F105D0BB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947" y="-273457"/>
            <a:ext cx="2453591" cy="173476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6887" y="1274064"/>
            <a:ext cx="6522720" cy="42976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28333" y="1424431"/>
            <a:ext cx="2194560" cy="2113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Applications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5"/>
              </a:spcBef>
            </a:pPr>
            <a:endParaRPr sz="900">
              <a:latin typeface="Arial"/>
              <a:cs typeface="Arial"/>
            </a:endParaRPr>
          </a:p>
          <a:p>
            <a:pPr marL="183515" indent="-170815">
              <a:lnSpc>
                <a:spcPts val="1030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Airports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30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Communications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 sites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Correctional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facilities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Critical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commercial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/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industrial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assets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0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Government</a:t>
            </a:r>
            <a:r>
              <a:rPr sz="900" spc="-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agencies</a:t>
            </a:r>
            <a:r>
              <a:rPr sz="900" spc="-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laboratories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3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Important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historic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/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cultural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sites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30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Military</a:t>
            </a:r>
            <a:r>
              <a:rPr sz="900" spc="1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installations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Nuclear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materials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storage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Nuclear</a:t>
            </a:r>
            <a:r>
              <a:rPr sz="900" spc="-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power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plants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Petrochemical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30"/>
              </a:lnSpc>
              <a:spcBef>
                <a:spcPts val="20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Utilities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30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-40" dirty="0">
                <a:solidFill>
                  <a:srgbClr val="707070"/>
                </a:solidFill>
                <a:latin typeface="Arial MT"/>
                <a:cs typeface="Arial MT"/>
              </a:rPr>
              <a:t>VIP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residences</a:t>
            </a:r>
            <a:endParaRPr sz="90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6888" y="3718559"/>
            <a:ext cx="6522720" cy="42976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28333" y="3868928"/>
            <a:ext cx="6124575" cy="1918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Standard</a:t>
            </a:r>
            <a:r>
              <a:rPr sz="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Features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05"/>
              </a:spcBef>
            </a:pPr>
            <a:endParaRPr sz="900">
              <a:latin typeface="Arial"/>
              <a:cs typeface="Arial"/>
            </a:endParaRPr>
          </a:p>
          <a:p>
            <a:pPr marL="183515" indent="-170815">
              <a:lnSpc>
                <a:spcPct val="100000"/>
              </a:lnSpc>
              <a:spcBef>
                <a:spcPts val="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Detects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accurately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locates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multiple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simultaneous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intrusions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30"/>
              </a:lnSpc>
              <a:spcBef>
                <a:spcPts val="20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Determines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position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intruders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within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±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1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with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95%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confidence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30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Enhanced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diagnostic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tools,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using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85" dirty="0">
                <a:solidFill>
                  <a:srgbClr val="707070"/>
                </a:solidFill>
                <a:latin typeface="Arial MT"/>
                <a:cs typeface="Arial MT"/>
              </a:rPr>
              <a:t>WG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Software</a:t>
            </a:r>
            <a:endParaRPr sz="900">
              <a:latin typeface="Arial MT"/>
              <a:cs typeface="Arial MT"/>
            </a:endParaRPr>
          </a:p>
          <a:p>
            <a:pPr marL="184150" marR="5080" indent="-171450">
              <a:lnSpc>
                <a:spcPct val="102200"/>
              </a:lnSpc>
              <a:buClr>
                <a:srgbClr val="000000"/>
              </a:buClr>
              <a:buChar char="•"/>
              <a:tabLst>
                <a:tab pos="184150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Insensitive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wind,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rain,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snow,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hail,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sandstorms,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fog,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extreme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temperatures,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seismic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vibration,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acoustic,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magnetic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effects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or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blowing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debris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Low</a:t>
            </a:r>
            <a:r>
              <a:rPr sz="900" spc="-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False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Nuisance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Alarm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Rate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high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Probability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3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Operates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through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vegetation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(grass,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shrubs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trees)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30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Sensor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networking,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power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data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over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reduces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installation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costs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provides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inherent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data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security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Up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32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processors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protecting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up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25.6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km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perimeter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can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networked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on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one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network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loop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Up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7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processors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protecting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up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5.6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km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perimeter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for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each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power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connection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point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0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Up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800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(1/2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mile)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per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sensor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processor</a:t>
            </a:r>
            <a:endParaRPr sz="900">
              <a:latin typeface="Arial MT"/>
              <a:cs typeface="Arial M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46888" y="5967984"/>
            <a:ext cx="6522720" cy="2496820"/>
            <a:chOff x="246888" y="5967984"/>
            <a:chExt cx="6522720" cy="2496820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6888" y="5967984"/>
              <a:ext cx="6522720" cy="42976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6888" y="8034528"/>
              <a:ext cx="6522720" cy="429768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328333" y="6142735"/>
            <a:ext cx="4413885" cy="3415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Benefits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05"/>
              </a:spcBef>
            </a:pPr>
            <a:endParaRPr sz="900">
              <a:latin typeface="Arial"/>
              <a:cs typeface="Arial"/>
            </a:endParaRPr>
          </a:p>
          <a:p>
            <a:pPr marL="183515" indent="-170815">
              <a:lnSpc>
                <a:spcPts val="1030"/>
              </a:lnSpc>
              <a:spcBef>
                <a:spcPts val="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single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processor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covers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twice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length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previous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generation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systems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30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Alarm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assessment and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response can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focused exactly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on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point of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intrusion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0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Completely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covert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Graded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sensitivity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cables,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optimal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performance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Longer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cables,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fewer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processors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=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cost-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effective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3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Lowest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Vulnerability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defeat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any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outdoor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perimeter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intrusion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sensor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30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Operates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 wide range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 soil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conditions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Site</a:t>
            </a:r>
            <a:r>
              <a:rPr sz="900" spc="8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aesthetics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left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unchanged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0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Tamper</a:t>
            </a:r>
            <a:r>
              <a:rPr sz="900" spc="-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proof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-85" dirty="0">
                <a:solidFill>
                  <a:srgbClr val="707070"/>
                </a:solidFill>
                <a:latin typeface="Arial MT"/>
                <a:cs typeface="Arial MT"/>
              </a:rPr>
              <a:t>WG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Network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enhanced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communications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10"/>
              </a:spcBef>
              <a:buFont typeface="Arial MT"/>
              <a:buChar char="•"/>
            </a:pPr>
            <a:endParaRPr sz="900">
              <a:latin typeface="Arial MT"/>
              <a:cs typeface="Arial MT"/>
            </a:endParaRPr>
          </a:p>
          <a:p>
            <a:pPr marL="54610">
              <a:lnSpc>
                <a:spcPct val="100000"/>
              </a:lnSpc>
            </a:pPr>
            <a:r>
              <a:rPr sz="900" b="1" spc="-20" dirty="0">
                <a:solidFill>
                  <a:srgbClr val="FFFFFF"/>
                </a:solidFill>
                <a:latin typeface="Arial"/>
                <a:cs typeface="Arial"/>
              </a:rPr>
              <a:t>Ranging</a:t>
            </a:r>
            <a:r>
              <a:rPr sz="9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Technology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30"/>
              </a:spcBef>
            </a:pPr>
            <a:endParaRPr sz="900">
              <a:latin typeface="Arial"/>
              <a:cs typeface="Arial"/>
            </a:endParaRPr>
          </a:p>
          <a:p>
            <a:pPr marL="183515" indent="-170815">
              <a:lnSpc>
                <a:spcPts val="1030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Calibrated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thresholding,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separate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threshold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per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cable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30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Flexibility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for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any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environment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Minimal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sensor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downtime,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Pinpoint</a:t>
            </a:r>
            <a:r>
              <a:rPr sz="900" spc="8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target</a:t>
            </a:r>
            <a:r>
              <a:rPr sz="900" spc="8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location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Precise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diagnostics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95" dirty="0">
                <a:solidFill>
                  <a:srgbClr val="707070"/>
                </a:solidFill>
                <a:latin typeface="Arial MT"/>
                <a:cs typeface="Arial MT"/>
              </a:rPr>
              <a:t>-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locate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faults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sources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nuisance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alarms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0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Simplified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installation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95" dirty="0">
                <a:solidFill>
                  <a:srgbClr val="707070"/>
                </a:solidFill>
                <a:latin typeface="Arial MT"/>
                <a:cs typeface="Arial MT"/>
              </a:rPr>
              <a:t>-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fewer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constraints,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installation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via cable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plough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possible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3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Support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analysis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30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Uniform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field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reduces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nuisance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alarms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0882" y="10152039"/>
            <a:ext cx="6309317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Info@awlsgh.com</a:t>
            </a:r>
            <a:r>
              <a:rPr kumimoji="0" lang="en-US" sz="700" b="0" i="0" u="none" strike="noStrike" kern="1200" cap="none" spc="10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|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  </a:t>
            </a:r>
            <a:r>
              <a:rPr kumimoji="0" lang="en-US" sz="700" b="0" i="0" u="none" strike="noStrike" kern="1200" cap="none" spc="5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 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4"/>
              </a:rPr>
              <a:t>www.awlsgh.com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 </a:t>
            </a:r>
            <a:r>
              <a:rPr kumimoji="0" lang="en-US" sz="7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+233 302 261 190 / +233 302 236 085        10TH Estate Road. Kanda – Accra. Ghana west Africa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1B1A1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00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372567" y="10287167"/>
            <a:ext cx="4573905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00"/>
              </a:lnSpc>
            </a:pPr>
            <a:r>
              <a:rPr lang="en-US" spc="-10" dirty="0"/>
              <a:t>AWLSGH</a:t>
            </a:r>
            <a:endParaRPr spc="-1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AC89BE-504D-38F8-CDA7-1CDDCC7D6FF6}"/>
              </a:ext>
            </a:extLst>
          </p:cNvPr>
          <p:cNvSpPr/>
          <p:nvPr/>
        </p:nvSpPr>
        <p:spPr>
          <a:xfrm>
            <a:off x="-1666" y="-77131"/>
            <a:ext cx="7569200" cy="124358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328333" y="214883"/>
            <a:ext cx="44234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Perimeter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Intruder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Detection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System </a:t>
            </a:r>
            <a:r>
              <a:rPr sz="2000" b="1" dirty="0">
                <a:latin typeface="Arial"/>
                <a:cs typeface="Arial"/>
              </a:rPr>
              <a:t>Buried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Cable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BAE5C67-B0C5-3FCE-70D1-1AE440756C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477" y="-523545"/>
            <a:ext cx="3150323" cy="222737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4112" y="1235062"/>
            <a:ext cx="6774180" cy="8501380"/>
            <a:chOff x="134112" y="1235062"/>
            <a:chExt cx="6774180" cy="85013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4112" y="1295400"/>
              <a:ext cx="6519672" cy="42976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544" y="4885944"/>
              <a:ext cx="6522720" cy="426720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70875" y="10213868"/>
            <a:ext cx="6522719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Info@awlsgh.com</a:t>
            </a:r>
            <a:r>
              <a:rPr kumimoji="0" lang="en-US" sz="700" b="0" i="0" u="none" strike="noStrike" kern="1200" cap="none" spc="10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|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  </a:t>
            </a:r>
            <a:r>
              <a:rPr kumimoji="0" lang="en-US" sz="700" b="0" i="0" u="none" strike="noStrike" kern="1200" cap="none" spc="5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 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4"/>
              </a:rPr>
              <a:t>www.awlsgh.com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 </a:t>
            </a:r>
            <a:r>
              <a:rPr kumimoji="0" lang="en-US" sz="7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+233 302 261 190 / +233 302 236 085        10TH Estate Road. Kanda – Accra. Ghana west Africa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1B1A1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00"/>
              </a:lnSpc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370875" y="10349675"/>
            <a:ext cx="4573905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00"/>
              </a:lnSpc>
            </a:pPr>
            <a:r>
              <a:rPr lang="en-US" spc="-10" dirty="0"/>
              <a:t>AWLSGH</a:t>
            </a:r>
            <a:endParaRPr spc="-10" dirty="0"/>
          </a:p>
        </p:txBody>
      </p:sp>
      <p:sp>
        <p:nvSpPr>
          <p:cNvPr id="6" name="object 6"/>
          <p:cNvSpPr txBox="1"/>
          <p:nvPr/>
        </p:nvSpPr>
        <p:spPr>
          <a:xfrm>
            <a:off x="370875" y="1445768"/>
            <a:ext cx="6243955" cy="7572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368290" algn="ctr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How</a:t>
            </a:r>
            <a:r>
              <a:rPr sz="9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9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works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900">
              <a:latin typeface="Arial"/>
              <a:cs typeface="Arial"/>
            </a:endParaRPr>
          </a:p>
          <a:p>
            <a:pPr marL="12700" marR="206375">
              <a:lnSpc>
                <a:spcPct val="97800"/>
              </a:lnSpc>
              <a:spcBef>
                <a:spcPts val="5"/>
              </a:spcBef>
            </a:pP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system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uses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ported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coaxial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sensor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create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invisible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electromagnetic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field;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are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designed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with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apertures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transmit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cable’s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outer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conductor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which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allow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energy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escape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received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by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the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corresponding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parallel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receive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cable.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900">
              <a:latin typeface="Arial MT"/>
              <a:cs typeface="Arial MT"/>
            </a:endParaRPr>
          </a:p>
          <a:p>
            <a:pPr marL="12700" marR="111125" algn="just">
              <a:lnSpc>
                <a:spcPct val="98500"/>
              </a:lnSpc>
              <a:spcBef>
                <a:spcPts val="5"/>
              </a:spcBef>
            </a:pP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system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uses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coded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pulse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signal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technique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(patent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pending)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determine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exact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intrusion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location,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which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can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identify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multiple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intruders simultaneously.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Detection is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based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on the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intruder’s electrical conductivity,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size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speed.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probability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for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upright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35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kg,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intruder,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penetrating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through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field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moving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between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50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mm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per second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8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per second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greater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than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99%,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with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95%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confidence.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900">
              <a:latin typeface="Arial MT"/>
              <a:cs typeface="Arial MT"/>
            </a:endParaRPr>
          </a:p>
          <a:p>
            <a:pPr marL="12700" marR="107314">
              <a:lnSpc>
                <a:spcPct val="100000"/>
              </a:lnSpc>
            </a:pP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Objects</a:t>
            </a:r>
            <a:r>
              <a:rPr sz="900" spc="-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weighing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less</a:t>
            </a:r>
            <a:r>
              <a:rPr sz="900" spc="-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than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10</a:t>
            </a:r>
            <a:r>
              <a:rPr sz="900" spc="-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kg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are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rejected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with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statistical</a:t>
            </a:r>
            <a:r>
              <a:rPr sz="900" spc="-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confidence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level</a:t>
            </a:r>
            <a:r>
              <a:rPr sz="900" spc="-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95%.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Separate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thresholds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are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set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on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per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basis.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Any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attempt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tamper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with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cables,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processor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or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its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enclosure,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causes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alarm.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00">
              <a:latin typeface="Arial MT"/>
              <a:cs typeface="Arial MT"/>
            </a:endParaRPr>
          </a:p>
          <a:p>
            <a:pPr marL="12700" marR="111125">
              <a:lnSpc>
                <a:spcPct val="99400"/>
              </a:lnSpc>
            </a:pP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system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calibration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simple,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walking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down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sensor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while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calibration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mode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allows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system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to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automatically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adjust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sensitivity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each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(3.3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ft.)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thus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compensate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for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site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variations.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Buried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cable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installation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has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never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been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so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easy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with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calibrated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thresholding.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Each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processor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can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divide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perimeter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protected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by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its two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sets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into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as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many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as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50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alarm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reporting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zones,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zones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 can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changed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at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any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time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by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technical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personnel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using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software.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900">
              <a:latin typeface="Arial MT"/>
              <a:cs typeface="Arial MT"/>
            </a:endParaRPr>
          </a:p>
          <a:p>
            <a:pPr marL="12700" marR="5080">
              <a:lnSpc>
                <a:spcPct val="101099"/>
              </a:lnSpc>
            </a:pP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Sensor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carry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alarm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information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low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voltage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power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throughout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perimeter,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saving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installation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time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and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money.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Cables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can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provide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80" dirty="0">
                <a:solidFill>
                  <a:srgbClr val="707070"/>
                </a:solidFill>
                <a:latin typeface="Arial MT"/>
                <a:cs typeface="Arial MT"/>
              </a:rPr>
              <a:t>bi-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directional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power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communications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provide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full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redundancy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event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that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cable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is cut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or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damaged.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10"/>
              </a:spcBef>
            </a:pPr>
            <a:endParaRPr sz="900">
              <a:latin typeface="Arial MT"/>
              <a:cs typeface="Arial MT"/>
            </a:endParaRPr>
          </a:p>
          <a:p>
            <a:pPr marR="5429250" algn="ctr">
              <a:lnSpc>
                <a:spcPct val="100000"/>
              </a:lnSpc>
            </a:pPr>
            <a:r>
              <a:rPr sz="900" b="1" spc="-20" dirty="0">
                <a:solidFill>
                  <a:srgbClr val="FFFFFF"/>
                </a:solidFill>
                <a:latin typeface="Arial"/>
                <a:cs typeface="Arial"/>
              </a:rPr>
              <a:t>Sensor</a:t>
            </a: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Cables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35"/>
              </a:spcBef>
            </a:pPr>
            <a:endParaRPr sz="9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The</a:t>
            </a:r>
            <a:r>
              <a:rPr sz="900" b="1" spc="-2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Sensor 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Cables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are</a:t>
            </a: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available</a:t>
            </a: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in</a:t>
            </a: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3</a:t>
            </a: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Configurations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900">
              <a:latin typeface="Arial"/>
              <a:cs typeface="Arial"/>
            </a:endParaRPr>
          </a:p>
          <a:p>
            <a:pPr marL="12700" marR="101600" algn="just">
              <a:lnSpc>
                <a:spcPct val="102200"/>
              </a:lnSpc>
              <a:spcBef>
                <a:spcPts val="5"/>
              </a:spcBef>
            </a:pP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WG1</a:t>
            </a:r>
            <a:r>
              <a:rPr sz="900" b="1" spc="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spc="195" dirty="0">
                <a:solidFill>
                  <a:srgbClr val="707070"/>
                </a:solidFill>
                <a:latin typeface="Arial MT"/>
                <a:cs typeface="Arial MT"/>
              </a:rPr>
              <a:t>-</a:t>
            </a:r>
            <a:r>
              <a:rPr sz="900" spc="2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Has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transmit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receive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buried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separate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trenches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can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spaced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from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1.5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2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apart,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the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maximum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spacing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results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field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roughly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1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high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by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3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metres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wide.</a:t>
            </a:r>
            <a:endParaRPr sz="900">
              <a:latin typeface="Arial MT"/>
              <a:cs typeface="Arial MT"/>
            </a:endParaRPr>
          </a:p>
          <a:p>
            <a:pPr marL="12700" marR="250190">
              <a:lnSpc>
                <a:spcPct val="102200"/>
              </a:lnSpc>
              <a:spcBef>
                <a:spcPts val="980"/>
              </a:spcBef>
            </a:pP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actual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field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size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will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depend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on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burial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depth,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burial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medium,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separation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threshold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settings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the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sensor,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are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graded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extend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cables’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range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400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metres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length,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longest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offered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by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any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buried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system.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900">
              <a:latin typeface="Arial MT"/>
              <a:cs typeface="Arial MT"/>
            </a:endParaRPr>
          </a:p>
          <a:p>
            <a:pPr marL="12700" marR="119380">
              <a:lnSpc>
                <a:spcPct val="97800"/>
              </a:lnSpc>
            </a:pPr>
            <a:r>
              <a:rPr sz="900" spc="-60" dirty="0">
                <a:solidFill>
                  <a:srgbClr val="707070"/>
                </a:solidFill>
                <a:latin typeface="Arial MT"/>
                <a:cs typeface="Arial MT"/>
              </a:rPr>
              <a:t>WG1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comes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with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30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metres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integral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lead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20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integral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lead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out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cables,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can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cut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fit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any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application.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60" dirty="0">
                <a:solidFill>
                  <a:srgbClr val="707070"/>
                </a:solidFill>
                <a:latin typeface="Arial MT"/>
                <a:cs typeface="Arial MT"/>
              </a:rPr>
              <a:t>WG1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typically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used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applications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that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allow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for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longer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cables,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cost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savings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/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or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require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wider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fields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compared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60" dirty="0">
                <a:solidFill>
                  <a:srgbClr val="707070"/>
                </a:solidFill>
                <a:latin typeface="Arial MT"/>
                <a:cs typeface="Arial MT"/>
              </a:rPr>
              <a:t>WG2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cable.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These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are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available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active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lengths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300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metres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400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metres.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900">
              <a:latin typeface="Arial MT"/>
              <a:cs typeface="Arial MT"/>
            </a:endParaRPr>
          </a:p>
          <a:p>
            <a:pPr marL="12700" marR="618490">
              <a:lnSpc>
                <a:spcPct val="100000"/>
              </a:lnSpc>
              <a:spcBef>
                <a:spcPts val="5"/>
              </a:spcBef>
            </a:pPr>
            <a:r>
              <a:rPr sz="900" spc="-60" dirty="0">
                <a:solidFill>
                  <a:srgbClr val="707070"/>
                </a:solidFill>
                <a:latin typeface="Arial MT"/>
                <a:cs typeface="Arial MT"/>
              </a:rPr>
              <a:t>WG2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95" dirty="0">
                <a:solidFill>
                  <a:srgbClr val="707070"/>
                </a:solidFill>
                <a:latin typeface="Arial MT"/>
                <a:cs typeface="Arial MT"/>
              </a:rPr>
              <a:t>-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Has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transmit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receive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 a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single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jacket,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these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are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used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single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trench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or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single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slot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applications,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thus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reducing</a:t>
            </a:r>
            <a:r>
              <a:rPr sz="900" spc="8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installation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time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expense.</a:t>
            </a:r>
            <a:endParaRPr sz="900">
              <a:latin typeface="Arial MT"/>
              <a:cs typeface="Arial MT"/>
            </a:endParaRPr>
          </a:p>
          <a:p>
            <a:pPr marL="12700" marR="18415">
              <a:lnSpc>
                <a:spcPct val="102200"/>
              </a:lnSpc>
              <a:spcBef>
                <a:spcPts val="1005"/>
              </a:spcBef>
            </a:pP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resulting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field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typically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1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high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2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metres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wide,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actual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field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size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will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depend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on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burial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depth,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burial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medium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threshold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settings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sensor.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60" dirty="0">
                <a:solidFill>
                  <a:srgbClr val="707070"/>
                </a:solidFill>
                <a:latin typeface="Arial MT"/>
                <a:cs typeface="Arial MT"/>
              </a:rPr>
              <a:t>WG2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are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offered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50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increments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up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200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metres.</a:t>
            </a:r>
            <a:endParaRPr sz="900">
              <a:latin typeface="Arial MT"/>
              <a:cs typeface="Arial MT"/>
            </a:endParaRPr>
          </a:p>
          <a:p>
            <a:pPr marL="12700" marR="146050" algn="just">
              <a:lnSpc>
                <a:spcPct val="102200"/>
              </a:lnSpc>
              <a:spcBef>
                <a:spcPts val="985"/>
              </a:spcBef>
            </a:pPr>
            <a:r>
              <a:rPr sz="900" spc="-70" dirty="0">
                <a:solidFill>
                  <a:srgbClr val="707070"/>
                </a:solidFill>
                <a:latin typeface="Arial MT"/>
                <a:cs typeface="Arial MT"/>
              </a:rPr>
              <a:t>WG3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95" dirty="0">
                <a:solidFill>
                  <a:srgbClr val="707070"/>
                </a:solidFill>
                <a:latin typeface="Arial MT"/>
                <a:cs typeface="Arial MT"/>
              </a:rPr>
              <a:t>-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Has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transmit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receive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buried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separate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trenches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can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spaced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from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1.5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2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apart,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the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maximum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spacing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results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field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that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typically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1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high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3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wide.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actual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field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size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will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depend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on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burial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depth,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burial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medium,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separation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threshold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settings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sensor.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60"/>
              </a:spcBef>
            </a:pPr>
            <a:endParaRPr sz="900">
              <a:latin typeface="Arial MT"/>
              <a:cs typeface="Arial MT"/>
            </a:endParaRPr>
          </a:p>
          <a:p>
            <a:pPr marL="12700" marR="16510">
              <a:lnSpc>
                <a:spcPts val="1010"/>
              </a:lnSpc>
            </a:pPr>
            <a:r>
              <a:rPr sz="900" spc="-60" dirty="0">
                <a:solidFill>
                  <a:srgbClr val="707070"/>
                </a:solidFill>
                <a:latin typeface="Arial MT"/>
                <a:cs typeface="Arial MT"/>
              </a:rPr>
              <a:t>WG3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are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offered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50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increments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up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200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metres.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60" dirty="0">
                <a:solidFill>
                  <a:srgbClr val="707070"/>
                </a:solidFill>
                <a:latin typeface="Arial MT"/>
                <a:cs typeface="Arial MT"/>
              </a:rPr>
              <a:t>WG3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typically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used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applications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that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require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wider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fields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compared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60" dirty="0">
                <a:solidFill>
                  <a:srgbClr val="707070"/>
                </a:solidFill>
                <a:latin typeface="Arial MT"/>
                <a:cs typeface="Arial MT"/>
              </a:rPr>
              <a:t>WG2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but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do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not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require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longer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60" dirty="0">
                <a:solidFill>
                  <a:srgbClr val="707070"/>
                </a:solidFill>
                <a:latin typeface="Arial MT"/>
                <a:cs typeface="Arial MT"/>
              </a:rPr>
              <a:t>WG1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sensor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cables.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0E425C-266C-F773-C87F-3B3168D1829B}"/>
              </a:ext>
            </a:extLst>
          </p:cNvPr>
          <p:cNvSpPr/>
          <p:nvPr/>
        </p:nvSpPr>
        <p:spPr>
          <a:xfrm>
            <a:off x="0" y="-9715"/>
            <a:ext cx="7569200" cy="11804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bject 5"/>
          <p:cNvSpPr txBox="1"/>
          <p:nvPr/>
        </p:nvSpPr>
        <p:spPr>
          <a:xfrm>
            <a:off x="328333" y="214883"/>
            <a:ext cx="44234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Perimeter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Intruder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Detection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System </a:t>
            </a:r>
            <a:r>
              <a:rPr sz="2000" b="1" dirty="0">
                <a:latin typeface="Arial"/>
                <a:cs typeface="Arial"/>
              </a:rPr>
              <a:t>Buried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Cable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1896D5D-1CFF-6A18-EF05-0D1BDA403F4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152" y="-725505"/>
            <a:ext cx="3694381" cy="261204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1063" y="1235062"/>
            <a:ext cx="6777355" cy="8501380"/>
            <a:chOff x="131063" y="1235062"/>
            <a:chExt cx="6777355" cy="85013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543" y="1472184"/>
              <a:ext cx="6519672" cy="42672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1063" y="3212591"/>
              <a:ext cx="6519672" cy="42976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1543" y="6568439"/>
              <a:ext cx="6519672" cy="429767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241788" y="1360424"/>
            <a:ext cx="6402070" cy="6542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0" marR="5549900" indent="-635">
              <a:lnSpc>
                <a:spcPct val="142200"/>
              </a:lnSpc>
              <a:spcBef>
                <a:spcPts val="100"/>
              </a:spcBef>
            </a:pP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Applications Software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25"/>
              </a:spcBef>
            </a:pPr>
            <a:endParaRPr sz="900">
              <a:latin typeface="Arial"/>
              <a:cs typeface="Arial"/>
            </a:endParaRPr>
          </a:p>
          <a:p>
            <a:pPr marL="12700" marR="41910">
              <a:lnSpc>
                <a:spcPct val="100000"/>
              </a:lnSpc>
              <a:spcBef>
                <a:spcPts val="5"/>
              </a:spcBef>
            </a:pP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easy-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to-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use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software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tool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provides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real-time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feedback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for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use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during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calibration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setup.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It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is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Windows®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based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and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can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 used on a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personal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desktop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or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laptop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computer.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endParaRPr sz="900">
              <a:latin typeface="Arial MT"/>
              <a:cs typeface="Arial MT"/>
            </a:endParaRPr>
          </a:p>
          <a:p>
            <a:pPr marL="12700" marR="33655">
              <a:lnSpc>
                <a:spcPts val="1010"/>
              </a:lnSpc>
              <a:spcBef>
                <a:spcPts val="5"/>
              </a:spcBef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It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is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connected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directly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processor,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tis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eliminates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need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for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specialised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electronic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measurement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equipment,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greatly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reduces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configuration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time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effort,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facilitates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factory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support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with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its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enhanced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diagnostic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tools.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00">
              <a:latin typeface="Arial MT"/>
              <a:cs typeface="Arial MT"/>
            </a:endParaRPr>
          </a:p>
          <a:p>
            <a:pPr marL="12700" marR="112395">
              <a:lnSpc>
                <a:spcPct val="102200"/>
              </a:lnSpc>
            </a:pP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processors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can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communicate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alarm,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status,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configuration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information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from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central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control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point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using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an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integral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networking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capability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referred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as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85" dirty="0">
                <a:solidFill>
                  <a:srgbClr val="707070"/>
                </a:solidFill>
                <a:latin typeface="Arial MT"/>
                <a:cs typeface="Arial MT"/>
              </a:rPr>
              <a:t>WG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Network.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25"/>
              </a:spcBef>
            </a:pPr>
            <a:endParaRPr sz="900">
              <a:latin typeface="Arial MT"/>
              <a:cs typeface="Arial MT"/>
            </a:endParaRPr>
          </a:p>
          <a:p>
            <a:pPr marL="177165">
              <a:lnSpc>
                <a:spcPct val="100000"/>
              </a:lnSpc>
              <a:spcBef>
                <a:spcPts val="5"/>
              </a:spcBef>
            </a:pP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Network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02200"/>
              </a:lnSpc>
            </a:pPr>
            <a:r>
              <a:rPr sz="900" spc="-85" dirty="0">
                <a:solidFill>
                  <a:srgbClr val="707070"/>
                </a:solidFill>
                <a:latin typeface="Arial MT"/>
                <a:cs typeface="Arial MT"/>
              </a:rPr>
              <a:t>WG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Network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uses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loop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topology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with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separate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Transmit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Receive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point-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to-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point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links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between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each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processor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or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other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connected</a:t>
            </a:r>
            <a:r>
              <a:rPr sz="900" spc="1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85" dirty="0">
                <a:solidFill>
                  <a:srgbClr val="707070"/>
                </a:solidFill>
                <a:latin typeface="Arial MT"/>
                <a:cs typeface="Arial MT"/>
              </a:rPr>
              <a:t>WG</a:t>
            </a:r>
            <a:r>
              <a:rPr sz="900" spc="1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Network-compatible</a:t>
            </a:r>
            <a:r>
              <a:rPr sz="900" spc="1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equipment.</a:t>
            </a:r>
            <a:endParaRPr sz="900">
              <a:latin typeface="Arial MT"/>
              <a:cs typeface="Arial MT"/>
            </a:endParaRPr>
          </a:p>
          <a:p>
            <a:pPr marL="12700" marR="560705">
              <a:lnSpc>
                <a:spcPct val="100000"/>
              </a:lnSpc>
              <a:spcBef>
                <a:spcPts val="1035"/>
              </a:spcBef>
            </a:pPr>
            <a:r>
              <a:rPr sz="900" spc="-85" dirty="0">
                <a:solidFill>
                  <a:srgbClr val="707070"/>
                </a:solidFill>
                <a:latin typeface="Arial MT"/>
                <a:cs typeface="Arial MT"/>
              </a:rPr>
              <a:t>WG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Network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designed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polled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from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both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ends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loop,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thus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providing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redundant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data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paths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field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equipment.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Point-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to-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point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links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can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RS-422,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single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or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multi-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mode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fibre,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or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over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sensor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cables.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endParaRPr sz="900">
              <a:latin typeface="Arial MT"/>
              <a:cs typeface="Arial MT"/>
            </a:endParaRPr>
          </a:p>
          <a:p>
            <a:pPr marL="12700" marR="374015">
              <a:lnSpc>
                <a:spcPts val="1010"/>
              </a:lnSpc>
              <a:spcBef>
                <a:spcPts val="5"/>
              </a:spcBef>
            </a:pP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data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signal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completely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regenerated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at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each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node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loop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ensure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proper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signal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integrity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reliable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data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transmission.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00">
              <a:latin typeface="Arial MT"/>
              <a:cs typeface="Arial MT"/>
            </a:endParaRPr>
          </a:p>
          <a:p>
            <a:pPr marL="12700" marR="112395">
              <a:lnSpc>
                <a:spcPct val="102200"/>
              </a:lnSpc>
            </a:pP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processors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can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communicate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alarm,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status,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configuration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information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from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central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control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point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using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an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integral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networking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capability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referred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as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85" dirty="0">
                <a:solidFill>
                  <a:srgbClr val="707070"/>
                </a:solidFill>
                <a:latin typeface="Arial MT"/>
                <a:cs typeface="Arial MT"/>
              </a:rPr>
              <a:t>WG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Network.</a:t>
            </a:r>
            <a:endParaRPr sz="900">
              <a:latin typeface="Arial MT"/>
              <a:cs typeface="Arial MT"/>
            </a:endParaRPr>
          </a:p>
          <a:p>
            <a:pPr marL="12700" marR="5080">
              <a:lnSpc>
                <a:spcPct val="102200"/>
              </a:lnSpc>
              <a:spcBef>
                <a:spcPts val="1005"/>
              </a:spcBef>
            </a:pPr>
            <a:r>
              <a:rPr sz="900" spc="-85" dirty="0">
                <a:solidFill>
                  <a:srgbClr val="707070"/>
                </a:solidFill>
                <a:latin typeface="Arial MT"/>
                <a:cs typeface="Arial MT"/>
              </a:rPr>
              <a:t>WG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Network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uses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loop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topology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with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separate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Transmit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Receive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point-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to-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point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links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between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each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processor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or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other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connected</a:t>
            </a:r>
            <a:r>
              <a:rPr sz="900" spc="1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85" dirty="0">
                <a:solidFill>
                  <a:srgbClr val="707070"/>
                </a:solidFill>
                <a:latin typeface="Arial MT"/>
                <a:cs typeface="Arial MT"/>
              </a:rPr>
              <a:t>WG</a:t>
            </a:r>
            <a:r>
              <a:rPr sz="900" spc="1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Network-compatible</a:t>
            </a:r>
            <a:r>
              <a:rPr sz="900" spc="1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equipment.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Arial MT"/>
              <a:cs typeface="Arial MT"/>
            </a:endParaRPr>
          </a:p>
          <a:p>
            <a:pPr marL="12700" marR="560705">
              <a:lnSpc>
                <a:spcPct val="102200"/>
              </a:lnSpc>
              <a:spcBef>
                <a:spcPts val="5"/>
              </a:spcBef>
            </a:pPr>
            <a:r>
              <a:rPr sz="900" spc="-85" dirty="0">
                <a:solidFill>
                  <a:srgbClr val="707070"/>
                </a:solidFill>
                <a:latin typeface="Arial MT"/>
                <a:cs typeface="Arial MT"/>
              </a:rPr>
              <a:t>WG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Network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designed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polled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from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both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ends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loop,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thus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providing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redundant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data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paths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field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equipment.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Point-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to-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point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links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can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RS-422,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single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or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multi-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mode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fibre,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or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over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sensor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cables.</a:t>
            </a:r>
            <a:endParaRPr sz="900">
              <a:latin typeface="Arial MT"/>
              <a:cs typeface="Arial MT"/>
            </a:endParaRPr>
          </a:p>
          <a:p>
            <a:pPr marL="12700" marR="374015">
              <a:lnSpc>
                <a:spcPct val="100000"/>
              </a:lnSpc>
              <a:spcBef>
                <a:spcPts val="1030"/>
              </a:spcBef>
            </a:pP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data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signal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is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completely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regenerated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at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each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node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loop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ensure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proper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signal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integrity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reliable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data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transmission.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20"/>
              </a:spcBef>
            </a:pPr>
            <a:endParaRPr sz="900">
              <a:latin typeface="Arial MT"/>
              <a:cs typeface="Arial MT"/>
            </a:endParaRPr>
          </a:p>
          <a:p>
            <a:pPr marL="177165">
              <a:lnSpc>
                <a:spcPct val="100000"/>
              </a:lnSpc>
            </a:pP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Performance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0"/>
              </a:spcBef>
            </a:pPr>
            <a:endParaRPr sz="900">
              <a:latin typeface="Arial"/>
              <a:cs typeface="Arial"/>
            </a:endParaRPr>
          </a:p>
          <a:p>
            <a:pPr marL="183515" indent="-170815">
              <a:lnSpc>
                <a:spcPct val="100000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False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Alarm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Rate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(FAR)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95" dirty="0">
                <a:solidFill>
                  <a:srgbClr val="707070"/>
                </a:solidFill>
                <a:latin typeface="Arial MT"/>
                <a:cs typeface="Arial MT"/>
              </a:rPr>
              <a:t>-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Fewer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than 1 per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zone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per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month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alarms from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unknown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causes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 with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full visual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assessment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Nuisance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Alarm Rate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(NAR) </a:t>
            </a:r>
            <a:r>
              <a:rPr sz="900" spc="195" dirty="0">
                <a:solidFill>
                  <a:srgbClr val="707070"/>
                </a:solidFill>
                <a:latin typeface="Arial MT"/>
                <a:cs typeface="Arial MT"/>
              </a:rPr>
              <a:t>-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Site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dependent</a:t>
            </a:r>
            <a:endParaRPr sz="900">
              <a:latin typeface="Arial MT"/>
              <a:cs typeface="Arial MT"/>
            </a:endParaRPr>
          </a:p>
          <a:p>
            <a:pPr marL="184150" marR="121285" indent="-171450">
              <a:lnSpc>
                <a:spcPct val="97800"/>
              </a:lnSpc>
              <a:spcBef>
                <a:spcPts val="50"/>
              </a:spcBef>
              <a:buClr>
                <a:srgbClr val="000000"/>
              </a:buClr>
              <a:buChar char="•"/>
              <a:tabLst>
                <a:tab pos="184150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Probability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95" dirty="0">
                <a:solidFill>
                  <a:srgbClr val="707070"/>
                </a:solidFill>
                <a:latin typeface="Arial MT"/>
                <a:cs typeface="Arial MT"/>
              </a:rPr>
              <a:t>-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Optimised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for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upright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35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kg,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or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larger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person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moving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between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50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cm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per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second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8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per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second,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with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probability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99%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with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95%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confidence.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This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is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based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on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penetration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of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9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intruder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through</a:t>
            </a:r>
            <a:r>
              <a:rPr sz="900" spc="9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9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detection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zone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0882" y="10163747"/>
            <a:ext cx="6519671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Info@awlsgh.com</a:t>
            </a:r>
            <a:r>
              <a:rPr kumimoji="0" lang="en-US" sz="700" b="0" i="0" u="none" strike="noStrike" kern="1200" cap="none" spc="10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|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  </a:t>
            </a:r>
            <a:r>
              <a:rPr kumimoji="0" lang="en-US" sz="700" b="0" i="0" u="none" strike="noStrike" kern="1200" cap="none" spc="5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 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5"/>
              </a:rPr>
              <a:t>www.awlsgh.com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 </a:t>
            </a:r>
            <a:r>
              <a:rPr kumimoji="0" lang="en-US" sz="7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+233 302 261 190 / +233 302 236 085        10TH Estate Road. Kanda – Accra. Ghana west Africa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1B1A1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00"/>
              </a:lnSpc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70882" y="10335197"/>
            <a:ext cx="4573905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00"/>
              </a:lnSpc>
            </a:pPr>
            <a:r>
              <a:rPr lang="en-US" spc="-10" dirty="0"/>
              <a:t>AWLSGH</a:t>
            </a:r>
            <a:endParaRPr spc="-1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1B64FD-42FA-BFAC-97AF-D780A7937679}"/>
              </a:ext>
            </a:extLst>
          </p:cNvPr>
          <p:cNvSpPr/>
          <p:nvPr/>
        </p:nvSpPr>
        <p:spPr>
          <a:xfrm>
            <a:off x="0" y="-26926"/>
            <a:ext cx="7569200" cy="118897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bject 7"/>
          <p:cNvSpPr txBox="1"/>
          <p:nvPr/>
        </p:nvSpPr>
        <p:spPr>
          <a:xfrm>
            <a:off x="328333" y="214883"/>
            <a:ext cx="44234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Perimeter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Intruder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Detection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System </a:t>
            </a:r>
            <a:r>
              <a:rPr sz="2000" b="1" dirty="0">
                <a:latin typeface="Arial"/>
                <a:cs typeface="Arial"/>
              </a:rPr>
              <a:t>Buried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Cable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867581E-E3C1-0398-C009-2DBA3965202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8342" y="-360211"/>
            <a:ext cx="2814629" cy="199003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635" y="1454141"/>
            <a:ext cx="1251585" cy="388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590">
              <a:lnSpc>
                <a:spcPts val="900"/>
              </a:lnSpc>
            </a:pP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Applications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Auxiliary</a:t>
            </a:r>
            <a:r>
              <a:rPr sz="900" b="1" spc="-4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Power</a:t>
            </a:r>
            <a:r>
              <a:rPr sz="900" b="1" spc="-3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Supply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544" y="1435608"/>
            <a:ext cx="6522720" cy="42672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44935" y="1592071"/>
            <a:ext cx="6219190" cy="6755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5585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Specifications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5"/>
              </a:spcBef>
            </a:pPr>
            <a:endParaRPr sz="900">
              <a:latin typeface="Arial"/>
              <a:cs typeface="Arial"/>
            </a:endParaRPr>
          </a:p>
          <a:p>
            <a:pPr marL="183515" indent="-170815">
              <a:lnSpc>
                <a:spcPct val="100000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Accepts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18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56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VDC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Output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12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40" dirty="0">
                <a:solidFill>
                  <a:srgbClr val="707070"/>
                </a:solidFill>
                <a:latin typeface="Arial MT"/>
                <a:cs typeface="Arial MT"/>
              </a:rPr>
              <a:t>VDC,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 150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mA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Network</a:t>
            </a:r>
            <a:r>
              <a:rPr sz="900" b="1" spc="-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Repeaters for</a:t>
            </a:r>
            <a:r>
              <a:rPr sz="900" b="1" spc="-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30" dirty="0">
                <a:solidFill>
                  <a:srgbClr val="707070"/>
                </a:solidFill>
                <a:latin typeface="Arial"/>
                <a:cs typeface="Arial"/>
              </a:rPr>
              <a:t>Long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Network </a:t>
            </a: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Runs</a:t>
            </a:r>
            <a:endParaRPr sz="900">
              <a:latin typeface="Arial"/>
              <a:cs typeface="Arial"/>
            </a:endParaRPr>
          </a:p>
          <a:p>
            <a:pPr marL="183515" indent="-170815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Accepts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10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95" dirty="0">
                <a:solidFill>
                  <a:srgbClr val="707070"/>
                </a:solidFill>
                <a:latin typeface="Arial MT"/>
                <a:cs typeface="Arial MT"/>
              </a:rPr>
              <a:t>-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52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 VDC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45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Built-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battery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charger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45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Multi-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mode</a:t>
            </a:r>
            <a:r>
              <a:rPr sz="900" spc="9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fibre</a:t>
            </a:r>
            <a:r>
              <a:rPr sz="900" spc="10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9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multi-mode</a:t>
            </a:r>
            <a:r>
              <a:rPr sz="900" spc="10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fibre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RS-422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multi-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mode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fibre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RS-422</a:t>
            </a:r>
            <a:r>
              <a:rPr sz="900" spc="8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RS-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422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0"/>
              </a:spcBef>
              <a:buFont typeface="Arial MT"/>
              <a:buChar char="•"/>
            </a:pPr>
            <a:endParaRPr sz="9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Packaging</a:t>
            </a: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105" dirty="0">
                <a:solidFill>
                  <a:srgbClr val="707070"/>
                </a:solidFill>
                <a:latin typeface="Arial"/>
                <a:cs typeface="Arial"/>
              </a:rPr>
              <a:t>/</a:t>
            </a:r>
            <a:r>
              <a:rPr sz="900" b="1" spc="-2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Environmental</a:t>
            </a:r>
            <a:endParaRPr sz="900">
              <a:latin typeface="Arial"/>
              <a:cs typeface="Arial"/>
            </a:endParaRPr>
          </a:p>
          <a:p>
            <a:pPr marL="183515" indent="-170815">
              <a:lnSpc>
                <a:spcPts val="1045"/>
              </a:lnSpc>
              <a:spcBef>
                <a:spcPts val="720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Processor</a:t>
            </a:r>
            <a:r>
              <a:rPr sz="900" spc="-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on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base plate in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white aluminium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NEMA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 4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(or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equivalent) enclosure: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Size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95" dirty="0">
                <a:solidFill>
                  <a:srgbClr val="707070"/>
                </a:solidFill>
                <a:latin typeface="Arial MT"/>
                <a:cs typeface="Arial MT"/>
              </a:rPr>
              <a:t>-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H40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x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W23.5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x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D16.5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cm</a:t>
            </a:r>
            <a:endParaRPr sz="900">
              <a:latin typeface="Arial MT"/>
              <a:cs typeface="Arial MT"/>
            </a:endParaRPr>
          </a:p>
          <a:p>
            <a:pPr marL="212090" indent="-199390">
              <a:lnSpc>
                <a:spcPts val="1045"/>
              </a:lnSpc>
              <a:buClr>
                <a:srgbClr val="000000"/>
              </a:buClr>
              <a:buChar char="•"/>
              <a:tabLst>
                <a:tab pos="212090" algn="l"/>
              </a:tabLst>
            </a:pPr>
            <a:r>
              <a:rPr sz="900" spc="190" dirty="0">
                <a:solidFill>
                  <a:srgbClr val="707070"/>
                </a:solidFill>
                <a:latin typeface="Arial MT"/>
                <a:cs typeface="Arial MT"/>
              </a:rPr>
              <a:t>-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40°C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+70°C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95" dirty="0">
                <a:solidFill>
                  <a:srgbClr val="707070"/>
                </a:solidFill>
                <a:latin typeface="Arial MT"/>
                <a:cs typeface="Arial MT"/>
              </a:rPr>
              <a:t>-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Relative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humidity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95%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non-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condensing</a:t>
            </a:r>
            <a:endParaRPr sz="900">
              <a:latin typeface="Arial MT"/>
              <a:cs typeface="Arial MT"/>
            </a:endParaRPr>
          </a:p>
          <a:p>
            <a:pPr marL="184150" marR="41275" indent="-171450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4150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Protective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telecom enclosure accepts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NEMA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4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enclosure: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Size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50" dirty="0">
                <a:solidFill>
                  <a:srgbClr val="707070"/>
                </a:solidFill>
                <a:latin typeface="Arial MT"/>
                <a:cs typeface="Arial MT"/>
              </a:rPr>
              <a:t>–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 H98.4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x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W42.5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x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D27.3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cm, Light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green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enamel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over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steel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95" dirty="0">
                <a:solidFill>
                  <a:srgbClr val="707070"/>
                </a:solidFill>
                <a:latin typeface="Arial MT"/>
                <a:cs typeface="Arial MT"/>
              </a:rPr>
              <a:t>-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Protection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IP33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Sensor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cable</a:t>
            </a:r>
            <a:r>
              <a:rPr sz="900" b="1" spc="-1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25" dirty="0">
                <a:solidFill>
                  <a:srgbClr val="707070"/>
                </a:solidFill>
                <a:latin typeface="Arial"/>
                <a:cs typeface="Arial"/>
              </a:rPr>
              <a:t>WG1</a:t>
            </a:r>
            <a:endParaRPr sz="900">
              <a:latin typeface="Arial"/>
              <a:cs typeface="Arial"/>
            </a:endParaRPr>
          </a:p>
          <a:p>
            <a:pPr marL="183515" indent="-170815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Active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length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400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metres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or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300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metres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jacket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diameter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12.07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mm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45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Contiguous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graded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design</a:t>
            </a:r>
            <a:r>
              <a:rPr sz="900" spc="8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with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lead-in,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active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9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lead-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out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45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Each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set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comes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with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kit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6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50" dirty="0">
                <a:solidFill>
                  <a:srgbClr val="707070"/>
                </a:solidFill>
                <a:latin typeface="Arial MT"/>
                <a:cs typeface="Arial MT"/>
              </a:rPr>
              <a:t>TNC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connectors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40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ferrite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beads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for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field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installation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0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Lead-in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length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30</a:t>
            </a:r>
            <a:r>
              <a:rPr sz="900" spc="8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metres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Lead-out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length</a:t>
            </a:r>
            <a:r>
              <a:rPr sz="900" spc="9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20</a:t>
            </a:r>
            <a:r>
              <a:rPr sz="900" spc="8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metres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Two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pairs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of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sensor</a:t>
            </a:r>
            <a:r>
              <a:rPr sz="900" spc="-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cable per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processor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(A</a:t>
            </a:r>
            <a:r>
              <a:rPr sz="900" spc="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B)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Input</a:t>
            </a:r>
            <a:r>
              <a:rPr sz="900" b="1" spc="-3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105" dirty="0">
                <a:solidFill>
                  <a:srgbClr val="707070"/>
                </a:solidFill>
                <a:latin typeface="Arial"/>
                <a:cs typeface="Arial"/>
              </a:rPr>
              <a:t>/</a:t>
            </a:r>
            <a:r>
              <a:rPr sz="900" b="1" spc="-4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Output</a:t>
            </a:r>
            <a:r>
              <a:rPr sz="900" b="1" spc="-30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20" dirty="0">
                <a:solidFill>
                  <a:srgbClr val="707070"/>
                </a:solidFill>
                <a:latin typeface="Arial"/>
                <a:cs typeface="Arial"/>
              </a:rPr>
              <a:t>Card</a:t>
            </a:r>
            <a:endParaRPr sz="900">
              <a:latin typeface="Arial"/>
              <a:cs typeface="Arial"/>
            </a:endParaRPr>
          </a:p>
          <a:p>
            <a:pPr marL="183515" indent="-170815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Mounts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on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processor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expansion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 header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45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Relay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output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card: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8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Form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80" dirty="0">
                <a:solidFill>
                  <a:srgbClr val="707070"/>
                </a:solidFill>
                <a:latin typeface="Arial MT"/>
                <a:cs typeface="Arial MT"/>
              </a:rPr>
              <a:t>C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relay</a:t>
            </a:r>
            <a:r>
              <a:rPr sz="900" spc="1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outputs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(1.0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A,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30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70" dirty="0">
                <a:solidFill>
                  <a:srgbClr val="707070"/>
                </a:solidFill>
                <a:latin typeface="Arial MT"/>
                <a:cs typeface="Arial MT"/>
              </a:rPr>
              <a:t>VDC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max)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45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The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85" dirty="0">
                <a:solidFill>
                  <a:srgbClr val="707070"/>
                </a:solidFill>
                <a:latin typeface="Arial MT"/>
                <a:cs typeface="Arial MT"/>
              </a:rPr>
              <a:t>WG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processor</a:t>
            </a:r>
            <a:r>
              <a:rPr sz="90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can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accept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1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optional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input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/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output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card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addition</a:t>
            </a:r>
            <a:r>
              <a:rPr sz="900" spc="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communications</a:t>
            </a:r>
            <a:r>
              <a:rPr sz="90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0" dirty="0">
                <a:solidFill>
                  <a:srgbClr val="707070"/>
                </a:solidFill>
                <a:latin typeface="Arial MT"/>
                <a:cs typeface="Arial MT"/>
              </a:rPr>
              <a:t>card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Universal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input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card: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8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inputs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with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configurable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thresholds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and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supervision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modes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900" b="1" spc="-30" dirty="0">
                <a:solidFill>
                  <a:srgbClr val="707070"/>
                </a:solidFill>
                <a:latin typeface="Arial"/>
                <a:cs typeface="Arial"/>
              </a:rPr>
              <a:t>WG</a:t>
            </a:r>
            <a:r>
              <a:rPr sz="900" b="1" spc="-3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Network</a:t>
            </a:r>
            <a:endParaRPr sz="900">
              <a:latin typeface="Arial"/>
              <a:cs typeface="Arial"/>
            </a:endParaRPr>
          </a:p>
          <a:p>
            <a:pPr marL="183515" indent="-170815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Alarm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data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including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pinpoint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target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location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Diagnostic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data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3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support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remote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UCM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operation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Facilitates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fail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safe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communication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45"/>
              </a:lnSpc>
              <a:spcBef>
                <a:spcPts val="20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Point-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to-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point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interconnection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provides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reliable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communication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50" dirty="0">
                <a:solidFill>
                  <a:srgbClr val="707070"/>
                </a:solidFill>
                <a:latin typeface="Arial MT"/>
                <a:cs typeface="Arial MT"/>
              </a:rPr>
              <a:t>–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no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signal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degradation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as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with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multi-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drop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networks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45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-85" dirty="0">
                <a:solidFill>
                  <a:srgbClr val="707070"/>
                </a:solidFill>
                <a:latin typeface="Arial MT"/>
                <a:cs typeface="Arial MT"/>
              </a:rPr>
              <a:t>WG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Network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Interface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Unit</a:t>
            </a:r>
            <a:r>
              <a:rPr sz="900" spc="7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50" dirty="0">
                <a:solidFill>
                  <a:srgbClr val="707070"/>
                </a:solidFill>
                <a:latin typeface="Arial MT"/>
                <a:cs typeface="Arial MT"/>
              </a:rPr>
              <a:t>–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reliable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lightning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protected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computer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interface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spc="-85" dirty="0">
                <a:solidFill>
                  <a:srgbClr val="707070"/>
                </a:solidFill>
                <a:latin typeface="Arial MT"/>
                <a:cs typeface="Arial MT"/>
              </a:rPr>
              <a:t>WG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Network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Manager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195" dirty="0">
                <a:solidFill>
                  <a:srgbClr val="707070"/>
                </a:solidFill>
                <a:latin typeface="Arial MT"/>
                <a:cs typeface="Arial MT"/>
              </a:rPr>
              <a:t>-</a:t>
            </a:r>
            <a:r>
              <a:rPr sz="9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software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interface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to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“head-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end”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Security</a:t>
            </a:r>
            <a:r>
              <a:rPr sz="900" spc="3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Management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System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0"/>
              </a:spcBef>
              <a:buFont typeface="Arial MT"/>
              <a:buChar char="•"/>
            </a:pPr>
            <a:endParaRPr sz="9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900" b="1" dirty="0">
                <a:solidFill>
                  <a:srgbClr val="707070"/>
                </a:solidFill>
                <a:latin typeface="Arial"/>
                <a:cs typeface="Arial"/>
              </a:rPr>
              <a:t>General</a:t>
            </a:r>
            <a:r>
              <a:rPr sz="900" b="1" spc="-55" dirty="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707070"/>
                </a:solidFill>
                <a:latin typeface="Arial"/>
                <a:cs typeface="Arial"/>
              </a:rPr>
              <a:t>Accessories</a:t>
            </a:r>
            <a:endParaRPr sz="900">
              <a:latin typeface="Arial"/>
              <a:cs typeface="Arial"/>
            </a:endParaRPr>
          </a:p>
          <a:p>
            <a:pPr marL="183515" indent="-170815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12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85" dirty="0">
                <a:solidFill>
                  <a:srgbClr val="707070"/>
                </a:solidFill>
                <a:latin typeface="Arial MT"/>
                <a:cs typeface="Arial MT"/>
              </a:rPr>
              <a:t>V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outdoor-rated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single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processor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supply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45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48</a:t>
            </a:r>
            <a:r>
              <a:rPr sz="900" spc="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85" dirty="0">
                <a:solidFill>
                  <a:srgbClr val="707070"/>
                </a:solidFill>
                <a:latin typeface="Arial MT"/>
                <a:cs typeface="Arial MT"/>
              </a:rPr>
              <a:t>V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indoor-rated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dual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redundant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network</a:t>
            </a:r>
            <a:r>
              <a:rPr sz="900" spc="4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power</a:t>
            </a:r>
            <a:r>
              <a:rPr sz="900" spc="5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supply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ts val="1045"/>
              </a:lnSpc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48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85" dirty="0">
                <a:solidFill>
                  <a:srgbClr val="707070"/>
                </a:solidFill>
                <a:latin typeface="Arial MT"/>
                <a:cs typeface="Arial MT"/>
              </a:rPr>
              <a:t>V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outdoor-rated</a:t>
            </a:r>
            <a:r>
              <a:rPr sz="900" spc="7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network</a:t>
            </a:r>
            <a:r>
              <a:rPr sz="900" spc="6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power</a:t>
            </a:r>
            <a:r>
              <a:rPr sz="900" spc="6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707070"/>
                </a:solidFill>
                <a:latin typeface="Arial MT"/>
                <a:cs typeface="Arial MT"/>
              </a:rPr>
              <a:t>supply</a:t>
            </a:r>
            <a:endParaRPr sz="900">
              <a:latin typeface="Arial MT"/>
              <a:cs typeface="Arial MT"/>
            </a:endParaRPr>
          </a:p>
          <a:p>
            <a:pPr marL="183515" indent="-170815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•"/>
              <a:tabLst>
                <a:tab pos="183515" algn="l"/>
              </a:tabLst>
            </a:pP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Lightning</a:t>
            </a:r>
            <a:r>
              <a:rPr sz="900" spc="10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707070"/>
                </a:solidFill>
                <a:latin typeface="Arial MT"/>
                <a:cs typeface="Arial MT"/>
              </a:rPr>
              <a:t>arrestor</a:t>
            </a:r>
            <a:r>
              <a:rPr sz="900" spc="8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707070"/>
                </a:solidFill>
                <a:latin typeface="Arial MT"/>
                <a:cs typeface="Arial MT"/>
              </a:rPr>
              <a:t>kit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0882" y="10163747"/>
            <a:ext cx="6385517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Info@awlsgh.com</a:t>
            </a:r>
            <a:r>
              <a:rPr kumimoji="0" lang="en-US" sz="700" b="0" i="0" u="none" strike="noStrike" kern="1200" cap="none" spc="10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|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  </a:t>
            </a:r>
            <a:r>
              <a:rPr kumimoji="0" lang="en-US" sz="700" b="0" i="0" u="none" strike="noStrike" kern="1200" cap="none" spc="5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 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3"/>
              </a:rPr>
              <a:t>www.awlsgh.com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 </a:t>
            </a:r>
            <a:r>
              <a:rPr kumimoji="0" lang="en-US" sz="7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+233 302 261 190 / +233 302 236 085        10TH Estate Road. Kanda – Accra. Ghana west Africa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1B1A1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79484" y="10239040"/>
            <a:ext cx="107314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00"/>
              </a:lnSpc>
            </a:pPr>
            <a:r>
              <a:rPr sz="1100" b="1" spc="-50" dirty="0">
                <a:solidFill>
                  <a:srgbClr val="151413"/>
                </a:solidFill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370875" y="10349675"/>
            <a:ext cx="4573905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00"/>
              </a:lnSpc>
            </a:pPr>
            <a:r>
              <a:rPr lang="en-US" spc="-10" dirty="0"/>
              <a:t>AWLSGH</a:t>
            </a:r>
            <a:endParaRPr spc="-1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C467B1-494E-3B80-54AB-4BED06FD6169}"/>
              </a:ext>
            </a:extLst>
          </p:cNvPr>
          <p:cNvSpPr/>
          <p:nvPr/>
        </p:nvSpPr>
        <p:spPr>
          <a:xfrm>
            <a:off x="0" y="0"/>
            <a:ext cx="7569200" cy="119809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/>
          <p:nvPr/>
        </p:nvSpPr>
        <p:spPr>
          <a:xfrm>
            <a:off x="490804" y="384332"/>
            <a:ext cx="44234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Perimeter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Intruder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Detection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System </a:t>
            </a:r>
            <a:r>
              <a:rPr sz="2000" b="1" dirty="0">
                <a:latin typeface="Arial"/>
                <a:cs typeface="Arial"/>
              </a:rPr>
              <a:t>Buried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Cable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9AD6CA3-8A7A-B7BE-1FC6-6CD6E19CA8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019" y="-314727"/>
            <a:ext cx="3007803" cy="21266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B1A1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2048</Words>
  <Application>Microsoft Office PowerPoint</Application>
  <PresentationFormat>Custom</PresentationFormat>
  <Paragraphs>192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MT</vt:lpstr>
      <vt:lpstr>Calibri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ACER NITro</dc:creator>
  <cp:lastModifiedBy>ACER NITro</cp:lastModifiedBy>
  <cp:revision>1</cp:revision>
  <dcterms:created xsi:type="dcterms:W3CDTF">2025-03-23T19:49:51Z</dcterms:created>
  <dcterms:modified xsi:type="dcterms:W3CDTF">2025-03-23T20:05:17Z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2022-10-31T00:00:00Z</vt:filetime>
  </property>
  <property fmtid="{D5CDD505-2E9C-101B-9397-08002B2CF9AE}" pid="3" name="LastSaved">
    <vt:filetime>2025-03-23T00:00:00Z</vt:filetime>
  </property>
  <property fmtid="{D5CDD505-2E9C-101B-9397-08002B2CF9AE}" pid="4" name="Producer">
    <vt:lpwstr>macOS Version 12.0.1 (Build 21A559) Quartz PDFContext</vt:lpwstr>
  </property>
</Properties>
</file>