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2142" y="-13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6369" y="3483619"/>
            <a:ext cx="469011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02969" y="9806314"/>
            <a:ext cx="1164589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37959" y="9806314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969" y="433079"/>
            <a:ext cx="21609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ANTI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ANTI</a:t>
            </a:r>
            <a:r>
              <a:rPr spc="-45" dirty="0"/>
              <a:t> </a:t>
            </a:r>
            <a:r>
              <a:rPr dirty="0"/>
              <a:t>BRIBERY</a:t>
            </a:r>
            <a:r>
              <a:rPr spc="-35" dirty="0"/>
              <a:t> </a:t>
            </a:r>
            <a:r>
              <a:rPr dirty="0"/>
              <a:t>&amp;</a:t>
            </a:r>
            <a:r>
              <a:rPr spc="-45" dirty="0"/>
              <a:t> </a:t>
            </a:r>
            <a:r>
              <a:rPr dirty="0"/>
              <a:t>CORRUPTION</a:t>
            </a:r>
            <a:r>
              <a:rPr spc="-35" dirty="0"/>
              <a:t> </a:t>
            </a:r>
            <a:r>
              <a:rPr spc="-10" dirty="0"/>
              <a:t>POLICY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  <p:sp>
        <p:nvSpPr>
          <p:cNvPr id="5" name="object 5"/>
          <p:cNvSpPr txBox="1"/>
          <p:nvPr/>
        </p:nvSpPr>
        <p:spPr>
          <a:xfrm>
            <a:off x="2688589" y="4839979"/>
            <a:ext cx="2185035" cy="760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848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latin typeface="Calibri"/>
                <a:cs typeface="Calibri"/>
              </a:rPr>
              <a:t>CREATED:</a:t>
            </a:r>
            <a:r>
              <a:rPr sz="1100" dirty="0">
                <a:latin typeface="Calibri"/>
                <a:cs typeface="Calibri"/>
              </a:rPr>
              <a:t> SEP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2016</a:t>
            </a:r>
            <a:endParaRPr sz="1100">
              <a:latin typeface="Calibri"/>
              <a:cs typeface="Calibri"/>
            </a:endParaRPr>
          </a:p>
          <a:p>
            <a:pPr marL="12700" marR="5080" indent="510540">
              <a:lnSpc>
                <a:spcPct val="168900"/>
              </a:lnSpc>
              <a:spcBef>
                <a:spcPts val="10"/>
              </a:spcBef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 </a:t>
            </a:r>
            <a:r>
              <a:rPr sz="1100" dirty="0">
                <a:latin typeface="Calibri"/>
                <a:cs typeface="Calibri"/>
              </a:rPr>
              <a:t>APPROVED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BOARD: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3509" y="6864550"/>
            <a:ext cx="389382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lang="en-US" sz="1100" spc="-1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subsidiaries:</a:t>
            </a:r>
            <a:endParaRPr sz="1100" dirty="0">
              <a:latin typeface="Calibri"/>
              <a:cs typeface="Calibri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EE94578-16AE-B14F-723B-4226838FA2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649" y="542299"/>
            <a:ext cx="5029200" cy="35558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21609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ANTI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1040139"/>
            <a:ext cx="5715635" cy="8394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85" dirty="0">
                <a:latin typeface="Trebuchet MS"/>
                <a:cs typeface="Trebuchet MS"/>
              </a:rPr>
              <a:t>ANTI</a:t>
            </a:r>
            <a:r>
              <a:rPr sz="1600" b="1" spc="75" dirty="0">
                <a:latin typeface="Trebuchet MS"/>
                <a:cs typeface="Trebuchet MS"/>
              </a:rPr>
              <a:t> </a:t>
            </a:r>
            <a:r>
              <a:rPr sz="1600" b="1" spc="200" dirty="0">
                <a:latin typeface="Trebuchet MS"/>
                <a:cs typeface="Trebuchet MS"/>
              </a:rPr>
              <a:t>BRIBERY</a:t>
            </a:r>
            <a:r>
              <a:rPr sz="1600" b="1" spc="85" dirty="0">
                <a:latin typeface="Trebuchet MS"/>
                <a:cs typeface="Trebuchet MS"/>
              </a:rPr>
              <a:t> </a:t>
            </a:r>
            <a:r>
              <a:rPr sz="1600" b="1" spc="270" dirty="0">
                <a:latin typeface="Trebuchet MS"/>
                <a:cs typeface="Trebuchet MS"/>
              </a:rPr>
              <a:t>&amp;</a:t>
            </a:r>
            <a:r>
              <a:rPr sz="1600" b="1" spc="80" dirty="0">
                <a:latin typeface="Trebuchet MS"/>
                <a:cs typeface="Trebuchet MS"/>
              </a:rPr>
              <a:t> </a:t>
            </a:r>
            <a:r>
              <a:rPr sz="1600" b="1" spc="210" dirty="0">
                <a:latin typeface="Trebuchet MS"/>
                <a:cs typeface="Trebuchet MS"/>
              </a:rPr>
              <a:t>CORRUPTION</a:t>
            </a:r>
            <a:r>
              <a:rPr sz="1600" b="1" spc="70" dirty="0">
                <a:latin typeface="Trebuchet MS"/>
                <a:cs typeface="Trebuchet MS"/>
              </a:rPr>
              <a:t> </a:t>
            </a:r>
            <a:r>
              <a:rPr sz="1600" b="1" spc="165" dirty="0">
                <a:latin typeface="Trebuchet MS"/>
                <a:cs typeface="Trebuchet MS"/>
              </a:rPr>
              <a:t>POLICY</a:t>
            </a: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160"/>
              </a:spcBef>
            </a:pPr>
            <a:endParaRPr sz="16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400" b="1" i="1" spc="145" dirty="0">
                <a:latin typeface="Trebuchet MS"/>
                <a:cs typeface="Trebuchet MS"/>
              </a:rPr>
              <a:t>POLICY</a:t>
            </a:r>
            <a:r>
              <a:rPr sz="1400" b="1" i="1" spc="65" dirty="0">
                <a:latin typeface="Trebuchet MS"/>
                <a:cs typeface="Trebuchet MS"/>
              </a:rPr>
              <a:t> </a:t>
            </a:r>
            <a:r>
              <a:rPr sz="1400" b="1" i="1" spc="185" dirty="0">
                <a:latin typeface="Trebuchet MS"/>
                <a:cs typeface="Trebuchet MS"/>
              </a:rPr>
              <a:t>SCOPE</a:t>
            </a:r>
            <a:endParaRPr sz="1400" dirty="0">
              <a:latin typeface="Trebuchet MS"/>
              <a:cs typeface="Trebuchet MS"/>
            </a:endParaRPr>
          </a:p>
          <a:p>
            <a:pPr marL="12700" marR="124460">
              <a:lnSpc>
                <a:spcPct val="109100"/>
              </a:lnSpc>
              <a:spcBef>
                <a:spcPts val="310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purpose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lang="en-US" sz="1100" spc="-1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Group’s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expectations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bribery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instances.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incorporates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lang="en-US" sz="1100" spc="-3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Group’s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rules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concerning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hospitality.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employee’s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worker’s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amended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any </a:t>
            </a:r>
            <a:r>
              <a:rPr sz="1100" spc="-10" dirty="0">
                <a:latin typeface="Calibri"/>
                <a:cs typeface="Calibri"/>
              </a:rPr>
              <a:t>time.</a:t>
            </a:r>
            <a:endParaRPr sz="1100" dirty="0">
              <a:latin typeface="Calibri"/>
              <a:cs typeface="Calibri"/>
            </a:endParaRPr>
          </a:p>
          <a:p>
            <a:pPr marL="12700" marR="91440">
              <a:lnSpc>
                <a:spcPct val="108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means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individual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or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associate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during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lang="en-US" sz="1100" spc="-25" dirty="0">
                <a:latin typeface="Calibri"/>
                <a:cs typeface="Calibri"/>
              </a:rPr>
              <a:t>AWLS </a:t>
            </a:r>
            <a:r>
              <a:rPr sz="1100" spc="-10" dirty="0">
                <a:latin typeface="Calibri"/>
                <a:cs typeface="Calibri"/>
              </a:rPr>
              <a:t>Group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subsidiaries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overseas,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actual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potential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clients,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suppliers, </a:t>
            </a:r>
            <a:r>
              <a:rPr sz="1100" dirty="0">
                <a:latin typeface="Calibri"/>
                <a:cs typeface="Calibri"/>
              </a:rPr>
              <a:t>distributors,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contacts,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advisers,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government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public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bodies,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their </a:t>
            </a:r>
            <a:r>
              <a:rPr sz="1100" dirty="0">
                <a:latin typeface="Calibri"/>
                <a:cs typeface="Calibri"/>
              </a:rPr>
              <a:t>advisors, </a:t>
            </a:r>
            <a:r>
              <a:rPr sz="1100" spc="-10" dirty="0">
                <a:latin typeface="Calibri"/>
                <a:cs typeface="Calibri"/>
              </a:rPr>
              <a:t>representatives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officials,</a:t>
            </a:r>
            <a:r>
              <a:rPr sz="1100" dirty="0">
                <a:latin typeface="Calibri"/>
                <a:cs typeface="Calibri"/>
              </a:rPr>
              <a:t> politicians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political </a:t>
            </a:r>
            <a:r>
              <a:rPr sz="1100" spc="-10" dirty="0">
                <a:latin typeface="Calibri"/>
                <a:cs typeface="Calibri"/>
              </a:rPr>
              <a:t>parties.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35" dirty="0">
                <a:latin typeface="Trebuchet MS"/>
                <a:cs typeface="Trebuchet MS"/>
              </a:rPr>
              <a:t>STATEMENT</a:t>
            </a:r>
            <a:r>
              <a:rPr sz="1400" b="1" i="1" spc="90" dirty="0">
                <a:latin typeface="Trebuchet MS"/>
                <a:cs typeface="Trebuchet MS"/>
              </a:rPr>
              <a:t> </a:t>
            </a:r>
            <a:r>
              <a:rPr sz="1400" b="1" i="1" spc="155" dirty="0">
                <a:latin typeface="Trebuchet MS"/>
                <a:cs typeface="Trebuchet MS"/>
              </a:rPr>
              <a:t>OF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35" dirty="0">
                <a:latin typeface="Trebuchet MS"/>
                <a:cs typeface="Trebuchet MS"/>
              </a:rPr>
              <a:t>POLICY</a:t>
            </a:r>
            <a:endParaRPr sz="1400" dirty="0">
              <a:latin typeface="Trebuchet MS"/>
              <a:cs typeface="Trebuchet MS"/>
            </a:endParaRPr>
          </a:p>
          <a:p>
            <a:pPr marL="12700" marR="518795">
              <a:lnSpc>
                <a:spcPct val="108300"/>
              </a:lnSpc>
              <a:spcBef>
                <a:spcPts val="320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recognises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industry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jurisdictions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exist.</a:t>
            </a:r>
            <a:endParaRPr sz="1100" dirty="0">
              <a:latin typeface="Calibri"/>
              <a:cs typeface="Calibri"/>
            </a:endParaRPr>
          </a:p>
          <a:p>
            <a:pPr marL="12700" marR="8890">
              <a:lnSpc>
                <a:spcPct val="108600"/>
              </a:lnSpc>
              <a:spcBef>
                <a:spcPts val="810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 values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reputation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market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leading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organisation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committed</a:t>
            </a:r>
            <a:r>
              <a:rPr sz="1100" spc="-25" dirty="0">
                <a:latin typeface="Calibri"/>
                <a:cs typeface="Calibri"/>
              </a:rPr>
              <a:t> to </a:t>
            </a:r>
            <a:r>
              <a:rPr sz="1100" dirty="0">
                <a:latin typeface="Calibri"/>
                <a:cs typeface="Calibri"/>
              </a:rPr>
              <a:t>ensuring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highest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standards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overseas.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lang="en-US" sz="1100" spc="-2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is </a:t>
            </a:r>
            <a:r>
              <a:rPr sz="1100" dirty="0">
                <a:latin typeface="Calibri"/>
                <a:cs typeface="Calibri"/>
              </a:rPr>
              <a:t>committed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professionally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lawfully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dealings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overseas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zero-</a:t>
            </a:r>
            <a:r>
              <a:rPr sz="1100" dirty="0">
                <a:latin typeface="Calibri"/>
                <a:cs typeface="Calibri"/>
              </a:rPr>
              <a:t>tolerance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approach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corruption.</a:t>
            </a:r>
            <a:endParaRPr sz="1100" dirty="0">
              <a:latin typeface="Calibri"/>
              <a:cs typeface="Calibri"/>
            </a:endParaRPr>
          </a:p>
          <a:p>
            <a:pPr marL="12700" marR="168910">
              <a:lnSpc>
                <a:spcPct val="1086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conduct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lang="en-US" sz="1100" spc="-2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Group’s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associates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critical</a:t>
            </a:r>
            <a:r>
              <a:rPr sz="1100" spc="-25" dirty="0">
                <a:latin typeface="Calibri"/>
                <a:cs typeface="Calibri"/>
              </a:rPr>
              <a:t> to </a:t>
            </a:r>
            <a:r>
              <a:rPr sz="1100" dirty="0">
                <a:latin typeface="Calibri"/>
                <a:cs typeface="Calibri"/>
              </a:rPr>
              <a:t>ensuring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high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standards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maintained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seen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maintained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Westminster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expects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associates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actively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promote </a:t>
            </a:r>
            <a:r>
              <a:rPr sz="1100" dirty="0">
                <a:latin typeface="Calibri"/>
                <a:cs typeface="Calibri"/>
              </a:rPr>
              <a:t>similar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behaviours.</a:t>
            </a:r>
            <a:endParaRPr sz="1100" dirty="0">
              <a:latin typeface="Calibri"/>
              <a:cs typeface="Calibri"/>
            </a:endParaRPr>
          </a:p>
          <a:p>
            <a:pPr marL="12700" marR="15240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particular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relevance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lang="en-US" sz="1100" spc="-2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associates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governed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2010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respect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conduct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overseas.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45" dirty="0">
                <a:latin typeface="Trebuchet MS"/>
                <a:cs typeface="Trebuchet MS"/>
              </a:rPr>
              <a:t>OFFENCE</a:t>
            </a:r>
            <a:endParaRPr sz="1400" dirty="0">
              <a:latin typeface="Trebuchet MS"/>
              <a:cs typeface="Trebuchet MS"/>
            </a:endParaRPr>
          </a:p>
          <a:p>
            <a:pPr marL="12700" marR="182245">
              <a:lnSpc>
                <a:spcPct val="109100"/>
              </a:lnSpc>
              <a:spcBef>
                <a:spcPts val="310"/>
              </a:spcBef>
            </a:pP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criminal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promise,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request,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accept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or </a:t>
            </a:r>
            <a:r>
              <a:rPr sz="1100" spc="-10" dirty="0">
                <a:latin typeface="Calibri"/>
                <a:cs typeface="Calibri"/>
              </a:rPr>
              <a:t>overseas.</a:t>
            </a:r>
            <a:endParaRPr sz="1100" dirty="0">
              <a:latin typeface="Calibri"/>
              <a:cs typeface="Calibri"/>
            </a:endParaRPr>
          </a:p>
          <a:p>
            <a:pPr marL="12700" marR="395605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Individuals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found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guilty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punished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years'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imprisonment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and/or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 substantial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fine.</a:t>
            </a:r>
            <a:endParaRPr sz="1100" dirty="0">
              <a:latin typeface="Calibri"/>
              <a:cs typeface="Calibri"/>
            </a:endParaRPr>
          </a:p>
          <a:p>
            <a:pPr marL="12700" marR="252095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lang="en-US" sz="1100" spc="-2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unlimited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fines,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exclusion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tendering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contracts,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suffer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irreparable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reputational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damage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 </a:t>
            </a:r>
            <a:r>
              <a:rPr sz="1100" dirty="0">
                <a:latin typeface="Calibri"/>
                <a:cs typeface="Calibri"/>
              </a:rPr>
              <a:t>associates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found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guilty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bribery.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741670" cy="9185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ANTI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75"/>
              </a:spcBef>
            </a:pPr>
            <a:endParaRPr sz="1100" dirty="0">
              <a:latin typeface="Calibri"/>
              <a:cs typeface="Calibri"/>
            </a:endParaRPr>
          </a:p>
          <a:p>
            <a:pPr marL="12700" marR="27305">
              <a:lnSpc>
                <a:spcPct val="109100"/>
              </a:lnSpc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disciplinary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action,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result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dismissal</a:t>
            </a:r>
            <a:r>
              <a:rPr sz="1100" spc="-25" dirty="0">
                <a:latin typeface="Calibri"/>
                <a:cs typeface="Calibri"/>
              </a:rPr>
              <a:t> for </a:t>
            </a:r>
            <a:r>
              <a:rPr sz="1100" dirty="0">
                <a:latin typeface="Calibri"/>
                <a:cs typeface="Calibri"/>
              </a:rPr>
              <a:t>gross</a:t>
            </a:r>
            <a:r>
              <a:rPr sz="1100" spc="-10" dirty="0">
                <a:latin typeface="Calibri"/>
                <a:cs typeface="Calibri"/>
              </a:rPr>
              <a:t> misconduct.</a:t>
            </a:r>
            <a:endParaRPr sz="1100" dirty="0">
              <a:latin typeface="Calibri"/>
              <a:cs typeface="Calibri"/>
            </a:endParaRPr>
          </a:p>
          <a:p>
            <a:pPr marL="12700" marR="53975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associate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likely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result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termination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contractual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relationship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Westminster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together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relevant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authorities.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210" dirty="0">
                <a:latin typeface="Trebuchet MS"/>
                <a:cs typeface="Trebuchet MS"/>
              </a:rPr>
              <a:t>WHO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220" dirty="0">
                <a:latin typeface="Trebuchet MS"/>
                <a:cs typeface="Trebuchet MS"/>
              </a:rPr>
              <a:t>DOES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55" dirty="0">
                <a:latin typeface="Trebuchet MS"/>
                <a:cs typeface="Trebuchet MS"/>
              </a:rPr>
              <a:t>THIS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45" dirty="0">
                <a:latin typeface="Trebuchet MS"/>
                <a:cs typeface="Trebuchet MS"/>
              </a:rPr>
              <a:t>POLICY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APPLY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20" dirty="0">
                <a:latin typeface="Trebuchet MS"/>
                <a:cs typeface="Trebuchet MS"/>
              </a:rPr>
              <a:t>TO?</a:t>
            </a:r>
            <a:endParaRPr sz="1400" dirty="0">
              <a:latin typeface="Trebuchet MS"/>
              <a:cs typeface="Trebuchet MS"/>
            </a:endParaRPr>
          </a:p>
          <a:p>
            <a:pPr marL="12700" marR="5080">
              <a:lnSpc>
                <a:spcPct val="1088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applies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universally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associate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Westminster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whatever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level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grade,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limited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senior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officers,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directors,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(whether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permanent,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fixed-</a:t>
            </a:r>
            <a:r>
              <a:rPr sz="1100" dirty="0">
                <a:latin typeface="Calibri"/>
                <a:cs typeface="Calibri"/>
              </a:rPr>
              <a:t>term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temporary),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consultants,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trainees,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advisors,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seconded </a:t>
            </a:r>
            <a:r>
              <a:rPr sz="1100" dirty="0">
                <a:latin typeface="Calibri"/>
                <a:cs typeface="Calibri"/>
              </a:rPr>
              <a:t>staff,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home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casual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agency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staff,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volunteers,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sponsors,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 </a:t>
            </a:r>
            <a:r>
              <a:rPr sz="1100" dirty="0">
                <a:latin typeface="Calibri"/>
                <a:cs typeface="Calibri"/>
              </a:rPr>
              <a:t>partners,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respective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directors,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representatives,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person </a:t>
            </a:r>
            <a:r>
              <a:rPr sz="1100" dirty="0">
                <a:latin typeface="Calibri"/>
                <a:cs typeface="Calibri"/>
              </a:rPr>
              <a:t>associated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 us,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wherever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located </a:t>
            </a:r>
            <a:r>
              <a:rPr sz="1100" spc="-10" dirty="0">
                <a:latin typeface="Calibri"/>
                <a:cs typeface="Calibri"/>
              </a:rPr>
              <a:t>(collectively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referred</a:t>
            </a:r>
            <a:r>
              <a:rPr sz="1100" dirty="0">
                <a:latin typeface="Calibri"/>
                <a:cs typeface="Calibri"/>
              </a:rPr>
              <a:t> to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policy).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100" dirty="0">
                <a:latin typeface="Calibri"/>
                <a:cs typeface="Calibri"/>
              </a:rPr>
              <a:t>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stated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instances.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60" dirty="0">
                <a:latin typeface="Trebuchet MS"/>
                <a:cs typeface="Trebuchet MS"/>
              </a:rPr>
              <a:t>WHAT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175" dirty="0">
                <a:latin typeface="Trebuchet MS"/>
                <a:cs typeface="Trebuchet MS"/>
              </a:rPr>
              <a:t>ARE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BRIBERY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235" dirty="0">
                <a:latin typeface="Trebuchet MS"/>
                <a:cs typeface="Trebuchet MS"/>
              </a:rPr>
              <a:t>AND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165" dirty="0">
                <a:latin typeface="Trebuchet MS"/>
                <a:cs typeface="Trebuchet MS"/>
              </a:rPr>
              <a:t>CORRUPTION?</a:t>
            </a:r>
            <a:endParaRPr sz="1400" dirty="0">
              <a:latin typeface="Trebuchet MS"/>
              <a:cs typeface="Trebuchet MS"/>
            </a:endParaRPr>
          </a:p>
          <a:p>
            <a:pPr marL="12700" marR="68580">
              <a:lnSpc>
                <a:spcPct val="108800"/>
              </a:lnSpc>
              <a:spcBef>
                <a:spcPts val="310"/>
              </a:spcBef>
            </a:pP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summarised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soliciting,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receiving,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offering,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promising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financial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other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(including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limited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money,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loans,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fees,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services,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discounts,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award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anything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to/from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intention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inducing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or </a:t>
            </a:r>
            <a:r>
              <a:rPr sz="1100" dirty="0">
                <a:latin typeface="Calibri"/>
                <a:cs typeface="Calibri"/>
              </a:rPr>
              <a:t>rewarding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conduct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reasonably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considered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improper.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abuse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power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personal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gain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include,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limited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Bribery.</a:t>
            </a:r>
            <a:endParaRPr sz="1100" dirty="0">
              <a:latin typeface="Calibri"/>
              <a:cs typeface="Calibri"/>
            </a:endParaRPr>
          </a:p>
          <a:p>
            <a:pPr marL="12700" marR="55244">
              <a:lnSpc>
                <a:spcPct val="108300"/>
              </a:lnSpc>
              <a:spcBef>
                <a:spcPts val="815"/>
              </a:spcBef>
            </a:pP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important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aware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always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requested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cash.</a:t>
            </a:r>
            <a:r>
              <a:rPr sz="1100" spc="2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hospitality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constitute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intended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influence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improper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conduct.</a:t>
            </a:r>
            <a:endParaRPr sz="1100" dirty="0">
              <a:latin typeface="Calibri"/>
              <a:cs typeface="Calibri"/>
            </a:endParaRPr>
          </a:p>
          <a:p>
            <a:pPr marL="12700" marR="168275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It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important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offering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and/or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accepting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conduct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is </a:t>
            </a:r>
            <a:r>
              <a:rPr sz="1100" dirty="0">
                <a:latin typeface="Calibri"/>
                <a:cs typeface="Calibri"/>
              </a:rPr>
              <a:t>equally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blameworthy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both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donor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recipient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guilty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bribery.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i="1" spc="105" dirty="0">
                <a:latin typeface="Trebuchet MS"/>
                <a:cs typeface="Trebuchet MS"/>
              </a:rPr>
              <a:t>KEY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204" dirty="0">
                <a:latin typeface="Trebuchet MS"/>
                <a:cs typeface="Trebuchet MS"/>
              </a:rPr>
              <a:t>AREAS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OF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70" dirty="0">
                <a:latin typeface="Trebuchet MS"/>
                <a:cs typeface="Trebuchet MS"/>
              </a:rPr>
              <a:t>RISK</a:t>
            </a:r>
            <a:endParaRPr sz="1400" dirty="0">
              <a:latin typeface="Trebuchet MS"/>
              <a:cs typeface="Trebuchet MS"/>
            </a:endParaRPr>
          </a:p>
          <a:p>
            <a:pPr marL="12700" marR="36830">
              <a:lnSpc>
                <a:spcPct val="109100"/>
              </a:lnSpc>
              <a:spcBef>
                <a:spcPts val="309"/>
              </a:spcBef>
            </a:pP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risk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generally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lang="en-US" sz="1100" spc="-2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Group’s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however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certain </a:t>
            </a:r>
            <a:r>
              <a:rPr sz="1100" dirty="0">
                <a:latin typeface="Calibri"/>
                <a:cs typeface="Calibri"/>
              </a:rPr>
              <a:t>areas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operations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particularly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vigilant:</a:t>
            </a:r>
            <a:endParaRPr sz="1100" dirty="0">
              <a:latin typeface="Calibri"/>
              <a:cs typeface="Calibri"/>
            </a:endParaRPr>
          </a:p>
          <a:p>
            <a:pPr marL="283210" marR="5080" indent="-270510" algn="just">
              <a:lnSpc>
                <a:spcPct val="108700"/>
              </a:lnSpc>
              <a:spcBef>
                <a:spcPts val="795"/>
              </a:spcBef>
              <a:buAutoNum type="alphaLcParenR"/>
              <a:tabLst>
                <a:tab pos="283210" algn="l"/>
              </a:tabLst>
            </a:pPr>
            <a:r>
              <a:rPr sz="1100" dirty="0">
                <a:latin typeface="Calibri"/>
                <a:cs typeface="Calibri"/>
              </a:rPr>
              <a:t>Excessive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lavish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entertainment/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hospitality: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are </a:t>
            </a:r>
            <a:r>
              <a:rPr sz="1100" dirty="0">
                <a:latin typeface="Calibri"/>
                <a:cs typeface="Calibri"/>
              </a:rPr>
              <a:t>lavish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appear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excessive,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inference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arise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intended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improperly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influence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recipient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(see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below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detail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acceptable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hospitality).</a:t>
            </a:r>
            <a:endParaRPr sz="1100" dirty="0">
              <a:latin typeface="Calibri"/>
              <a:cs typeface="Calibri"/>
            </a:endParaRPr>
          </a:p>
          <a:p>
            <a:pPr marL="283210" marR="73660" indent="-270510">
              <a:lnSpc>
                <a:spcPct val="108700"/>
              </a:lnSpc>
              <a:spcBef>
                <a:spcPts val="5"/>
              </a:spcBef>
              <a:buAutoNum type="alphaLcParenR"/>
              <a:tabLst>
                <a:tab pos="283210" algn="l"/>
              </a:tabLst>
            </a:pPr>
            <a:r>
              <a:rPr sz="1100" dirty="0">
                <a:latin typeface="Calibri"/>
                <a:cs typeface="Calibri"/>
              </a:rPr>
              <a:t>Facilitation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payments: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these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payments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made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expedite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performance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 routine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(for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example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payment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customs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‘jump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queue’)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0" dirty="0">
                <a:latin typeface="Calibri"/>
                <a:cs typeface="Calibri"/>
              </a:rPr>
              <a:t> never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made.</a:t>
            </a:r>
            <a:endParaRPr sz="1100" dirty="0">
              <a:latin typeface="Calibri"/>
              <a:cs typeface="Calibri"/>
            </a:endParaRPr>
          </a:p>
          <a:p>
            <a:pPr marL="283210" marR="91440" indent="-270510">
              <a:lnSpc>
                <a:spcPts val="1440"/>
              </a:lnSpc>
              <a:spcBef>
                <a:spcPts val="55"/>
              </a:spcBef>
              <a:buAutoNum type="alphaLcParenR"/>
              <a:tabLst>
                <a:tab pos="283210" algn="l"/>
              </a:tabLst>
            </a:pPr>
            <a:r>
              <a:rPr sz="1100" dirty="0">
                <a:latin typeface="Calibri"/>
                <a:cs typeface="Calibri"/>
              </a:rPr>
              <a:t>Payments/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business: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improper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obtain/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secure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improper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example,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tender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never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accepted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made.</a:t>
            </a:r>
            <a:endParaRPr sz="1100" dirty="0">
              <a:latin typeface="Calibri"/>
              <a:cs typeface="Calibri"/>
            </a:endParaRPr>
          </a:p>
          <a:p>
            <a:pPr marL="282575" indent="-269875">
              <a:lnSpc>
                <a:spcPct val="100000"/>
              </a:lnSpc>
              <a:spcBef>
                <a:spcPts val="45"/>
              </a:spcBef>
              <a:buAutoNum type="alphaLcParenR"/>
              <a:tabLst>
                <a:tab pos="282575" algn="l"/>
              </a:tabLst>
            </a:pP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Parties:</a:t>
            </a:r>
            <a:r>
              <a:rPr lang="en-US" sz="1100" spc="-20" dirty="0">
                <a:latin typeface="Calibri"/>
                <a:cs typeface="Calibri"/>
              </a:rPr>
              <a:t> AWLS 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held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improper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actions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third</a:t>
            </a:r>
            <a:endParaRPr sz="1100" dirty="0">
              <a:latin typeface="Calibri"/>
              <a:cs typeface="Calibri"/>
            </a:endParaRPr>
          </a:p>
          <a:p>
            <a:pPr marL="28321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latin typeface="Calibri"/>
                <a:cs typeface="Calibri"/>
              </a:rPr>
              <a:t>parties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together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behalf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(but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limited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to)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agents,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745480" cy="9198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ANTI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80"/>
              </a:spcBef>
            </a:pPr>
            <a:endParaRPr sz="1100" dirty="0">
              <a:latin typeface="Calibri"/>
              <a:cs typeface="Calibri"/>
            </a:endParaRPr>
          </a:p>
          <a:p>
            <a:pPr marL="283210" marR="114300">
              <a:lnSpc>
                <a:spcPct val="108800"/>
              </a:lnSpc>
            </a:pPr>
            <a:r>
              <a:rPr sz="1100" dirty="0">
                <a:latin typeface="Calibri"/>
                <a:cs typeface="Calibri"/>
              </a:rPr>
              <a:t>contractors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consultants.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due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diligence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undertaken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before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third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engaged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engaged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clear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 </a:t>
            </a:r>
            <a:r>
              <a:rPr sz="1100" dirty="0">
                <a:latin typeface="Calibri"/>
                <a:cs typeface="Calibri"/>
              </a:rPr>
              <a:t>rationale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contract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implemented.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third </a:t>
            </a:r>
            <a:r>
              <a:rPr sz="1100" dirty="0">
                <a:latin typeface="Calibri"/>
                <a:cs typeface="Calibri"/>
              </a:rPr>
              <a:t>parties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properly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authorised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recorded.</a:t>
            </a:r>
            <a:endParaRPr sz="1100" dirty="0">
              <a:latin typeface="Calibri"/>
              <a:cs typeface="Calibri"/>
            </a:endParaRPr>
          </a:p>
          <a:p>
            <a:pPr marL="12700" marR="346710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Please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fact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money,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(particularly </a:t>
            </a:r>
            <a:r>
              <a:rPr sz="1100" spc="-25" dirty="0">
                <a:latin typeface="Calibri"/>
                <a:cs typeface="Calibri"/>
              </a:rPr>
              <a:t>in </a:t>
            </a:r>
            <a:r>
              <a:rPr sz="1100" dirty="0">
                <a:latin typeface="Calibri"/>
                <a:cs typeface="Calibri"/>
              </a:rPr>
              <a:t>jurisdictions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outside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UK)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place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make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legitimate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lawful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it </a:t>
            </a:r>
            <a:r>
              <a:rPr sz="1100" dirty="0">
                <a:latin typeface="Calibri"/>
                <a:cs typeface="Calibri"/>
              </a:rPr>
              <a:t>remains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otherwise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falls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foul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provisions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65" dirty="0">
                <a:latin typeface="Trebuchet MS"/>
                <a:cs typeface="Trebuchet MS"/>
              </a:rPr>
              <a:t>SPECIFIC</a:t>
            </a:r>
            <a:r>
              <a:rPr sz="1400" b="1" i="1" spc="65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PROHIBITIONS/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95" dirty="0">
                <a:latin typeface="Trebuchet MS"/>
                <a:cs typeface="Trebuchet MS"/>
              </a:rPr>
              <a:t>RISK</a:t>
            </a:r>
            <a:r>
              <a:rPr sz="1400" b="1" i="1" spc="65" dirty="0">
                <a:latin typeface="Trebuchet MS"/>
                <a:cs typeface="Trebuchet MS"/>
              </a:rPr>
              <a:t> </a:t>
            </a:r>
            <a:r>
              <a:rPr sz="1400" b="1" i="1" spc="175" dirty="0">
                <a:latin typeface="Trebuchet MS"/>
                <a:cs typeface="Trebuchet MS"/>
              </a:rPr>
              <a:t>MANAGEMENT</a:t>
            </a:r>
            <a:endParaRPr sz="1400" dirty="0">
              <a:latin typeface="Trebuchet MS"/>
              <a:cs typeface="Trebuchet MS"/>
            </a:endParaRPr>
          </a:p>
          <a:p>
            <a:pPr marL="12700" marR="179705">
              <a:lnSpc>
                <a:spcPct val="109100"/>
              </a:lnSpc>
              <a:spcBef>
                <a:spcPts val="310"/>
              </a:spcBef>
            </a:pPr>
            <a:r>
              <a:rPr sz="1100" dirty="0">
                <a:latin typeface="Calibri"/>
                <a:cs typeface="Calibri"/>
              </a:rPr>
              <a:t>Notwithstanding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general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above,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interests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clarity,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specific </a:t>
            </a:r>
            <a:r>
              <a:rPr sz="1100" dirty="0">
                <a:latin typeface="Calibri"/>
                <a:cs typeface="Calibri"/>
              </a:rPr>
              <a:t>prohibitions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paragraph</a:t>
            </a:r>
            <a:r>
              <a:rPr sz="1100" spc="-10" dirty="0">
                <a:latin typeface="Calibri"/>
                <a:cs typeface="Calibri"/>
              </a:rPr>
              <a:t> apply.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100" dirty="0">
                <a:latin typeface="Calibri"/>
                <a:cs typeface="Calibri"/>
              </a:rPr>
              <a:t>It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someone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behalf)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to:</a:t>
            </a:r>
            <a:endParaRPr sz="1100" dirty="0">
              <a:latin typeface="Calibri"/>
              <a:cs typeface="Calibri"/>
            </a:endParaRPr>
          </a:p>
          <a:p>
            <a:pPr marL="283210" marR="102870" indent="-270510">
              <a:lnSpc>
                <a:spcPct val="108600"/>
              </a:lnSpc>
              <a:spcBef>
                <a:spcPts val="805"/>
              </a:spcBef>
              <a:buAutoNum type="alphaLcParenR"/>
              <a:tabLst>
                <a:tab pos="283210" algn="l"/>
              </a:tabLst>
            </a:pPr>
            <a:r>
              <a:rPr sz="1100" dirty="0">
                <a:latin typeface="Calibri"/>
                <a:cs typeface="Calibri"/>
              </a:rPr>
              <a:t>give,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promise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payment,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intention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inducing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recipient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improperly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afford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lang="en-US" sz="1100" spc="-25" dirty="0">
                <a:latin typeface="Calibri"/>
                <a:cs typeface="Calibri"/>
              </a:rPr>
              <a:t> AWLS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return,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reward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already given</a:t>
            </a:r>
            <a:endParaRPr sz="1100" dirty="0">
              <a:latin typeface="Calibri"/>
              <a:cs typeface="Calibri"/>
            </a:endParaRPr>
          </a:p>
          <a:p>
            <a:pPr marL="283210" marR="5080" indent="-270510">
              <a:lnSpc>
                <a:spcPct val="108600"/>
              </a:lnSpc>
              <a:spcBef>
                <a:spcPts val="5"/>
              </a:spcBef>
              <a:buAutoNum type="alphaLcParenR"/>
              <a:tabLst>
                <a:tab pos="283210" algn="l"/>
              </a:tabLst>
            </a:pPr>
            <a:r>
              <a:rPr sz="1100" dirty="0">
                <a:latin typeface="Calibri"/>
                <a:cs typeface="Calibri"/>
              </a:rPr>
              <a:t>give,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promise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give,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request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accept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material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2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advantage </a:t>
            </a:r>
            <a:r>
              <a:rPr sz="1100" dirty="0">
                <a:latin typeface="Calibri"/>
                <a:cs typeface="Calibri"/>
              </a:rPr>
              <a:t>to/from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potential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client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significant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influence)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during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course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commercial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negotiations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tender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involving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potential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client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supplier </a:t>
            </a:r>
            <a:r>
              <a:rPr sz="1100" dirty="0">
                <a:latin typeface="Calibri"/>
                <a:cs typeface="Calibri"/>
              </a:rPr>
              <a:t>without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manager</a:t>
            </a:r>
            <a:endParaRPr sz="1100" dirty="0">
              <a:latin typeface="Calibri"/>
              <a:cs typeface="Calibri"/>
            </a:endParaRPr>
          </a:p>
          <a:p>
            <a:pPr marL="283210" marR="520700" indent="-270510">
              <a:lnSpc>
                <a:spcPct val="108700"/>
              </a:lnSpc>
              <a:spcBef>
                <a:spcPts val="5"/>
              </a:spcBef>
              <a:buAutoNum type="alphaLcParenR"/>
              <a:tabLst>
                <a:tab pos="283210" algn="l"/>
              </a:tabLst>
            </a:pPr>
            <a:r>
              <a:rPr sz="1100" dirty="0">
                <a:latin typeface="Calibri"/>
                <a:cs typeface="Calibri"/>
              </a:rPr>
              <a:t>give,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promise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payment,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 government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official, </a:t>
            </a:r>
            <a:r>
              <a:rPr sz="1100" dirty="0">
                <a:latin typeface="Calibri"/>
                <a:cs typeface="Calibri"/>
              </a:rPr>
              <a:t>agent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representative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“facilitate”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expedite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matter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to </a:t>
            </a:r>
            <a:r>
              <a:rPr sz="1100" dirty="0">
                <a:latin typeface="Calibri"/>
                <a:cs typeface="Calibri"/>
              </a:rPr>
              <a:t>otherwise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carry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duty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improperly</a:t>
            </a:r>
            <a:endParaRPr sz="1100" dirty="0">
              <a:latin typeface="Calibri"/>
              <a:cs typeface="Calibri"/>
            </a:endParaRPr>
          </a:p>
          <a:p>
            <a:pPr marL="282575" indent="-269875">
              <a:lnSpc>
                <a:spcPct val="100000"/>
              </a:lnSpc>
              <a:spcBef>
                <a:spcPts val="110"/>
              </a:spcBef>
              <a:buAutoNum type="alphaLcParenR"/>
              <a:tabLst>
                <a:tab pos="282575" algn="l"/>
              </a:tabLst>
            </a:pPr>
            <a:r>
              <a:rPr sz="1100" dirty="0">
                <a:latin typeface="Calibri"/>
                <a:cs typeface="Calibri"/>
              </a:rPr>
              <a:t>request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payment,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20" dirty="0">
                <a:latin typeface="Calibri"/>
                <a:cs typeface="Calibri"/>
              </a:rPr>
              <a:t> that</a:t>
            </a:r>
            <a:endParaRPr sz="1100" dirty="0">
              <a:latin typeface="Calibri"/>
              <a:cs typeface="Calibri"/>
            </a:endParaRPr>
          </a:p>
          <a:p>
            <a:pPr marL="283210" marR="313055">
              <a:lnSpc>
                <a:spcPct val="108300"/>
              </a:lnSpc>
              <a:spcBef>
                <a:spcPts val="15"/>
              </a:spcBef>
            </a:pP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suspected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expectation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be </a:t>
            </a:r>
            <a:r>
              <a:rPr sz="1100" spc="-10" dirty="0">
                <a:latin typeface="Calibri"/>
                <a:cs typeface="Calibri"/>
              </a:rPr>
              <a:t>afforded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return</a:t>
            </a:r>
            <a:endParaRPr sz="1100" dirty="0">
              <a:latin typeface="Calibri"/>
              <a:cs typeface="Calibri"/>
            </a:endParaRPr>
          </a:p>
          <a:p>
            <a:pPr marL="283210" marR="335915" indent="-270510">
              <a:lnSpc>
                <a:spcPct val="108300"/>
              </a:lnSpc>
              <a:spcBef>
                <a:spcPts val="10"/>
              </a:spcBef>
              <a:buAutoNum type="alphaLcParenR" startAt="5"/>
              <a:tabLst>
                <a:tab pos="283210" algn="l"/>
              </a:tabLst>
            </a:pPr>
            <a:r>
              <a:rPr sz="1100" dirty="0">
                <a:latin typeface="Calibri"/>
                <a:cs typeface="Calibri"/>
              </a:rPr>
              <a:t>accept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appears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unduly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lavish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extravagant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without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express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approval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</a:t>
            </a:r>
            <a:endParaRPr sz="1100" dirty="0">
              <a:latin typeface="Calibri"/>
              <a:cs typeface="Calibri"/>
            </a:endParaRPr>
          </a:p>
          <a:p>
            <a:pPr marL="283210" marR="208279" indent="-270510">
              <a:lnSpc>
                <a:spcPct val="108300"/>
              </a:lnSpc>
              <a:spcBef>
                <a:spcPts val="10"/>
              </a:spcBef>
              <a:buAutoNum type="alphaLcParenR" startAt="5"/>
              <a:tabLst>
                <a:tab pos="283210" algn="l"/>
              </a:tabLst>
            </a:pPr>
            <a:r>
              <a:rPr sz="1100" dirty="0">
                <a:latin typeface="Calibri"/>
                <a:cs typeface="Calibri"/>
              </a:rPr>
              <a:t>threaten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retaliate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against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refused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commit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or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raised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concerns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i="1" spc="145" dirty="0">
                <a:latin typeface="Trebuchet MS"/>
                <a:cs typeface="Trebuchet MS"/>
              </a:rPr>
              <a:t>GIFTS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235" dirty="0">
                <a:latin typeface="Trebuchet MS"/>
                <a:cs typeface="Trebuchet MS"/>
              </a:rPr>
              <a:t>AND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125" dirty="0">
                <a:latin typeface="Trebuchet MS"/>
                <a:cs typeface="Trebuchet MS"/>
              </a:rPr>
              <a:t>HOSPITALITY</a:t>
            </a:r>
            <a:endParaRPr sz="1400" dirty="0">
              <a:latin typeface="Trebuchet MS"/>
              <a:cs typeface="Trebuchet MS"/>
            </a:endParaRPr>
          </a:p>
          <a:p>
            <a:pPr marL="12700" marR="56515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Although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each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capable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constituting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(see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above),</a:t>
            </a:r>
            <a:r>
              <a:rPr sz="1100" spc="-25" dirty="0">
                <a:latin typeface="Calibri"/>
                <a:cs typeface="Calibri"/>
              </a:rPr>
              <a:t> it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recognised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normal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accepted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practice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involve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proportionate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time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time.</a:t>
            </a:r>
            <a:endParaRPr sz="1100" dirty="0">
              <a:latin typeface="Calibri"/>
              <a:cs typeface="Calibri"/>
            </a:endParaRPr>
          </a:p>
          <a:p>
            <a:pPr marL="12700" marR="43180">
              <a:lnSpc>
                <a:spcPct val="108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Subject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always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remainder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particular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paragraph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notably </a:t>
            </a:r>
            <a:r>
              <a:rPr sz="1100" dirty="0">
                <a:latin typeface="Calibri"/>
                <a:cs typeface="Calibri"/>
              </a:rPr>
              <a:t>point</a:t>
            </a:r>
            <a:r>
              <a:rPr sz="1100" spc="20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(b)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receiving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material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advantage </a:t>
            </a:r>
            <a:r>
              <a:rPr sz="1100" dirty="0">
                <a:latin typeface="Calibri"/>
                <a:cs typeface="Calibri"/>
              </a:rPr>
              <a:t>during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commercial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negotiations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tender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without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consent),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intended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absolutely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receiving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legitimate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proportionate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proportionate, </a:t>
            </a:r>
            <a:r>
              <a:rPr sz="1100" dirty="0">
                <a:latin typeface="Calibri"/>
                <a:cs typeface="Calibri"/>
              </a:rPr>
              <a:t>solely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purposes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establishing,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maintaining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improving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good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relationships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properly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recorded.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5718175" cy="928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ANTI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80"/>
              </a:spcBef>
            </a:pPr>
            <a:endParaRPr sz="1100">
              <a:latin typeface="Calibri"/>
              <a:cs typeface="Calibri"/>
            </a:endParaRPr>
          </a:p>
          <a:p>
            <a:pPr marL="12700" marR="33655">
              <a:lnSpc>
                <a:spcPct val="108800"/>
              </a:lnSpc>
            </a:pP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instances,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straightforward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determine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proposed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course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 </a:t>
            </a:r>
            <a:r>
              <a:rPr sz="1100" dirty="0">
                <a:latin typeface="Calibri"/>
                <a:cs typeface="Calibri"/>
              </a:rPr>
              <a:t>conduct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instances,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doubt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whatsoever,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seek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advice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first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instance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and/or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senior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manager.</a:t>
            </a:r>
            <a:r>
              <a:rPr sz="1100" spc="-25" dirty="0">
                <a:latin typeface="Calibri"/>
                <a:cs typeface="Calibri"/>
              </a:rPr>
              <a:t> If </a:t>
            </a:r>
            <a:r>
              <a:rPr sz="1100" dirty="0">
                <a:latin typeface="Calibri"/>
                <a:cs typeface="Calibri"/>
              </a:rPr>
              <a:t>necessary,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guidance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sought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OFFERING</a:t>
            </a:r>
            <a:r>
              <a:rPr sz="1300" u="sng" spc="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GIFTS</a:t>
            </a:r>
            <a:endParaRPr sz="1300">
              <a:latin typeface="Trebuchet MS"/>
              <a:cs typeface="Trebuchet MS"/>
            </a:endParaRPr>
          </a:p>
          <a:p>
            <a:pPr marL="12700" marR="64769">
              <a:lnSpc>
                <a:spcPct val="1083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No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without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express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approval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their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manager.</a:t>
            </a:r>
            <a:endParaRPr sz="1100">
              <a:latin typeface="Calibri"/>
              <a:cs typeface="Calibri"/>
            </a:endParaRPr>
          </a:p>
          <a:p>
            <a:pPr marL="12700" marR="46990">
              <a:lnSpc>
                <a:spcPct val="108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estimated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value)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proposed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duly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authorised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exceeds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£100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(or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cumulatively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total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£100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calendar </a:t>
            </a:r>
            <a:r>
              <a:rPr sz="1100" dirty="0">
                <a:latin typeface="Calibri"/>
                <a:cs typeface="Calibri"/>
              </a:rPr>
              <a:t>month)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express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approval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first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obtained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Director.</a:t>
            </a:r>
            <a:endParaRPr sz="1100">
              <a:latin typeface="Calibri"/>
              <a:cs typeface="Calibri"/>
            </a:endParaRPr>
          </a:p>
          <a:p>
            <a:pPr marL="12700" marR="14604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possible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limited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Westminster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promotional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items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proportionate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reason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gift.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9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OFFERING</a:t>
            </a:r>
            <a:r>
              <a:rPr sz="1300" u="sng" spc="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1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ENTERTAINMENT</a:t>
            </a:r>
            <a:r>
              <a:rPr sz="1300" u="sng" spc="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1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OR</a:t>
            </a:r>
            <a:r>
              <a:rPr sz="1300" u="sng" spc="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HOSPITALITY</a:t>
            </a:r>
            <a:endParaRPr sz="1300">
              <a:latin typeface="Trebuchet MS"/>
              <a:cs typeface="Trebuchet MS"/>
            </a:endParaRPr>
          </a:p>
          <a:p>
            <a:pPr marL="12700" marR="40640">
              <a:lnSpc>
                <a:spcPct val="1087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instances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proposes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 value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estimated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value)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greater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£250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cumulatively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hospitality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total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£250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calendar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month)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express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prior </a:t>
            </a:r>
            <a:r>
              <a:rPr sz="1100" dirty="0">
                <a:latin typeface="Calibri"/>
                <a:cs typeface="Calibri"/>
              </a:rPr>
              <a:t>approval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first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obtained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total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exceeds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£500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Director.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9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ACCEPTING</a:t>
            </a:r>
            <a:r>
              <a:rPr sz="1300" u="sng" spc="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GIFTS</a:t>
            </a:r>
            <a:endParaRPr sz="1300">
              <a:latin typeface="Trebuchet MS"/>
              <a:cs typeface="Trebuchet MS"/>
            </a:endParaRPr>
          </a:p>
          <a:p>
            <a:pPr marL="12700" marR="197485">
              <a:lnSpc>
                <a:spcPct val="108600"/>
              </a:lnSpc>
              <a:spcBef>
                <a:spcPts val="315"/>
              </a:spcBef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estimated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value)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greater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£100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(or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cumulatively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total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£100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rolling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three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period)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make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decision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/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be </a:t>
            </a:r>
            <a:r>
              <a:rPr sz="1100" spc="-10" dirty="0">
                <a:latin typeface="Calibri"/>
                <a:cs typeface="Calibri"/>
              </a:rPr>
              <a:t>accepted.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05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9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ACCEPTING</a:t>
            </a:r>
            <a:r>
              <a:rPr sz="1300" u="sng" spc="4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1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ENTERTAINMENT</a:t>
            </a:r>
            <a:r>
              <a:rPr sz="1300" u="sng" spc="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1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OR</a:t>
            </a:r>
            <a:r>
              <a:rPr sz="1300" u="sng" spc="4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300" u="sng" spc="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HOSPITALITY</a:t>
            </a:r>
            <a:endParaRPr sz="1300">
              <a:latin typeface="Trebuchet MS"/>
              <a:cs typeface="Trebuchet MS"/>
            </a:endParaRPr>
          </a:p>
          <a:p>
            <a:pPr marL="12700" marR="5080">
              <a:lnSpc>
                <a:spcPct val="109100"/>
              </a:lnSpc>
              <a:spcBef>
                <a:spcPts val="300"/>
              </a:spcBef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offered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third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estimated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value) </a:t>
            </a:r>
            <a:r>
              <a:rPr sz="1100" dirty="0">
                <a:latin typeface="Calibri"/>
                <a:cs typeface="Calibri"/>
              </a:rPr>
              <a:t>greater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£250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cumulatively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would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total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of</a:t>
            </a:r>
            <a:endParaRPr sz="1100">
              <a:latin typeface="Calibri"/>
              <a:cs typeface="Calibri"/>
            </a:endParaRPr>
          </a:p>
          <a:p>
            <a:pPr marL="12700" marR="170815">
              <a:lnSpc>
                <a:spcPts val="1440"/>
              </a:lnSpc>
              <a:spcBef>
                <a:spcPts val="55"/>
              </a:spcBef>
            </a:pPr>
            <a:r>
              <a:rPr sz="1100" dirty="0">
                <a:latin typeface="Calibri"/>
                <a:cs typeface="Calibri"/>
              </a:rPr>
              <a:t>£250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rolling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three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period)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make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 decision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/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accepted.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30"/>
              </a:spcBef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1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GENERAL</a:t>
            </a:r>
            <a:endParaRPr sz="13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includes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accommodation,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travel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similar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arrangements.</a:t>
            </a:r>
            <a:endParaRPr sz="1100">
              <a:latin typeface="Calibri"/>
              <a:cs typeface="Calibri"/>
            </a:endParaRPr>
          </a:p>
          <a:p>
            <a:pPr marL="12700" marR="169545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given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overseas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officials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circumstances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would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contravene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local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international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laws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responsible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taking</a:t>
            </a:r>
            <a:r>
              <a:rPr sz="1100" spc="-25" dirty="0">
                <a:latin typeface="Calibri"/>
                <a:cs typeface="Calibri"/>
              </a:rPr>
              <a:t> all </a:t>
            </a:r>
            <a:r>
              <a:rPr sz="1100" dirty="0">
                <a:latin typeface="Calibri"/>
                <a:cs typeface="Calibri"/>
              </a:rPr>
              <a:t>reasonable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steps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determine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prohibition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applies.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dirty="0"/>
              <a:t>REVISION:</a:t>
            </a:r>
            <a:r>
              <a:rPr spc="-35" dirty="0"/>
              <a:t> </a:t>
            </a:r>
            <a:r>
              <a:rPr dirty="0"/>
              <a:t>JAN</a:t>
            </a:r>
            <a:r>
              <a:rPr spc="-35" dirty="0"/>
              <a:t> </a:t>
            </a:r>
            <a:r>
              <a:rPr spc="-20" dirty="0"/>
              <a:t>2022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902969" y="433079"/>
            <a:ext cx="21609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ANTI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1168409"/>
            <a:ext cx="5739130" cy="81572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0820">
              <a:lnSpc>
                <a:spcPct val="1083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doubt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given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accepted,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advised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seek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approval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first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instance.</a:t>
            </a:r>
            <a:endParaRPr sz="1100" dirty="0">
              <a:latin typeface="Calibri"/>
              <a:cs typeface="Calibri"/>
            </a:endParaRPr>
          </a:p>
          <a:p>
            <a:pPr marL="12700" marR="24130">
              <a:lnSpc>
                <a:spcPct val="108700"/>
              </a:lnSpc>
              <a:spcBef>
                <a:spcPts val="805"/>
              </a:spcBef>
            </a:pPr>
            <a:r>
              <a:rPr sz="1100" dirty="0">
                <a:latin typeface="Calibri"/>
                <a:cs typeface="Calibri"/>
              </a:rPr>
              <a:t>All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expenditure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(other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incidental </a:t>
            </a:r>
            <a:r>
              <a:rPr sz="1100" dirty="0">
                <a:latin typeface="Calibri"/>
                <a:cs typeface="Calibri"/>
              </a:rPr>
              <a:t>expenditure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nominal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only)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properly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submission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expenses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form </a:t>
            </a:r>
            <a:r>
              <a:rPr sz="1100" dirty="0">
                <a:latin typeface="Calibri"/>
                <a:cs typeface="Calibri"/>
              </a:rPr>
              <a:t>identifying 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gift/entertainment/hospitality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afforded,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cost,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recipient(s)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purpose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gift/hospitality.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retain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own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expenses,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must</a:t>
            </a:r>
            <a:r>
              <a:rPr sz="1100" spc="50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available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inspection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demand.</a:t>
            </a:r>
            <a:endParaRPr sz="1100" dirty="0">
              <a:latin typeface="Calibri"/>
              <a:cs typeface="Calibri"/>
            </a:endParaRPr>
          </a:p>
          <a:p>
            <a:pPr marL="12700" marR="118745">
              <a:lnSpc>
                <a:spcPct val="1088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All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retain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own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received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 value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estimated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value)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greater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£100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cumulatively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or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exceed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total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£100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rolling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three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period),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available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inspection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demand.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1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DONATIONS</a:t>
            </a:r>
            <a:endParaRPr sz="1300" dirty="0">
              <a:latin typeface="Trebuchet MS"/>
              <a:cs typeface="Trebuchet MS"/>
            </a:endParaRPr>
          </a:p>
          <a:p>
            <a:pPr marL="12700" marR="72390">
              <a:lnSpc>
                <a:spcPct val="1087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No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donations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lang="en-US" sz="1100" spc="-15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behalf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name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benefit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in </a:t>
            </a:r>
            <a:r>
              <a:rPr sz="1100" dirty="0">
                <a:latin typeface="Calibri"/>
                <a:cs typeface="Calibri"/>
              </a:rPr>
              <a:t>association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lang="en-US" sz="1100" spc="-2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Group)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charity,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political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party</a:t>
            </a:r>
            <a:r>
              <a:rPr sz="1100" spc="-25" dirty="0">
                <a:latin typeface="Calibri"/>
                <a:cs typeface="Calibri"/>
              </a:rPr>
              <a:t> or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without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prior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written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approval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Director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such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donations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properly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recorded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submission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expenses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identifying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donation,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value,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recipient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purpose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donation.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0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u="sng" spc="114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RECORD-</a:t>
            </a:r>
            <a:r>
              <a:rPr sz="1300" u="sng" spc="8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KEEPING</a:t>
            </a:r>
            <a:endParaRPr sz="13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100" dirty="0">
                <a:latin typeface="Calibri"/>
                <a:cs typeface="Calibri"/>
              </a:rPr>
              <a:t>It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recognised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exploited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conceal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</a:t>
            </a:r>
            <a:r>
              <a:rPr sz="1100" spc="-10" dirty="0">
                <a:latin typeface="Calibri"/>
                <a:cs typeface="Calibri"/>
              </a:rPr>
              <a:t> practices.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9100"/>
              </a:lnSpc>
              <a:spcBef>
                <a:spcPts val="790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therefore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transparent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keeping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paragraphs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above.</a:t>
            </a:r>
            <a:endParaRPr sz="1100" dirty="0">
              <a:latin typeface="Calibri"/>
              <a:cs typeface="Calibri"/>
            </a:endParaRPr>
          </a:p>
          <a:p>
            <a:pPr marL="12700" marR="337185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Further,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declare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relevant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gifts,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entertainment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submit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expenses </a:t>
            </a:r>
            <a:r>
              <a:rPr sz="1100" dirty="0">
                <a:latin typeface="Calibri"/>
                <a:cs typeface="Calibri"/>
              </a:rPr>
              <a:t>forms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expenses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generally.</a:t>
            </a:r>
            <a:endParaRPr sz="1100" dirty="0">
              <a:latin typeface="Calibri"/>
              <a:cs typeface="Calibri"/>
            </a:endParaRPr>
          </a:p>
          <a:p>
            <a:pPr marL="12700" marR="10160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All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accounts,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invoices,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memoranda,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documents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records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relating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dealings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third </a:t>
            </a:r>
            <a:r>
              <a:rPr sz="1100" dirty="0">
                <a:latin typeface="Calibri"/>
                <a:cs typeface="Calibri"/>
              </a:rPr>
              <a:t>parties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including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suppliers,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customers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contacts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prepared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monitored</a:t>
            </a:r>
            <a:r>
              <a:rPr sz="1100" spc="-20" dirty="0">
                <a:latin typeface="Calibri"/>
                <a:cs typeface="Calibri"/>
              </a:rPr>
              <a:t> with </a:t>
            </a:r>
            <a:r>
              <a:rPr sz="1100" dirty="0">
                <a:latin typeface="Calibri"/>
                <a:cs typeface="Calibri"/>
              </a:rPr>
              <a:t>strict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accuracy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completeness.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Accounts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kept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"off-</a:t>
            </a:r>
            <a:r>
              <a:rPr sz="1100" spc="-10" dirty="0">
                <a:latin typeface="Calibri"/>
                <a:cs typeface="Calibri"/>
              </a:rPr>
              <a:t>book".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215" dirty="0">
                <a:latin typeface="Trebuchet MS"/>
                <a:cs typeface="Trebuchet MS"/>
              </a:rPr>
              <a:t>HOW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90" dirty="0">
                <a:latin typeface="Trebuchet MS"/>
                <a:cs typeface="Trebuchet MS"/>
              </a:rPr>
              <a:t>TO</a:t>
            </a:r>
            <a:r>
              <a:rPr sz="1400" b="1" i="1" spc="70" dirty="0">
                <a:latin typeface="Trebuchet MS"/>
                <a:cs typeface="Trebuchet MS"/>
              </a:rPr>
              <a:t> </a:t>
            </a:r>
            <a:r>
              <a:rPr sz="1400" b="1" i="1" spc="190" dirty="0">
                <a:latin typeface="Trebuchet MS"/>
                <a:cs typeface="Trebuchet MS"/>
              </a:rPr>
              <a:t>RAISE</a:t>
            </a:r>
            <a:r>
              <a:rPr sz="1400" b="1" i="1" spc="60" dirty="0">
                <a:latin typeface="Trebuchet MS"/>
                <a:cs typeface="Trebuchet MS"/>
              </a:rPr>
              <a:t> </a:t>
            </a:r>
            <a:r>
              <a:rPr sz="1400" b="1" i="1" spc="215" dirty="0">
                <a:latin typeface="Trebuchet MS"/>
                <a:cs typeface="Trebuchet MS"/>
              </a:rPr>
              <a:t>A</a:t>
            </a:r>
            <a:r>
              <a:rPr sz="1400" b="1" i="1" spc="65" dirty="0">
                <a:latin typeface="Trebuchet MS"/>
                <a:cs typeface="Trebuchet MS"/>
              </a:rPr>
              <a:t> </a:t>
            </a:r>
            <a:r>
              <a:rPr sz="1400" b="1" i="1" spc="175" dirty="0">
                <a:latin typeface="Trebuchet MS"/>
                <a:cs typeface="Trebuchet MS"/>
              </a:rPr>
              <a:t>CONCERN</a:t>
            </a:r>
            <a:endParaRPr sz="1400" dirty="0">
              <a:latin typeface="Trebuchet MS"/>
              <a:cs typeface="Trebuchet MS"/>
            </a:endParaRPr>
          </a:p>
          <a:p>
            <a:pPr marL="12700" marR="175895">
              <a:lnSpc>
                <a:spcPct val="109100"/>
              </a:lnSpc>
              <a:spcBef>
                <a:spcPts val="310"/>
              </a:spcBef>
            </a:pPr>
            <a:r>
              <a:rPr sz="1100" dirty="0">
                <a:latin typeface="Calibri"/>
                <a:cs typeface="Calibri"/>
              </a:rPr>
              <a:t>Workers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encouraged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raise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concerns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about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issue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suspicion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at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earliest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possible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stage.</a:t>
            </a:r>
            <a:endParaRPr sz="1100" dirty="0">
              <a:latin typeface="Calibri"/>
              <a:cs typeface="Calibri"/>
            </a:endParaRPr>
          </a:p>
          <a:p>
            <a:pPr marL="12700" marR="137160">
              <a:lnSpc>
                <a:spcPct val="1088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believes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suspects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conflict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arisen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arise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future,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notify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line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manager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soon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possible.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example,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client,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potential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client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or </a:t>
            </a:r>
            <a:r>
              <a:rPr sz="1100" spc="-10" dirty="0">
                <a:latin typeface="Calibri"/>
                <a:cs typeface="Calibri"/>
              </a:rPr>
              <a:t>official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relevant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person)</a:t>
            </a:r>
            <a:r>
              <a:rPr sz="1100" spc="-10" dirty="0">
                <a:latin typeface="Calibri"/>
                <a:cs typeface="Calibri"/>
              </a:rPr>
              <a:t> offers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something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gain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advantage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with </a:t>
            </a:r>
            <a:r>
              <a:rPr lang="en-US" sz="1100" spc="-2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indicates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payment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secure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business.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969" y="433079"/>
            <a:ext cx="5708650" cy="7282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ANTI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80"/>
              </a:spcBef>
            </a:pPr>
            <a:endParaRPr sz="1100" dirty="0">
              <a:latin typeface="Calibri"/>
              <a:cs typeface="Calibri"/>
            </a:endParaRPr>
          </a:p>
          <a:p>
            <a:pPr marL="12700" marR="37465">
              <a:lnSpc>
                <a:spcPct val="108700"/>
              </a:lnSpc>
            </a:pPr>
            <a:r>
              <a:rPr sz="1100" dirty="0">
                <a:latin typeface="Calibri"/>
                <a:cs typeface="Calibri"/>
              </a:rPr>
              <a:t>If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unsure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whether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particular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constitutes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(perhaps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unsure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whether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permitted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give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receive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gift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hospitality)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should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raise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20" dirty="0">
                <a:latin typeface="Calibri"/>
                <a:cs typeface="Calibri"/>
              </a:rPr>
              <a:t> line </a:t>
            </a:r>
            <a:r>
              <a:rPr sz="1100" dirty="0">
                <a:latin typeface="Calibri"/>
                <a:cs typeface="Calibri"/>
              </a:rPr>
              <a:t>manager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immediately.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Concerns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following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procedure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Whistleblowing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 marL="12700" marR="66040">
              <a:lnSpc>
                <a:spcPct val="108300"/>
              </a:lnSpc>
              <a:spcBef>
                <a:spcPts val="810"/>
              </a:spcBef>
            </a:pPr>
            <a:r>
              <a:rPr lang="en-US" sz="1100" dirty="0">
                <a:latin typeface="Calibri"/>
                <a:cs typeface="Calibri"/>
              </a:rPr>
              <a:t>AWLS </a:t>
            </a:r>
            <a:r>
              <a:rPr sz="1100" dirty="0">
                <a:latin typeface="Calibri"/>
                <a:cs typeface="Calibri"/>
              </a:rPr>
              <a:t>Group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investigate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thoroughly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actual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suspected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policy,</a:t>
            </a:r>
            <a:r>
              <a:rPr sz="1100" spc="-25" dirty="0">
                <a:latin typeface="Calibri"/>
                <a:cs typeface="Calibri"/>
              </a:rPr>
              <a:t> or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spirit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00" dirty="0">
                <a:latin typeface="Trebuchet MS"/>
                <a:cs typeface="Trebuchet MS"/>
              </a:rPr>
              <a:t>Training</a:t>
            </a:r>
            <a:r>
              <a:rPr sz="1400" b="1" i="1" spc="85" dirty="0">
                <a:latin typeface="Trebuchet MS"/>
                <a:cs typeface="Trebuchet MS"/>
              </a:rPr>
              <a:t> </a:t>
            </a:r>
            <a:r>
              <a:rPr sz="1400" b="1" i="1" spc="160" dirty="0">
                <a:latin typeface="Trebuchet MS"/>
                <a:cs typeface="Trebuchet MS"/>
              </a:rPr>
              <a:t>and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140" dirty="0">
                <a:latin typeface="Trebuchet MS"/>
                <a:cs typeface="Trebuchet MS"/>
              </a:rPr>
              <a:t>Communication</a:t>
            </a:r>
            <a:endParaRPr sz="1400" dirty="0">
              <a:latin typeface="Trebuchet MS"/>
              <a:cs typeface="Trebuchet MS"/>
            </a:endParaRPr>
          </a:p>
          <a:p>
            <a:pPr marL="12700" marR="472440">
              <a:lnSpc>
                <a:spcPct val="109100"/>
              </a:lnSpc>
              <a:spcBef>
                <a:spcPts val="310"/>
              </a:spcBef>
            </a:pPr>
            <a:r>
              <a:rPr sz="1100" spc="-10" dirty="0">
                <a:latin typeface="Calibri"/>
                <a:cs typeface="Calibri"/>
              </a:rPr>
              <a:t>Anti-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forms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induction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process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and </a:t>
            </a:r>
            <a:r>
              <a:rPr sz="1100" dirty="0">
                <a:latin typeface="Calibri"/>
                <a:cs typeface="Calibri"/>
              </a:rPr>
              <a:t>contractors,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annual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exercise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undertaken.</a:t>
            </a:r>
            <a:endParaRPr sz="1100" dirty="0">
              <a:latin typeface="Calibri"/>
              <a:cs typeface="Calibri"/>
            </a:endParaRPr>
          </a:p>
          <a:p>
            <a:pPr marL="12700" marR="181610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Training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cover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requirements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law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provide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student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0" dirty="0">
                <a:latin typeface="Calibri"/>
                <a:cs typeface="Calibri"/>
              </a:rPr>
              <a:t>a</a:t>
            </a:r>
            <a:r>
              <a:rPr sz="1100" dirty="0">
                <a:latin typeface="Calibri"/>
                <a:cs typeface="Calibri"/>
              </a:rPr>
              <a:t> range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potential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scenarios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potential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flags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2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look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for.</a:t>
            </a:r>
            <a:endParaRPr sz="1100" dirty="0">
              <a:latin typeface="Calibri"/>
              <a:cs typeface="Calibri"/>
            </a:endParaRPr>
          </a:p>
          <a:p>
            <a:pPr marL="12700" marR="317500">
              <a:lnSpc>
                <a:spcPct val="108700"/>
              </a:lnSpc>
              <a:spcBef>
                <a:spcPts val="795"/>
              </a:spcBef>
            </a:pP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zero-</a:t>
            </a:r>
            <a:r>
              <a:rPr sz="1100" dirty="0">
                <a:latin typeface="Calibri"/>
                <a:cs typeface="Calibri"/>
              </a:rPr>
              <a:t>tolerance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approach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must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communicated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suppliers, </a:t>
            </a:r>
            <a:r>
              <a:rPr sz="1100" dirty="0">
                <a:latin typeface="Calibri"/>
                <a:cs typeface="Calibri"/>
              </a:rPr>
              <a:t>contractors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partners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outset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business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relationship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as </a:t>
            </a:r>
            <a:r>
              <a:rPr sz="1100" dirty="0">
                <a:latin typeface="Calibri"/>
                <a:cs typeface="Calibri"/>
              </a:rPr>
              <a:t>appropriate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thereafter.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55" dirty="0">
                <a:latin typeface="Trebuchet MS"/>
                <a:cs typeface="Trebuchet MS"/>
              </a:rPr>
              <a:t>Breaches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90" dirty="0">
                <a:latin typeface="Trebuchet MS"/>
                <a:cs typeface="Trebuchet MS"/>
              </a:rPr>
              <a:t>of</a:t>
            </a:r>
            <a:r>
              <a:rPr sz="1400" b="1" i="1" spc="80" dirty="0">
                <a:latin typeface="Trebuchet MS"/>
                <a:cs typeface="Trebuchet MS"/>
              </a:rPr>
              <a:t> </a:t>
            </a:r>
            <a:r>
              <a:rPr sz="1400" b="1" i="1" spc="110" dirty="0">
                <a:latin typeface="Trebuchet MS"/>
                <a:cs typeface="Trebuchet MS"/>
              </a:rPr>
              <a:t>this</a:t>
            </a:r>
            <a:r>
              <a:rPr sz="1400" b="1" i="1" spc="75" dirty="0">
                <a:latin typeface="Trebuchet MS"/>
                <a:cs typeface="Trebuchet MS"/>
              </a:rPr>
              <a:t> </a:t>
            </a:r>
            <a:r>
              <a:rPr sz="1400" b="1" i="1" spc="95" dirty="0">
                <a:latin typeface="Trebuchet MS"/>
                <a:cs typeface="Trebuchet MS"/>
              </a:rPr>
              <a:t>Policy</a:t>
            </a:r>
            <a:endParaRPr sz="1400" dirty="0">
              <a:latin typeface="Trebuchet MS"/>
              <a:cs typeface="Trebuchet MS"/>
            </a:endParaRPr>
          </a:p>
          <a:p>
            <a:pPr marL="12700" marR="119380">
              <a:lnSpc>
                <a:spcPct val="109100"/>
              </a:lnSpc>
              <a:spcBef>
                <a:spcPts val="310"/>
              </a:spcBef>
            </a:pPr>
            <a:r>
              <a:rPr sz="1100" dirty="0">
                <a:latin typeface="Calibri"/>
                <a:cs typeface="Calibri"/>
              </a:rPr>
              <a:t>Any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employee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who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breaches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will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face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disciplinary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action,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which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could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result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dismissal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misconduct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gross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misconduct.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ct val="109100"/>
              </a:lnSpc>
              <a:spcBef>
                <a:spcPts val="790"/>
              </a:spcBef>
            </a:pPr>
            <a:r>
              <a:rPr sz="1100" dirty="0">
                <a:latin typeface="Calibri"/>
                <a:cs typeface="Calibri"/>
              </a:rPr>
              <a:t>We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terminate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relationship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individuals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organisations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working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our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behalf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if </a:t>
            </a:r>
            <a:r>
              <a:rPr sz="1100" dirty="0">
                <a:latin typeface="Calibri"/>
                <a:cs typeface="Calibri"/>
              </a:rPr>
              <a:t>they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breach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79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i="1" spc="155" dirty="0">
                <a:latin typeface="Trebuchet MS"/>
                <a:cs typeface="Trebuchet MS"/>
              </a:rPr>
              <a:t>RESPONSIBILITY</a:t>
            </a:r>
            <a:endParaRPr sz="1400" dirty="0">
              <a:latin typeface="Trebuchet MS"/>
              <a:cs typeface="Trebuchet MS"/>
            </a:endParaRPr>
          </a:p>
          <a:p>
            <a:pPr marL="12700" marR="114300">
              <a:lnSpc>
                <a:spcPct val="108300"/>
              </a:lnSpc>
              <a:spcBef>
                <a:spcPts val="320"/>
              </a:spcBef>
            </a:pPr>
            <a:r>
              <a:rPr sz="1100" dirty="0">
                <a:latin typeface="Calibri"/>
                <a:cs typeface="Calibri"/>
              </a:rPr>
              <a:t>Stuart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Fowler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day-to-</a:t>
            </a:r>
            <a:r>
              <a:rPr sz="1100" dirty="0">
                <a:latin typeface="Calibri"/>
                <a:cs typeface="Calibri"/>
              </a:rPr>
              <a:t>day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responsibility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implementing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policy,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monitoring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use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effectiveness.</a:t>
            </a:r>
            <a:endParaRPr sz="1100" dirty="0">
              <a:latin typeface="Calibri"/>
              <a:cs typeface="Calibri"/>
            </a:endParaRPr>
          </a:p>
          <a:p>
            <a:pPr marL="12700" marR="36830">
              <a:lnSpc>
                <a:spcPct val="108300"/>
              </a:lnSpc>
              <a:spcBef>
                <a:spcPts val="810"/>
              </a:spcBef>
            </a:pPr>
            <a:r>
              <a:rPr sz="1100" dirty="0">
                <a:latin typeface="Calibri"/>
                <a:cs typeface="Calibri"/>
              </a:rPr>
              <a:t>Management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all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levels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responsible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ensuring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that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those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reporting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are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made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aware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understand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5669" y="9819014"/>
            <a:ext cx="11391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45"/>
              </a:lnSpc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3359" y="9771389"/>
            <a:ext cx="965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7530" y="8415029"/>
            <a:ext cx="5918835" cy="1487805"/>
          </a:xfrm>
          <a:custGeom>
            <a:avLst/>
            <a:gdLst/>
            <a:ahLst/>
            <a:cxnLst/>
            <a:rect l="l" t="t" r="r" b="b"/>
            <a:pathLst>
              <a:path w="5918835" h="1487804">
                <a:moveTo>
                  <a:pt x="5918835" y="0"/>
                </a:moveTo>
                <a:lnTo>
                  <a:pt x="0" y="0"/>
                </a:lnTo>
                <a:lnTo>
                  <a:pt x="0" y="1487804"/>
                </a:lnTo>
                <a:lnTo>
                  <a:pt x="5918835" y="1487804"/>
                </a:lnTo>
                <a:lnTo>
                  <a:pt x="59188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2609" y="8420110"/>
            <a:ext cx="5909310" cy="14782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7790">
              <a:lnSpc>
                <a:spcPct val="100000"/>
              </a:lnSpc>
              <a:spcBef>
                <a:spcPts val="359"/>
              </a:spcBef>
            </a:pPr>
            <a:r>
              <a:rPr sz="1200" b="1" dirty="0">
                <a:latin typeface="Calibri"/>
                <a:cs typeface="Calibri"/>
              </a:rPr>
              <a:t>SUPPORTING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POLCIES</a:t>
            </a:r>
            <a:endParaRPr sz="1200">
              <a:latin typeface="Calibri"/>
              <a:cs typeface="Calibri"/>
            </a:endParaRPr>
          </a:p>
          <a:p>
            <a:pPr marL="97790">
              <a:lnSpc>
                <a:spcPct val="100000"/>
              </a:lnSpc>
              <a:spcBef>
                <a:spcPts val="930"/>
              </a:spcBef>
            </a:pPr>
            <a:r>
              <a:rPr sz="1000" dirty="0">
                <a:latin typeface="Calibri"/>
                <a:cs typeface="Calibri"/>
              </a:rPr>
              <a:t>The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following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policies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should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also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be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referenced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support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10" dirty="0">
                <a:latin typeface="Calibri"/>
                <a:cs typeface="Calibri"/>
              </a:rPr>
              <a:t> policy:</a:t>
            </a:r>
            <a:endParaRPr sz="1000">
              <a:latin typeface="Calibri"/>
              <a:cs typeface="Calibri"/>
            </a:endParaRPr>
          </a:p>
          <a:p>
            <a:pPr marL="554355" indent="-227965">
              <a:lnSpc>
                <a:spcPct val="100000"/>
              </a:lnSpc>
              <a:spcBef>
                <a:spcPts val="900"/>
              </a:spcBef>
              <a:buFont typeface="Arial MT"/>
              <a:buChar char="•"/>
              <a:tabLst>
                <a:tab pos="554355" algn="l"/>
              </a:tabLst>
            </a:pPr>
            <a:r>
              <a:rPr sz="1000" dirty="0">
                <a:latin typeface="Calibri"/>
                <a:cs typeface="Calibri"/>
              </a:rPr>
              <a:t>10.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CSR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(Corporate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Social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Responsibility)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4355" indent="-22796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4355" algn="l"/>
              </a:tabLst>
            </a:pPr>
            <a:r>
              <a:rPr sz="1000" dirty="0">
                <a:latin typeface="Calibri"/>
                <a:cs typeface="Calibri"/>
              </a:rPr>
              <a:t>14. </a:t>
            </a:r>
            <a:r>
              <a:rPr sz="1000" spc="-10" dirty="0">
                <a:latin typeface="Calibri"/>
                <a:cs typeface="Calibri"/>
              </a:rPr>
              <a:t>Whistle-</a:t>
            </a:r>
            <a:r>
              <a:rPr sz="1000" dirty="0">
                <a:latin typeface="Calibri"/>
                <a:cs typeface="Calibri"/>
              </a:rPr>
              <a:t>blower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4355" indent="-22796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4355" algn="l"/>
              </a:tabLst>
            </a:pPr>
            <a:r>
              <a:rPr sz="1000" dirty="0">
                <a:latin typeface="Calibri"/>
                <a:cs typeface="Calibri"/>
              </a:rPr>
              <a:t>17.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Code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Ethics</a:t>
            </a:r>
            <a:endParaRPr sz="1000">
              <a:latin typeface="Calibri"/>
              <a:cs typeface="Calibri"/>
            </a:endParaRPr>
          </a:p>
          <a:p>
            <a:pPr marL="554355" indent="-22796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4355" algn="l"/>
              </a:tabLst>
            </a:pPr>
            <a:r>
              <a:rPr sz="1000" dirty="0">
                <a:latin typeface="Calibri"/>
                <a:cs typeface="Calibri"/>
              </a:rPr>
              <a:t>18.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Disciplinary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  <a:p>
            <a:pPr marL="554355" indent="-22796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554355" algn="l"/>
              </a:tabLst>
            </a:pPr>
            <a:r>
              <a:rPr sz="1000" dirty="0">
                <a:latin typeface="Calibri"/>
                <a:cs typeface="Calibri"/>
              </a:rPr>
              <a:t>28.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Criminal</a:t>
            </a:r>
            <a:r>
              <a:rPr sz="1000" spc="-10" dirty="0">
                <a:latin typeface="Calibri"/>
                <a:cs typeface="Calibri"/>
              </a:rPr>
              <a:t> Offences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Policy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969" y="433079"/>
            <a:ext cx="2160905" cy="1025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ANTI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BRIBERY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&amp;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CORRUPTION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POLICY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94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100" b="1" dirty="0" err="1">
                <a:latin typeface="Calibri"/>
                <a:cs typeface="Calibri"/>
              </a:rPr>
              <a:t>Fridaus</a:t>
            </a:r>
            <a:r>
              <a:rPr lang="en-US" sz="1100" b="1" dirty="0">
                <a:latin typeface="Calibri"/>
                <a:cs typeface="Calibri"/>
              </a:rPr>
              <a:t> Mubarak </a:t>
            </a:r>
            <a:r>
              <a:rPr lang="en-US" sz="1100" b="1" dirty="0" err="1">
                <a:latin typeface="Calibri"/>
                <a:cs typeface="Calibri"/>
              </a:rPr>
              <a:t>Yussif</a:t>
            </a:r>
            <a:endParaRPr lang="en-US" sz="1100" b="1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dirty="0">
                <a:latin typeface="Calibri"/>
                <a:cs typeface="Calibri"/>
              </a:rPr>
              <a:t>Chief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Executive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Officer</a:t>
            </a:r>
            <a:endParaRPr lang="en-US" sz="1100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1100" spc="-10" dirty="0">
                <a:latin typeface="Calibri"/>
                <a:cs typeface="Calibri"/>
              </a:rPr>
              <a:t>AWLS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969" y="9771389"/>
            <a:ext cx="116459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REVISION: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63359" y="9771389"/>
            <a:ext cx="965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2784</Words>
  <Application>Microsoft Office PowerPoint</Application>
  <PresentationFormat>Custom</PresentationFormat>
  <Paragraphs>170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MT</vt:lpstr>
      <vt:lpstr>Calibri</vt:lpstr>
      <vt:lpstr>Trebuchet MS</vt:lpstr>
      <vt:lpstr>Office Theme</vt:lpstr>
      <vt:lpstr>ANTI BRIBERY &amp; CORRUPTION POLICY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BRIBERY &amp; CORRUPTION POLICY</dc:title>
  <dc:subject>MAR 2022</dc:subject>
  <dc:creator>Stuart Fowler</dc:creator>
  <cp:lastModifiedBy>ACER NITro</cp:lastModifiedBy>
  <cp:revision>1</cp:revision>
  <dcterms:created xsi:type="dcterms:W3CDTF">2025-03-28T13:37:20Z</dcterms:created>
  <dcterms:modified xsi:type="dcterms:W3CDTF">2025-03-28T13:49:32Z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2022-03-25T00:00:00Z</vt:filetime>
  </property>
  <property fmtid="{D5CDD505-2E9C-101B-9397-08002B2CF9AE}" pid="3" name="Creator">
    <vt:lpwstr>Writer</vt:lpwstr>
  </property>
  <property fmtid="{D5CDD505-2E9C-101B-9397-08002B2CF9AE}" pid="4" name="Producer">
    <vt:lpwstr>LibreOffice 6.1</vt:lpwstr>
  </property>
  <property fmtid="{D5CDD505-2E9C-101B-9397-08002B2CF9AE}" pid="5" name="LastSaved">
    <vt:filetime>2022-03-25T00:00:00Z</vt:filetime>
  </property>
</Properties>
</file>