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418" y="-4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73480" y="3450599"/>
            <a:ext cx="5215889" cy="822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37959" y="9806314"/>
            <a:ext cx="160020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969" y="433079"/>
            <a:ext cx="283464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Calibri"/>
                <a:cs typeface="Calibri"/>
              </a:rPr>
              <a:t>ANTI-</a:t>
            </a:r>
            <a:r>
              <a:rPr sz="1100" dirty="0">
                <a:latin typeface="Calibri"/>
                <a:cs typeface="Calibri"/>
              </a:rPr>
              <a:t>SLAVERY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HUMAN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TRAFFICKING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70430" marR="5080" indent="-2157730">
              <a:lnSpc>
                <a:spcPct val="109000"/>
              </a:lnSpc>
              <a:spcBef>
                <a:spcPts val="100"/>
              </a:spcBef>
            </a:pPr>
            <a:r>
              <a:rPr spc="-20" dirty="0"/>
              <a:t>ANTI-</a:t>
            </a:r>
            <a:r>
              <a:rPr dirty="0"/>
              <a:t>SLAVERY</a:t>
            </a:r>
            <a:r>
              <a:rPr spc="-30" dirty="0"/>
              <a:t> </a:t>
            </a:r>
            <a:r>
              <a:rPr dirty="0"/>
              <a:t>AND</a:t>
            </a:r>
            <a:r>
              <a:rPr spc="-40" dirty="0"/>
              <a:t> </a:t>
            </a:r>
            <a:r>
              <a:rPr dirty="0"/>
              <a:t>HUMAN</a:t>
            </a:r>
            <a:r>
              <a:rPr spc="-30" dirty="0"/>
              <a:t> </a:t>
            </a:r>
            <a:r>
              <a:rPr spc="-10" dirty="0"/>
              <a:t>TRAFFICKING POLICY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02969" y="9806314"/>
            <a:ext cx="116459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sz="1100" dirty="0">
                <a:latin typeface="Calibri"/>
                <a:cs typeface="Calibri"/>
              </a:rPr>
              <a:t>REVISION: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JAN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2022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1</a:t>
            </a:fld>
            <a:endParaRPr spc="-50" dirty="0"/>
          </a:p>
        </p:txBody>
      </p:sp>
      <p:sp>
        <p:nvSpPr>
          <p:cNvPr id="5" name="object 5"/>
          <p:cNvSpPr txBox="1"/>
          <p:nvPr/>
        </p:nvSpPr>
        <p:spPr>
          <a:xfrm>
            <a:off x="2719070" y="4954279"/>
            <a:ext cx="2124075" cy="760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879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CREATED: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NOV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2016</a:t>
            </a:r>
            <a:endParaRPr sz="1100">
              <a:latin typeface="Calibri"/>
              <a:cs typeface="Calibri"/>
            </a:endParaRPr>
          </a:p>
          <a:p>
            <a:pPr marL="12700" marR="5080" indent="480059">
              <a:lnSpc>
                <a:spcPct val="168900"/>
              </a:lnSpc>
              <a:spcBef>
                <a:spcPts val="10"/>
              </a:spcBef>
            </a:pPr>
            <a:r>
              <a:rPr sz="1100" dirty="0">
                <a:latin typeface="Calibri"/>
                <a:cs typeface="Calibri"/>
              </a:rPr>
              <a:t>REVISION: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JAN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2022 </a:t>
            </a:r>
            <a:r>
              <a:rPr sz="1100" dirty="0">
                <a:latin typeface="Calibri"/>
                <a:cs typeface="Calibri"/>
              </a:rPr>
              <a:t>APPROVED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BOARD: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JAN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2022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95549" y="6600496"/>
            <a:ext cx="389382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relates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lang="en-US" sz="1100" spc="-15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subsidiaries:</a:t>
            </a:r>
            <a:endParaRPr sz="1100" dirty="0">
              <a:latin typeface="Calibri"/>
              <a:cs typeface="Calibri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E5CC24C-A761-6C56-CF18-45CDE25811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726" y="1058399"/>
            <a:ext cx="4101259" cy="289971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902969" y="9806314"/>
            <a:ext cx="116459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sz="1100" dirty="0">
                <a:latin typeface="Calibri"/>
                <a:cs typeface="Calibri"/>
              </a:rPr>
              <a:t>REVISION: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JAN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2022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2</a:t>
            </a:fld>
            <a:endParaRPr spc="-50" dirty="0"/>
          </a:p>
        </p:txBody>
      </p:sp>
      <p:sp>
        <p:nvSpPr>
          <p:cNvPr id="2" name="object 2"/>
          <p:cNvSpPr txBox="1"/>
          <p:nvPr/>
        </p:nvSpPr>
        <p:spPr>
          <a:xfrm>
            <a:off x="902969" y="433079"/>
            <a:ext cx="283464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Calibri"/>
                <a:cs typeface="Calibri"/>
              </a:rPr>
              <a:t>ANTI-</a:t>
            </a:r>
            <a:r>
              <a:rPr sz="1100" dirty="0">
                <a:latin typeface="Calibri"/>
                <a:cs typeface="Calibri"/>
              </a:rPr>
              <a:t>SLAVERY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HUMAN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TRAFFICKING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969" y="1040139"/>
            <a:ext cx="5734050" cy="26676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125" dirty="0">
                <a:latin typeface="Arial"/>
                <a:cs typeface="Arial"/>
              </a:rPr>
              <a:t>ANTI-</a:t>
            </a:r>
            <a:r>
              <a:rPr sz="1600" b="1" spc="50" dirty="0">
                <a:latin typeface="Arial"/>
                <a:cs typeface="Arial"/>
              </a:rPr>
              <a:t>SLAVERY</a:t>
            </a:r>
            <a:r>
              <a:rPr sz="1600" b="1" spc="114" dirty="0">
                <a:latin typeface="Arial"/>
                <a:cs typeface="Arial"/>
              </a:rPr>
              <a:t> </a:t>
            </a:r>
            <a:r>
              <a:rPr sz="1600" b="1" spc="145" dirty="0">
                <a:latin typeface="Arial"/>
                <a:cs typeface="Arial"/>
              </a:rPr>
              <a:t>AND</a:t>
            </a:r>
            <a:r>
              <a:rPr sz="1600" b="1" spc="114" dirty="0">
                <a:latin typeface="Arial"/>
                <a:cs typeface="Arial"/>
              </a:rPr>
              <a:t> </a:t>
            </a:r>
            <a:r>
              <a:rPr sz="1600" b="1" spc="165" dirty="0">
                <a:latin typeface="Arial"/>
                <a:cs typeface="Arial"/>
              </a:rPr>
              <a:t>HUMAN</a:t>
            </a:r>
            <a:r>
              <a:rPr sz="1600" b="1" spc="114" dirty="0">
                <a:latin typeface="Arial"/>
                <a:cs typeface="Arial"/>
              </a:rPr>
              <a:t> </a:t>
            </a:r>
            <a:r>
              <a:rPr sz="1600" b="1" spc="100" dirty="0">
                <a:latin typeface="Arial"/>
                <a:cs typeface="Arial"/>
              </a:rPr>
              <a:t>TRAFFICKING</a:t>
            </a:r>
            <a:r>
              <a:rPr sz="1600" b="1" spc="114" dirty="0">
                <a:latin typeface="Arial"/>
                <a:cs typeface="Arial"/>
              </a:rPr>
              <a:t> </a:t>
            </a:r>
            <a:r>
              <a:rPr sz="1600" b="1" spc="70" dirty="0">
                <a:latin typeface="Arial"/>
                <a:cs typeface="Arial"/>
              </a:rPr>
              <a:t>POLICY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80"/>
              </a:spcBef>
            </a:pP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b="1" i="1" spc="145" dirty="0">
                <a:latin typeface="Trebuchet MS"/>
                <a:cs typeface="Trebuchet MS"/>
              </a:rPr>
              <a:t>POLICY</a:t>
            </a:r>
            <a:r>
              <a:rPr sz="1400" b="1" i="1" spc="65" dirty="0">
                <a:latin typeface="Trebuchet MS"/>
                <a:cs typeface="Trebuchet MS"/>
              </a:rPr>
              <a:t> </a:t>
            </a:r>
            <a:r>
              <a:rPr sz="1400" b="1" i="1" spc="185" dirty="0">
                <a:latin typeface="Trebuchet MS"/>
                <a:cs typeface="Trebuchet MS"/>
              </a:rPr>
              <a:t>SCOPE</a:t>
            </a:r>
            <a:endParaRPr sz="1400" dirty="0">
              <a:latin typeface="Trebuchet MS"/>
              <a:cs typeface="Trebuchet MS"/>
            </a:endParaRPr>
          </a:p>
          <a:p>
            <a:pPr marL="12700" marR="226060" algn="just">
              <a:lnSpc>
                <a:spcPct val="108700"/>
              </a:lnSpc>
              <a:spcBef>
                <a:spcPts val="315"/>
              </a:spcBef>
            </a:pP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applies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company,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subsidiaries,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associate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companies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those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acting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capacity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behalf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including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agents,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suppliers,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service </a:t>
            </a:r>
            <a:r>
              <a:rPr sz="1100" dirty="0">
                <a:latin typeface="Calibri"/>
                <a:cs typeface="Calibri"/>
              </a:rPr>
              <a:t>providers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partners.</a:t>
            </a:r>
            <a:endParaRPr sz="1100" dirty="0">
              <a:latin typeface="Calibri"/>
              <a:cs typeface="Calibri"/>
            </a:endParaRPr>
          </a:p>
          <a:p>
            <a:pPr marL="12700" marR="5080">
              <a:lnSpc>
                <a:spcPct val="108700"/>
              </a:lnSpc>
              <a:spcBef>
                <a:spcPts val="805"/>
              </a:spcBef>
            </a:pPr>
            <a:r>
              <a:rPr lang="en-US" sz="1100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committed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meeting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objectives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Section </a:t>
            </a:r>
            <a:r>
              <a:rPr sz="1100" dirty="0">
                <a:latin typeface="Calibri"/>
                <a:cs typeface="Calibri"/>
              </a:rPr>
              <a:t>54(1),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6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UK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Modern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Slavery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2015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preventing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use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modern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slavery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and </a:t>
            </a:r>
            <a:r>
              <a:rPr sz="1100" dirty="0">
                <a:latin typeface="Calibri"/>
                <a:cs typeface="Calibri"/>
              </a:rPr>
              <a:t>human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trafficking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operations,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supply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chains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products.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lang="en-US" sz="1100" spc="-20" dirty="0">
                <a:latin typeface="Calibri"/>
                <a:cs typeface="Calibri"/>
              </a:rPr>
              <a:t>AWLS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have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continue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committed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implementing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systems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controls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aimed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modern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slavery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Calibri"/>
                <a:cs typeface="Calibri"/>
              </a:rPr>
              <a:t> not </a:t>
            </a:r>
            <a:r>
              <a:rPr sz="1100" dirty="0">
                <a:latin typeface="Calibri"/>
                <a:cs typeface="Calibri"/>
              </a:rPr>
              <a:t>taking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place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anywhere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organisation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operations.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lang="en-US" sz="1100" spc="-15" dirty="0">
                <a:latin typeface="Calibri"/>
                <a:cs typeface="Calibri"/>
              </a:rPr>
              <a:t>AWLS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expects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agents, </a:t>
            </a:r>
            <a:r>
              <a:rPr sz="1100" dirty="0">
                <a:latin typeface="Calibri"/>
                <a:cs typeface="Calibri"/>
              </a:rPr>
              <a:t>suppliers,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service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providers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partners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companies</a:t>
            </a:r>
            <a:r>
              <a:rPr sz="1100" spc="50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enforce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same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high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standards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969" y="4287529"/>
            <a:ext cx="5703570" cy="494157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966469">
              <a:lnSpc>
                <a:spcPct val="103600"/>
              </a:lnSpc>
              <a:spcBef>
                <a:spcPts val="40"/>
              </a:spcBef>
            </a:pPr>
            <a:r>
              <a:rPr sz="1400" b="1" i="1" spc="150" dirty="0">
                <a:latin typeface="Trebuchet MS"/>
                <a:cs typeface="Trebuchet MS"/>
              </a:rPr>
              <a:t>DEFINITION</a:t>
            </a:r>
            <a:r>
              <a:rPr sz="1400" b="1" i="1" spc="80" dirty="0">
                <a:latin typeface="Trebuchet MS"/>
                <a:cs typeface="Trebuchet MS"/>
              </a:rPr>
              <a:t> </a:t>
            </a:r>
            <a:r>
              <a:rPr sz="1400" b="1" i="1" spc="155" dirty="0">
                <a:latin typeface="Trebuchet MS"/>
                <a:cs typeface="Trebuchet MS"/>
              </a:rPr>
              <a:t>OF</a:t>
            </a:r>
            <a:r>
              <a:rPr sz="1400" b="1" i="1" spc="75" dirty="0">
                <a:latin typeface="Trebuchet MS"/>
                <a:cs typeface="Trebuchet MS"/>
              </a:rPr>
              <a:t> </a:t>
            </a:r>
            <a:r>
              <a:rPr sz="1400" b="1" i="1" spc="215" dirty="0">
                <a:latin typeface="Trebuchet MS"/>
                <a:cs typeface="Trebuchet MS"/>
              </a:rPr>
              <a:t>MODERN</a:t>
            </a:r>
            <a:r>
              <a:rPr sz="1400" b="1" i="1" spc="80" dirty="0">
                <a:latin typeface="Trebuchet MS"/>
                <a:cs typeface="Trebuchet MS"/>
              </a:rPr>
              <a:t> </a:t>
            </a:r>
            <a:r>
              <a:rPr sz="1400" b="1" i="1" spc="160" dirty="0">
                <a:latin typeface="Trebuchet MS"/>
                <a:cs typeface="Trebuchet MS"/>
              </a:rPr>
              <a:t>SLAVERY</a:t>
            </a:r>
            <a:r>
              <a:rPr sz="1400" b="1" i="1" spc="80" dirty="0">
                <a:latin typeface="Trebuchet MS"/>
                <a:cs typeface="Trebuchet MS"/>
              </a:rPr>
              <a:t> </a:t>
            </a:r>
            <a:r>
              <a:rPr sz="1400" b="1" i="1" spc="235" dirty="0">
                <a:latin typeface="Trebuchet MS"/>
                <a:cs typeface="Trebuchet MS"/>
              </a:rPr>
              <a:t>AND</a:t>
            </a:r>
            <a:r>
              <a:rPr sz="1400" b="1" i="1" spc="75" dirty="0">
                <a:latin typeface="Trebuchet MS"/>
                <a:cs typeface="Trebuchet MS"/>
              </a:rPr>
              <a:t> </a:t>
            </a:r>
            <a:r>
              <a:rPr sz="1400" b="1" i="1" spc="220" dirty="0">
                <a:latin typeface="Trebuchet MS"/>
                <a:cs typeface="Trebuchet MS"/>
              </a:rPr>
              <a:t>HUMAN </a:t>
            </a:r>
            <a:r>
              <a:rPr sz="1400" b="1" i="1" spc="135" dirty="0">
                <a:latin typeface="Trebuchet MS"/>
                <a:cs typeface="Trebuchet MS"/>
              </a:rPr>
              <a:t>TRAFFICKING</a:t>
            </a:r>
            <a:endParaRPr sz="1400" dirty="0">
              <a:latin typeface="Trebuchet MS"/>
              <a:cs typeface="Trebuchet MS"/>
            </a:endParaRPr>
          </a:p>
          <a:p>
            <a:pPr marL="12700" marR="5080">
              <a:lnSpc>
                <a:spcPct val="108600"/>
              </a:lnSpc>
              <a:spcBef>
                <a:spcPts val="315"/>
              </a:spcBef>
            </a:pPr>
            <a:r>
              <a:rPr sz="1100" dirty="0">
                <a:latin typeface="Calibri"/>
                <a:cs typeface="Calibri"/>
              </a:rPr>
              <a:t>Modern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slavery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term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used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encompass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slavery,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servitude,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forced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compulsory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labour, </a:t>
            </a:r>
            <a:r>
              <a:rPr sz="1100" dirty="0">
                <a:latin typeface="Calibri"/>
                <a:cs typeface="Calibri"/>
              </a:rPr>
              <a:t>bonded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child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labour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human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trafficking.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Human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trafficking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arranges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or </a:t>
            </a:r>
            <a:r>
              <a:rPr sz="1100" dirty="0">
                <a:latin typeface="Calibri"/>
                <a:cs typeface="Calibri"/>
              </a:rPr>
              <a:t>facilitates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travel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another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view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exploited.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Modern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slavery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is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crime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violation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fundamental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human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rights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95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lang="en-US" sz="1400" b="1" i="1" spc="150" dirty="0">
                <a:latin typeface="Trebuchet MS"/>
                <a:cs typeface="Trebuchet MS"/>
              </a:rPr>
              <a:t>AWLS </a:t>
            </a:r>
            <a:r>
              <a:rPr sz="1400" b="1" i="1" spc="150" dirty="0">
                <a:latin typeface="Trebuchet MS"/>
                <a:cs typeface="Trebuchet MS"/>
              </a:rPr>
              <a:t>COMMITMENT</a:t>
            </a:r>
            <a:endParaRPr sz="1400" dirty="0">
              <a:latin typeface="Trebuchet MS"/>
              <a:cs typeface="Trebuchet MS"/>
            </a:endParaRPr>
          </a:p>
          <a:p>
            <a:pPr marL="12700" marR="179070">
              <a:lnSpc>
                <a:spcPct val="108800"/>
              </a:lnSpc>
              <a:spcBef>
                <a:spcPts val="315"/>
              </a:spcBef>
            </a:pPr>
            <a:r>
              <a:rPr lang="en-US" sz="1100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expects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company,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subsidiaries,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associate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companies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anyone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acting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capacity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behalf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including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agents,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suppliers, </a:t>
            </a:r>
            <a:r>
              <a:rPr sz="1100" dirty="0">
                <a:latin typeface="Calibri"/>
                <a:cs typeface="Calibri"/>
              </a:rPr>
              <a:t>service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providers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partners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support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uphold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following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measures</a:t>
            </a:r>
            <a:r>
              <a:rPr sz="1100" spc="-25" dirty="0">
                <a:latin typeface="Calibri"/>
                <a:cs typeface="Calibri"/>
              </a:rPr>
              <a:t> to </a:t>
            </a:r>
            <a:r>
              <a:rPr sz="1100" dirty="0">
                <a:latin typeface="Calibri"/>
                <a:cs typeface="Calibri"/>
              </a:rPr>
              <a:t>safeguard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against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modern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slavery: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50" dirty="0">
                <a:latin typeface="Calibri"/>
                <a:cs typeface="Calibri"/>
              </a:rPr>
              <a:t>-</a:t>
            </a:r>
            <a:endParaRPr sz="1100" dirty="0">
              <a:latin typeface="Calibri"/>
              <a:cs typeface="Calibri"/>
            </a:endParaRPr>
          </a:p>
          <a:p>
            <a:pPr marL="462915" indent="-222885">
              <a:lnSpc>
                <a:spcPct val="100000"/>
              </a:lnSpc>
              <a:spcBef>
                <a:spcPts val="910"/>
              </a:spcBef>
              <a:buChar char="•"/>
              <a:tabLst>
                <a:tab pos="462915" algn="l"/>
              </a:tabLst>
            </a:pPr>
            <a:r>
              <a:rPr sz="1100" dirty="0">
                <a:latin typeface="Calibri"/>
                <a:cs typeface="Calibri"/>
              </a:rPr>
              <a:t>Enforce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zero-</a:t>
            </a:r>
            <a:r>
              <a:rPr sz="1100" dirty="0">
                <a:latin typeface="Calibri"/>
                <a:cs typeface="Calibri"/>
              </a:rPr>
              <a:t>tolerance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approach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modern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slavery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organisations.</a:t>
            </a:r>
            <a:endParaRPr sz="1100" dirty="0">
              <a:latin typeface="Calibri"/>
              <a:cs typeface="Calibri"/>
            </a:endParaRPr>
          </a:p>
          <a:p>
            <a:pPr marL="463550" marR="15875" indent="-223520">
              <a:lnSpc>
                <a:spcPct val="108300"/>
              </a:lnSpc>
              <a:spcBef>
                <a:spcPts val="10"/>
              </a:spcBef>
              <a:buChar char="•"/>
              <a:tabLst>
                <a:tab pos="463550" algn="l"/>
              </a:tabLst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prevention,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detection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reporting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modern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slavery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occurrences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their organisations.</a:t>
            </a:r>
            <a:endParaRPr sz="1100" dirty="0">
              <a:latin typeface="Calibri"/>
              <a:cs typeface="Calibri"/>
            </a:endParaRPr>
          </a:p>
          <a:p>
            <a:pPr marL="463550" marR="314960" indent="-223520">
              <a:lnSpc>
                <a:spcPct val="108300"/>
              </a:lnSpc>
              <a:spcBef>
                <a:spcPts val="10"/>
              </a:spcBef>
              <a:buChar char="•"/>
              <a:tabLst>
                <a:tab pos="463550" algn="l"/>
              </a:tabLst>
            </a:pPr>
            <a:r>
              <a:rPr sz="1100" dirty="0">
                <a:latin typeface="Calibri"/>
                <a:cs typeface="Calibri"/>
              </a:rPr>
              <a:t>Ensure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commit,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engage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facilitate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fail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report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activity</a:t>
            </a:r>
            <a:r>
              <a:rPr sz="1100" spc="-20" dirty="0">
                <a:latin typeface="Calibri"/>
                <a:cs typeface="Calibri"/>
              </a:rPr>
              <a:t> that </a:t>
            </a:r>
            <a:r>
              <a:rPr sz="1100" dirty="0">
                <a:latin typeface="Calibri"/>
                <a:cs typeface="Calibri"/>
              </a:rPr>
              <a:t>might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lead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suggest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breach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policy.</a:t>
            </a:r>
            <a:endParaRPr sz="1100" dirty="0">
              <a:latin typeface="Calibri"/>
              <a:cs typeface="Calibri"/>
            </a:endParaRPr>
          </a:p>
          <a:p>
            <a:pPr marL="462915" indent="-222885">
              <a:lnSpc>
                <a:spcPct val="100000"/>
              </a:lnSpc>
              <a:spcBef>
                <a:spcPts val="120"/>
              </a:spcBef>
              <a:buChar char="•"/>
              <a:tabLst>
                <a:tab pos="462915" algn="l"/>
              </a:tabLst>
            </a:pPr>
            <a:r>
              <a:rPr sz="1100" dirty="0">
                <a:latin typeface="Calibri"/>
                <a:cs typeface="Calibri"/>
              </a:rPr>
              <a:t>Commit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risk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modern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slavery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operations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supply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chain.</a:t>
            </a:r>
            <a:endParaRPr sz="1100" dirty="0">
              <a:latin typeface="Calibri"/>
              <a:cs typeface="Calibri"/>
            </a:endParaRPr>
          </a:p>
          <a:p>
            <a:pPr marL="463550" marR="141605" indent="-223520">
              <a:lnSpc>
                <a:spcPts val="1440"/>
              </a:lnSpc>
              <a:spcBef>
                <a:spcPts val="55"/>
              </a:spcBef>
              <a:buChar char="•"/>
              <a:tabLst>
                <a:tab pos="463550" algn="l"/>
              </a:tabLst>
            </a:pP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assess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whether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circumstances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warrant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inclusion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specific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prohibitions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against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the </a:t>
            </a:r>
            <a:r>
              <a:rPr sz="1100" dirty="0">
                <a:latin typeface="Calibri"/>
                <a:cs typeface="Calibri"/>
              </a:rPr>
              <a:t>use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modern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slavery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trafficked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labour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service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provider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contracts.</a:t>
            </a:r>
            <a:endParaRPr sz="1100" dirty="0">
              <a:latin typeface="Calibri"/>
              <a:cs typeface="Calibri"/>
            </a:endParaRPr>
          </a:p>
          <a:p>
            <a:pPr marL="462915" indent="-222885">
              <a:lnSpc>
                <a:spcPct val="100000"/>
              </a:lnSpc>
              <a:spcBef>
                <a:spcPts val="45"/>
              </a:spcBef>
              <a:buChar char="•"/>
              <a:tabLst>
                <a:tab pos="462915" algn="l"/>
              </a:tabLst>
            </a:pPr>
            <a:r>
              <a:rPr sz="1100" dirty="0">
                <a:latin typeface="Calibri"/>
                <a:cs typeface="Calibri"/>
              </a:rPr>
              <a:t>Require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employment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recruitment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agencies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service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providers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confirm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their</a:t>
            </a:r>
            <a:endParaRPr sz="1100" dirty="0">
              <a:latin typeface="Calibri"/>
              <a:cs typeface="Calibri"/>
            </a:endParaRPr>
          </a:p>
          <a:p>
            <a:pPr marL="463550">
              <a:lnSpc>
                <a:spcPct val="100000"/>
              </a:lnSpc>
              <a:spcBef>
                <a:spcPts val="120"/>
              </a:spcBef>
            </a:pPr>
            <a:r>
              <a:rPr sz="1100" dirty="0">
                <a:latin typeface="Calibri"/>
                <a:cs typeface="Calibri"/>
              </a:rPr>
              <a:t>compliance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 dirty="0">
              <a:latin typeface="Calibri"/>
              <a:cs typeface="Calibri"/>
            </a:endParaRPr>
          </a:p>
          <a:p>
            <a:pPr marL="463550" marR="344805" indent="-223520">
              <a:lnSpc>
                <a:spcPts val="1440"/>
              </a:lnSpc>
              <a:spcBef>
                <a:spcPts val="55"/>
              </a:spcBef>
              <a:buChar char="•"/>
              <a:tabLst>
                <a:tab pos="463550" algn="l"/>
              </a:tabLst>
            </a:pPr>
            <a:r>
              <a:rPr sz="1100" dirty="0">
                <a:latin typeface="Calibri"/>
                <a:cs typeface="Calibri"/>
              </a:rPr>
              <a:t>Service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providers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engaging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workers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through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third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must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obtain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third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parties </a:t>
            </a:r>
            <a:r>
              <a:rPr sz="1100" dirty="0">
                <a:latin typeface="Calibri"/>
                <a:cs typeface="Calibri"/>
              </a:rPr>
              <a:t>agreed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compliance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policy.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969" y="433079"/>
            <a:ext cx="5688330" cy="8270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Calibri"/>
                <a:cs typeface="Calibri"/>
              </a:rPr>
              <a:t>ANTI-</a:t>
            </a:r>
            <a:r>
              <a:rPr sz="1100" dirty="0">
                <a:latin typeface="Calibri"/>
                <a:cs typeface="Calibri"/>
              </a:rPr>
              <a:t>SLAVERY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HUMAN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TRAFFICKING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80"/>
              </a:spcBef>
            </a:pPr>
            <a:endParaRPr sz="1100" dirty="0">
              <a:latin typeface="Calibri"/>
              <a:cs typeface="Calibri"/>
            </a:endParaRPr>
          </a:p>
          <a:p>
            <a:pPr marL="12700" marR="5080">
              <a:lnSpc>
                <a:spcPct val="108700"/>
              </a:lnSpc>
            </a:pPr>
            <a:r>
              <a:rPr sz="1100" dirty="0">
                <a:latin typeface="Calibri"/>
                <a:cs typeface="Calibri"/>
              </a:rPr>
              <a:t>As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lang="en-US" sz="1100" spc="-20" dirty="0">
                <a:latin typeface="Calibri"/>
                <a:cs typeface="Calibri"/>
              </a:rPr>
              <a:t>AWLS</a:t>
            </a:r>
            <a:r>
              <a:rPr sz="1100" dirty="0">
                <a:latin typeface="Calibri"/>
                <a:cs typeface="Calibri"/>
              </a:rPr>
              <a:t>’s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ongoing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risk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assessments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due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diligence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regularly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review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the </a:t>
            </a:r>
            <a:r>
              <a:rPr sz="1100" dirty="0">
                <a:latin typeface="Calibri"/>
                <a:cs typeface="Calibri"/>
              </a:rPr>
              <a:t>necessity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carrying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audits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service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providers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confirm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continuing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compliance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0" dirty="0">
                <a:latin typeface="Calibri"/>
                <a:cs typeface="Calibri"/>
              </a:rPr>
              <a:t> this </a:t>
            </a:r>
            <a:r>
              <a:rPr sz="1100" spc="-10" dirty="0">
                <a:latin typeface="Calibri"/>
                <a:cs typeface="Calibri"/>
              </a:rPr>
              <a:t>policy.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969" y="2156469"/>
            <a:ext cx="5679440" cy="6191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spc="215" dirty="0">
                <a:latin typeface="Trebuchet MS"/>
                <a:cs typeface="Trebuchet MS"/>
              </a:rPr>
              <a:t>AWARENESS</a:t>
            </a:r>
            <a:r>
              <a:rPr sz="1400" b="1" i="1" spc="70" dirty="0">
                <a:latin typeface="Trebuchet MS"/>
                <a:cs typeface="Trebuchet MS"/>
              </a:rPr>
              <a:t> </a:t>
            </a:r>
            <a:r>
              <a:rPr sz="1400" b="1" i="1" spc="160" dirty="0">
                <a:latin typeface="Trebuchet MS"/>
                <a:cs typeface="Trebuchet MS"/>
              </a:rPr>
              <a:t>OF</a:t>
            </a:r>
            <a:r>
              <a:rPr sz="1400" b="1" i="1" spc="70" dirty="0">
                <a:latin typeface="Trebuchet MS"/>
                <a:cs typeface="Trebuchet MS"/>
              </a:rPr>
              <a:t> </a:t>
            </a:r>
            <a:r>
              <a:rPr sz="1400" b="1" i="1" spc="155" dirty="0">
                <a:latin typeface="Trebuchet MS"/>
                <a:cs typeface="Trebuchet MS"/>
              </a:rPr>
              <a:t>THIS</a:t>
            </a:r>
            <a:r>
              <a:rPr sz="1400" b="1" i="1" spc="70" dirty="0">
                <a:latin typeface="Trebuchet MS"/>
                <a:cs typeface="Trebuchet MS"/>
              </a:rPr>
              <a:t> </a:t>
            </a:r>
            <a:r>
              <a:rPr sz="1400" b="1" i="1" spc="135" dirty="0">
                <a:latin typeface="Trebuchet MS"/>
                <a:cs typeface="Trebuchet MS"/>
              </a:rPr>
              <a:t>POLICY</a:t>
            </a:r>
            <a:endParaRPr sz="14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1300" u="sng" spc="9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EMPLOYEE</a:t>
            </a:r>
            <a:endParaRPr sz="1300" dirty="0">
              <a:latin typeface="Trebuchet MS"/>
              <a:cs typeface="Trebuchet MS"/>
            </a:endParaRPr>
          </a:p>
          <a:p>
            <a:pPr marL="12700" marR="5080">
              <a:lnSpc>
                <a:spcPct val="108600"/>
              </a:lnSpc>
              <a:spcBef>
                <a:spcPts val="315"/>
              </a:spcBef>
            </a:pPr>
            <a:r>
              <a:rPr sz="1100" dirty="0">
                <a:latin typeface="Calibri"/>
                <a:cs typeface="Calibri"/>
              </a:rPr>
              <a:t>Training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risk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faces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from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modern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slavery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human </a:t>
            </a:r>
            <a:r>
              <a:rPr sz="1100" dirty="0">
                <a:latin typeface="Calibri"/>
                <a:cs typeface="Calibri"/>
              </a:rPr>
              <a:t>trafficking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supply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chains,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forms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induction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employees.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Regular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update </a:t>
            </a:r>
            <a:r>
              <a:rPr sz="1100" dirty="0">
                <a:latin typeface="Calibri"/>
                <a:cs typeface="Calibri"/>
              </a:rPr>
              <a:t>training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provided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necessary.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responsibility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fully </a:t>
            </a:r>
            <a:r>
              <a:rPr sz="1100" dirty="0">
                <a:latin typeface="Calibri"/>
                <a:cs typeface="Calibri"/>
              </a:rPr>
              <a:t>aware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policy.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</a:pPr>
            <a:r>
              <a:rPr sz="1300" u="sng" spc="114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SERVICE</a:t>
            </a:r>
            <a:r>
              <a:rPr sz="1300" u="sng" spc="4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300" u="sng" spc="11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PROVIDERS</a:t>
            </a:r>
            <a:endParaRPr sz="1300" dirty="0">
              <a:latin typeface="Trebuchet MS"/>
              <a:cs typeface="Trebuchet MS"/>
            </a:endParaRPr>
          </a:p>
          <a:p>
            <a:pPr marL="12700" marR="120650">
              <a:lnSpc>
                <a:spcPct val="108700"/>
              </a:lnSpc>
              <a:spcBef>
                <a:spcPts val="315"/>
              </a:spcBef>
            </a:pPr>
            <a:r>
              <a:rPr lang="en-US" sz="1100" dirty="0">
                <a:latin typeface="Calibri"/>
                <a:cs typeface="Calibri"/>
              </a:rPr>
              <a:t>AWLS</a:t>
            </a:r>
            <a:r>
              <a:rPr sz="1100" dirty="0">
                <a:latin typeface="Calibri"/>
                <a:cs typeface="Calibri"/>
              </a:rPr>
              <a:t>’s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zero-</a:t>
            </a:r>
            <a:r>
              <a:rPr sz="1100" dirty="0">
                <a:latin typeface="Calibri"/>
                <a:cs typeface="Calibri"/>
              </a:rPr>
              <a:t>tolerance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approach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modern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slavery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communicated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agents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service </a:t>
            </a:r>
            <a:r>
              <a:rPr sz="1100" dirty="0">
                <a:latin typeface="Calibri"/>
                <a:cs typeface="Calibri"/>
              </a:rPr>
              <a:t>providers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partners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outset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relationship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being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entered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regularly </a:t>
            </a:r>
            <a:r>
              <a:rPr sz="1100" dirty="0">
                <a:latin typeface="Calibri"/>
                <a:cs typeface="Calibri"/>
              </a:rPr>
              <a:t>reinforced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appropriate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thereafter.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95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b="1" i="1" spc="195" dirty="0">
                <a:latin typeface="Trebuchet MS"/>
                <a:cs typeface="Trebuchet MS"/>
              </a:rPr>
              <a:t>BREACHES</a:t>
            </a:r>
            <a:r>
              <a:rPr sz="1400" b="1" i="1" spc="70" dirty="0">
                <a:latin typeface="Trebuchet MS"/>
                <a:cs typeface="Trebuchet MS"/>
              </a:rPr>
              <a:t> </a:t>
            </a:r>
            <a:r>
              <a:rPr sz="1400" b="1" i="1" spc="160" dirty="0">
                <a:latin typeface="Trebuchet MS"/>
                <a:cs typeface="Trebuchet MS"/>
              </a:rPr>
              <a:t>OF</a:t>
            </a:r>
            <a:r>
              <a:rPr sz="1400" b="1" i="1" spc="65" dirty="0">
                <a:latin typeface="Trebuchet MS"/>
                <a:cs typeface="Trebuchet MS"/>
              </a:rPr>
              <a:t> </a:t>
            </a:r>
            <a:r>
              <a:rPr sz="1400" b="1" i="1" spc="155" dirty="0">
                <a:latin typeface="Trebuchet MS"/>
                <a:cs typeface="Trebuchet MS"/>
              </a:rPr>
              <a:t>THIS</a:t>
            </a:r>
            <a:r>
              <a:rPr sz="1400" b="1" i="1" spc="80" dirty="0">
                <a:latin typeface="Trebuchet MS"/>
                <a:cs typeface="Trebuchet MS"/>
              </a:rPr>
              <a:t> </a:t>
            </a:r>
            <a:r>
              <a:rPr sz="1400" b="1" i="1" spc="135" dirty="0">
                <a:latin typeface="Trebuchet MS"/>
                <a:cs typeface="Trebuchet MS"/>
              </a:rPr>
              <a:t>POLICY</a:t>
            </a:r>
            <a:endParaRPr sz="1400" dirty="0">
              <a:latin typeface="Trebuchet MS"/>
              <a:cs typeface="Trebuchet MS"/>
            </a:endParaRPr>
          </a:p>
          <a:p>
            <a:pPr marL="12700" marR="35560">
              <a:lnSpc>
                <a:spcPct val="108300"/>
              </a:lnSpc>
              <a:spcBef>
                <a:spcPts val="320"/>
              </a:spcBef>
            </a:pPr>
            <a:r>
              <a:rPr sz="1100" dirty="0">
                <a:latin typeface="Calibri"/>
                <a:cs typeface="Calibri"/>
              </a:rPr>
              <a:t>If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found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individuals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organisations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working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behalf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have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breached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 </a:t>
            </a:r>
            <a:r>
              <a:rPr sz="1100" dirty="0">
                <a:latin typeface="Calibri"/>
                <a:cs typeface="Calibri"/>
              </a:rPr>
              <a:t>appropriate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taken.</a:t>
            </a:r>
            <a:endParaRPr sz="1100" dirty="0">
              <a:latin typeface="Calibri"/>
              <a:cs typeface="Calibri"/>
            </a:endParaRPr>
          </a:p>
          <a:p>
            <a:pPr marL="12700" marR="90170">
              <a:lnSpc>
                <a:spcPct val="108300"/>
              </a:lnSpc>
              <a:spcBef>
                <a:spcPts val="810"/>
              </a:spcBef>
            </a:pPr>
            <a:r>
              <a:rPr sz="1100" dirty="0">
                <a:latin typeface="Calibri"/>
                <a:cs typeface="Calibri"/>
              </a:rPr>
              <a:t>Any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who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breaches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face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disciplinary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action,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could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result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dismissal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gross</a:t>
            </a:r>
            <a:r>
              <a:rPr sz="1100" spc="-10" dirty="0">
                <a:latin typeface="Calibri"/>
                <a:cs typeface="Calibri"/>
              </a:rPr>
              <a:t> misconduct</a:t>
            </a:r>
            <a:endParaRPr sz="1100" dirty="0">
              <a:latin typeface="Calibri"/>
              <a:cs typeface="Calibri"/>
            </a:endParaRPr>
          </a:p>
          <a:p>
            <a:pPr marL="12700" marR="198755">
              <a:lnSpc>
                <a:spcPct val="108300"/>
              </a:lnSpc>
              <a:spcBef>
                <a:spcPts val="810"/>
              </a:spcBef>
            </a:pPr>
            <a:r>
              <a:rPr lang="en-US" sz="1100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may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terminate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relationship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agents,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service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providers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business </a:t>
            </a:r>
            <a:r>
              <a:rPr sz="1100" dirty="0">
                <a:latin typeface="Calibri"/>
                <a:cs typeface="Calibri"/>
              </a:rPr>
              <a:t>partners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found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have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breached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policy.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95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b="1" i="1" spc="155" dirty="0">
                <a:latin typeface="Trebuchet MS"/>
                <a:cs typeface="Trebuchet MS"/>
              </a:rPr>
              <a:t>RESPONSIBILITY</a:t>
            </a:r>
            <a:endParaRPr sz="1400" dirty="0">
              <a:latin typeface="Trebuchet MS"/>
              <a:cs typeface="Trebuchet MS"/>
            </a:endParaRPr>
          </a:p>
          <a:p>
            <a:pPr marL="12700" marR="18415">
              <a:lnSpc>
                <a:spcPct val="108700"/>
              </a:lnSpc>
              <a:spcBef>
                <a:spcPts val="315"/>
              </a:spcBef>
            </a:pPr>
            <a:r>
              <a:rPr lang="en-US" sz="1100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board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directors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overall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responsibility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 </a:t>
            </a:r>
            <a:r>
              <a:rPr sz="1100" dirty="0">
                <a:latin typeface="Calibri"/>
                <a:cs typeface="Calibri"/>
              </a:rPr>
              <a:t>complies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relevant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legal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ethical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obligations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agents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business </a:t>
            </a:r>
            <a:r>
              <a:rPr sz="1100" dirty="0">
                <a:latin typeface="Calibri"/>
                <a:cs typeface="Calibri"/>
              </a:rPr>
              <a:t>partners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compliance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it.</a:t>
            </a:r>
            <a:endParaRPr sz="1100" dirty="0">
              <a:latin typeface="Calibri"/>
              <a:cs typeface="Calibri"/>
            </a:endParaRPr>
          </a:p>
          <a:p>
            <a:pPr marL="12700" marR="9525">
              <a:lnSpc>
                <a:spcPct val="108700"/>
              </a:lnSpc>
              <a:spcBef>
                <a:spcPts val="805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compliance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manager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primary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day-to-</a:t>
            </a:r>
            <a:r>
              <a:rPr sz="1100" dirty="0">
                <a:latin typeface="Calibri"/>
                <a:cs typeface="Calibri"/>
              </a:rPr>
              <a:t>day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responsibility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implementing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10" dirty="0">
                <a:latin typeface="Calibri"/>
                <a:cs typeface="Calibri"/>
              </a:rPr>
              <a:t> policy, </a:t>
            </a:r>
            <a:r>
              <a:rPr sz="1100" dirty="0">
                <a:latin typeface="Calibri"/>
                <a:cs typeface="Calibri"/>
              </a:rPr>
              <a:t>monitoring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use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0" dirty="0">
                <a:latin typeface="Calibri"/>
                <a:cs typeface="Calibri"/>
              </a:rPr>
              <a:t> effectiveness, </a:t>
            </a:r>
            <a:r>
              <a:rPr sz="1100" dirty="0">
                <a:latin typeface="Calibri"/>
                <a:cs typeface="Calibri"/>
              </a:rPr>
              <a:t>dealing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queries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about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it,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auditing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internal</a:t>
            </a:r>
            <a:r>
              <a:rPr sz="1100" spc="-10" dirty="0">
                <a:latin typeface="Calibri"/>
                <a:cs typeface="Calibri"/>
              </a:rPr>
              <a:t> control </a:t>
            </a:r>
            <a:r>
              <a:rPr sz="1100" dirty="0">
                <a:latin typeface="Calibri"/>
                <a:cs typeface="Calibri"/>
              </a:rPr>
              <a:t>systems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procedures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effective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countering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modern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slavery.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5669" y="9819014"/>
            <a:ext cx="11391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45"/>
              </a:lnSpc>
            </a:pPr>
            <a:r>
              <a:rPr sz="1100" dirty="0">
                <a:latin typeface="Calibri"/>
                <a:cs typeface="Calibri"/>
              </a:rPr>
              <a:t>REVISION: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JAN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2022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63359" y="9771389"/>
            <a:ext cx="9652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0" dirty="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57530" y="9046219"/>
            <a:ext cx="5918835" cy="1323975"/>
          </a:xfrm>
          <a:custGeom>
            <a:avLst/>
            <a:gdLst/>
            <a:ahLst/>
            <a:cxnLst/>
            <a:rect l="l" t="t" r="r" b="b"/>
            <a:pathLst>
              <a:path w="5918835" h="1323975">
                <a:moveTo>
                  <a:pt x="5918835" y="0"/>
                </a:moveTo>
                <a:lnTo>
                  <a:pt x="0" y="0"/>
                </a:lnTo>
                <a:lnTo>
                  <a:pt x="0" y="1323974"/>
                </a:lnTo>
                <a:lnTo>
                  <a:pt x="5918835" y="1323974"/>
                </a:lnTo>
                <a:lnTo>
                  <a:pt x="59188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62609" y="9051299"/>
            <a:ext cx="5909310" cy="131445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97790">
              <a:lnSpc>
                <a:spcPct val="100000"/>
              </a:lnSpc>
              <a:spcBef>
                <a:spcPts val="360"/>
              </a:spcBef>
            </a:pPr>
            <a:r>
              <a:rPr sz="1200" b="1" dirty="0">
                <a:latin typeface="Calibri"/>
                <a:cs typeface="Calibri"/>
              </a:rPr>
              <a:t>SUPPORTING</a:t>
            </a:r>
            <a:r>
              <a:rPr sz="1200" b="1" spc="-60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POLCIES</a:t>
            </a:r>
            <a:endParaRPr sz="1200">
              <a:latin typeface="Calibri"/>
              <a:cs typeface="Calibri"/>
            </a:endParaRPr>
          </a:p>
          <a:p>
            <a:pPr marL="97790">
              <a:lnSpc>
                <a:spcPct val="100000"/>
              </a:lnSpc>
              <a:spcBef>
                <a:spcPts val="930"/>
              </a:spcBef>
            </a:pPr>
            <a:r>
              <a:rPr sz="1000" dirty="0">
                <a:latin typeface="Calibri"/>
                <a:cs typeface="Calibri"/>
              </a:rPr>
              <a:t>The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following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policies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should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also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be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referenced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in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support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of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this</a:t>
            </a:r>
            <a:r>
              <a:rPr sz="1000" spc="-10" dirty="0">
                <a:latin typeface="Calibri"/>
                <a:cs typeface="Calibri"/>
              </a:rPr>
              <a:t> policy:</a:t>
            </a:r>
            <a:endParaRPr sz="1000">
              <a:latin typeface="Calibri"/>
              <a:cs typeface="Calibri"/>
            </a:endParaRPr>
          </a:p>
          <a:p>
            <a:pPr marL="554355" indent="-227965">
              <a:lnSpc>
                <a:spcPct val="100000"/>
              </a:lnSpc>
              <a:spcBef>
                <a:spcPts val="910"/>
              </a:spcBef>
              <a:buFont typeface="Arial MT"/>
              <a:buChar char="•"/>
              <a:tabLst>
                <a:tab pos="554355" algn="l"/>
              </a:tabLst>
            </a:pPr>
            <a:r>
              <a:rPr sz="1000" dirty="0">
                <a:latin typeface="Calibri"/>
                <a:cs typeface="Calibri"/>
              </a:rPr>
              <a:t>10.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CSR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(Corporate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Social</a:t>
            </a:r>
            <a:r>
              <a:rPr sz="1000" spc="-4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Responsibility)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Policy</a:t>
            </a:r>
            <a:endParaRPr sz="1000">
              <a:latin typeface="Calibri"/>
              <a:cs typeface="Calibri"/>
            </a:endParaRPr>
          </a:p>
          <a:p>
            <a:pPr marL="554355" indent="-227965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554355" algn="l"/>
              </a:tabLst>
            </a:pPr>
            <a:r>
              <a:rPr sz="1000" dirty="0">
                <a:latin typeface="Calibri"/>
                <a:cs typeface="Calibri"/>
              </a:rPr>
              <a:t>14. </a:t>
            </a:r>
            <a:r>
              <a:rPr sz="1000" spc="-10" dirty="0">
                <a:latin typeface="Calibri"/>
                <a:cs typeface="Calibri"/>
              </a:rPr>
              <a:t>Whistle-</a:t>
            </a:r>
            <a:r>
              <a:rPr sz="1000" dirty="0">
                <a:latin typeface="Calibri"/>
                <a:cs typeface="Calibri"/>
              </a:rPr>
              <a:t>blower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Policy</a:t>
            </a:r>
            <a:endParaRPr sz="1000">
              <a:latin typeface="Calibri"/>
              <a:cs typeface="Calibri"/>
            </a:endParaRPr>
          </a:p>
          <a:p>
            <a:pPr marL="554355" indent="-227965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554355" algn="l"/>
              </a:tabLst>
            </a:pPr>
            <a:r>
              <a:rPr sz="1000" dirty="0">
                <a:latin typeface="Calibri"/>
                <a:cs typeface="Calibri"/>
              </a:rPr>
              <a:t>17.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Code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of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Ethics</a:t>
            </a:r>
            <a:endParaRPr sz="1000">
              <a:latin typeface="Calibri"/>
              <a:cs typeface="Calibri"/>
            </a:endParaRPr>
          </a:p>
          <a:p>
            <a:pPr marL="554355" indent="-227965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554355" algn="l"/>
              </a:tabLst>
            </a:pPr>
            <a:r>
              <a:rPr sz="1000" dirty="0">
                <a:latin typeface="Calibri"/>
                <a:cs typeface="Calibri"/>
              </a:rPr>
              <a:t>39.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Recruitment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Policy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969" y="433079"/>
            <a:ext cx="2834640" cy="12080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Calibri"/>
                <a:cs typeface="Calibri"/>
              </a:rPr>
              <a:t>ANTI-</a:t>
            </a:r>
            <a:r>
              <a:rPr sz="1100" dirty="0">
                <a:latin typeface="Calibri"/>
                <a:cs typeface="Calibri"/>
              </a:rPr>
              <a:t>SLAVERY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HUMAN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TRAFFICKING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94"/>
              </a:spcBef>
            </a:pPr>
            <a:endParaRPr lang="en-US" sz="1100" b="1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1100" b="1" dirty="0" err="1">
                <a:latin typeface="Calibri"/>
                <a:cs typeface="Calibri"/>
              </a:rPr>
              <a:t>Fridaus</a:t>
            </a:r>
            <a:r>
              <a:rPr lang="en-US" sz="1100" b="1" dirty="0">
                <a:latin typeface="Calibri"/>
                <a:cs typeface="Calibri"/>
              </a:rPr>
              <a:t> Mubarak </a:t>
            </a:r>
            <a:r>
              <a:rPr lang="en-US" sz="1100" b="1" dirty="0" err="1">
                <a:latin typeface="Calibri"/>
                <a:cs typeface="Calibri"/>
              </a:rPr>
              <a:t>Yussif</a:t>
            </a:r>
            <a:endParaRPr lang="en-US" sz="1100" b="1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dirty="0">
                <a:latin typeface="Calibri"/>
                <a:cs typeface="Calibri"/>
              </a:rPr>
              <a:t>Chief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Executive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Officer</a:t>
            </a:r>
            <a:endParaRPr lang="en-US" sz="1100" spc="-1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1100" spc="-10" dirty="0">
                <a:latin typeface="Calibri"/>
                <a:cs typeface="Calibri"/>
              </a:rPr>
              <a:t>AWLS</a:t>
            </a: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endParaRPr lang="en-US" sz="1100" spc="-1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969" y="9771389"/>
            <a:ext cx="116459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REVISION: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JAN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2022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63359" y="9771389"/>
            <a:ext cx="9652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0" dirty="0">
                <a:latin typeface="Calibri"/>
                <a:cs typeface="Calibri"/>
              </a:rPr>
              <a:t>4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791</Words>
  <Application>Microsoft Office PowerPoint</Application>
  <PresentationFormat>Custom</PresentationFormat>
  <Paragraphs>63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MT</vt:lpstr>
      <vt:lpstr>Calibri</vt:lpstr>
      <vt:lpstr>Trebuchet MS</vt:lpstr>
      <vt:lpstr>Office Theme</vt:lpstr>
      <vt:lpstr>ANTI-SLAVERY AND HUMAN TRAFFICKING POLICY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ANTI-SLAVERY AND HUMAN TRAFFICKING POLICY</dc:title>
  <dc:subject>JAN 2022</dc:subject>
  <dc:creator>Stuart Fowler</dc:creator>
  <cp:lastModifiedBy>ACER NITro</cp:lastModifiedBy>
  <cp:revision>1</cp:revision>
  <dcterms:created xsi:type="dcterms:W3CDTF">2025-03-28T12:57:33Z</dcterms:created>
  <dcterms:modified xsi:type="dcterms:W3CDTF">2025-03-28T13:34:33Z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2022-01-26T00:00:00Z</vt:filetime>
  </property>
  <property fmtid="{D5CDD505-2E9C-101B-9397-08002B2CF9AE}" pid="3" name="Creator">
    <vt:lpwstr>Writer</vt:lpwstr>
  </property>
  <property fmtid="{D5CDD505-2E9C-101B-9397-08002B2CF9AE}" pid="4" name="Producer">
    <vt:lpwstr>LibreOffice 6.1</vt:lpwstr>
  </property>
  <property fmtid="{D5CDD505-2E9C-101B-9397-08002B2CF9AE}" pid="5" name="LastSaved">
    <vt:filetime>2022-01-26T00:00:00Z</vt:filetime>
  </property>
</Properties>
</file>