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7556500" cy="10693400"/>
  <p:notesSz cx="7556500" cy="106934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238" d="100"/>
          <a:sy n="238" d="100"/>
        </p:scale>
        <p:origin x="-840" y="-642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3/30/2025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750" b="0" i="0">
                <a:solidFill>
                  <a:schemeClr val="tx1"/>
                </a:solidFill>
                <a:latin typeface="Arial MT"/>
                <a:cs typeface="Arial MT"/>
              </a:defRPr>
            </a:lvl1pPr>
          </a:lstStyle>
          <a:p>
            <a:pPr marL="38100">
              <a:lnSpc>
                <a:spcPts val="885"/>
              </a:lnSpc>
              <a:spcBef>
                <a:spcPts val="25"/>
              </a:spcBef>
            </a:pPr>
            <a:fld id="{81D60167-4931-47E6-BA6A-407CBD079E47}" type="slidenum">
              <a:rPr spc="-25" dirty="0"/>
              <a:t>‹#›</a:t>
            </a:fld>
            <a:endParaRPr spc="-25" dirty="0"/>
          </a:p>
          <a:p>
            <a:pPr marL="38100">
              <a:lnSpc>
                <a:spcPts val="885"/>
              </a:lnSpc>
            </a:pPr>
            <a:r>
              <a:rPr spc="-10" dirty="0"/>
              <a:t>PME\NFL1\2466106.5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3/30/2025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750" b="0" i="0">
                <a:solidFill>
                  <a:schemeClr val="tx1"/>
                </a:solidFill>
                <a:latin typeface="Arial MT"/>
                <a:cs typeface="Arial MT"/>
              </a:defRPr>
            </a:lvl1pPr>
          </a:lstStyle>
          <a:p>
            <a:pPr marL="38100">
              <a:lnSpc>
                <a:spcPts val="885"/>
              </a:lnSpc>
              <a:spcBef>
                <a:spcPts val="25"/>
              </a:spcBef>
            </a:pPr>
            <a:fld id="{81D60167-4931-47E6-BA6A-407CBD079E47}" type="slidenum">
              <a:rPr spc="-25" dirty="0"/>
              <a:t>‹#›</a:t>
            </a:fld>
            <a:endParaRPr spc="-25" dirty="0"/>
          </a:p>
          <a:p>
            <a:pPr marL="38100">
              <a:lnSpc>
                <a:spcPts val="885"/>
              </a:lnSpc>
            </a:pPr>
            <a:r>
              <a:rPr spc="-10" dirty="0"/>
              <a:t>PME\NFL1\2466106.5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3/30/2025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750" b="0" i="0">
                <a:solidFill>
                  <a:schemeClr val="tx1"/>
                </a:solidFill>
                <a:latin typeface="Arial MT"/>
                <a:cs typeface="Arial MT"/>
              </a:defRPr>
            </a:lvl1pPr>
          </a:lstStyle>
          <a:p>
            <a:pPr marL="38100">
              <a:lnSpc>
                <a:spcPts val="885"/>
              </a:lnSpc>
              <a:spcBef>
                <a:spcPts val="25"/>
              </a:spcBef>
            </a:pPr>
            <a:fld id="{81D60167-4931-47E6-BA6A-407CBD079E47}" type="slidenum">
              <a:rPr spc="-25" dirty="0"/>
              <a:t>‹#›</a:t>
            </a:fld>
            <a:endParaRPr spc="-25" dirty="0"/>
          </a:p>
          <a:p>
            <a:pPr marL="38100">
              <a:lnSpc>
                <a:spcPts val="885"/>
              </a:lnSpc>
            </a:pPr>
            <a:r>
              <a:rPr spc="-10" dirty="0"/>
              <a:t>PME\NFL1\2466106.5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3/30/2025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750" b="0" i="0">
                <a:solidFill>
                  <a:schemeClr val="tx1"/>
                </a:solidFill>
                <a:latin typeface="Arial MT"/>
                <a:cs typeface="Arial MT"/>
              </a:defRPr>
            </a:lvl1pPr>
          </a:lstStyle>
          <a:p>
            <a:pPr marL="38100">
              <a:lnSpc>
                <a:spcPts val="885"/>
              </a:lnSpc>
              <a:spcBef>
                <a:spcPts val="25"/>
              </a:spcBef>
            </a:pPr>
            <a:fld id="{81D60167-4931-47E6-BA6A-407CBD079E47}" type="slidenum">
              <a:rPr spc="-25" dirty="0"/>
              <a:t>‹#›</a:t>
            </a:fld>
            <a:endParaRPr spc="-25" dirty="0"/>
          </a:p>
          <a:p>
            <a:pPr marL="38100">
              <a:lnSpc>
                <a:spcPts val="885"/>
              </a:lnSpc>
            </a:pPr>
            <a:r>
              <a:rPr spc="-10" dirty="0"/>
              <a:t>PME\NFL1\2466106.5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3/30/2025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750" b="0" i="0">
                <a:solidFill>
                  <a:schemeClr val="tx1"/>
                </a:solidFill>
                <a:latin typeface="Arial MT"/>
                <a:cs typeface="Arial MT"/>
              </a:defRPr>
            </a:lvl1pPr>
          </a:lstStyle>
          <a:p>
            <a:pPr marL="38100">
              <a:lnSpc>
                <a:spcPts val="885"/>
              </a:lnSpc>
              <a:spcBef>
                <a:spcPts val="25"/>
              </a:spcBef>
            </a:pPr>
            <a:fld id="{81D60167-4931-47E6-BA6A-407CBD079E47}" type="slidenum">
              <a:rPr spc="-25" dirty="0"/>
              <a:t>‹#›</a:t>
            </a:fld>
            <a:endParaRPr spc="-25" dirty="0"/>
          </a:p>
          <a:p>
            <a:pPr marL="38100">
              <a:lnSpc>
                <a:spcPts val="885"/>
              </a:lnSpc>
            </a:pPr>
            <a:r>
              <a:rPr spc="-10" dirty="0"/>
              <a:t>PME\NFL1\2466106.5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142" y="427736"/>
            <a:ext cx="6806565" cy="17109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3/30/2025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63600" y="10012822"/>
            <a:ext cx="993139" cy="2425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750" b="0" i="0">
                <a:solidFill>
                  <a:schemeClr val="tx1"/>
                </a:solidFill>
                <a:latin typeface="Arial MT"/>
                <a:cs typeface="Arial MT"/>
              </a:defRPr>
            </a:lvl1pPr>
          </a:lstStyle>
          <a:p>
            <a:pPr marL="38100">
              <a:lnSpc>
                <a:spcPts val="885"/>
              </a:lnSpc>
              <a:spcBef>
                <a:spcPts val="25"/>
              </a:spcBef>
            </a:pPr>
            <a:fld id="{81D60167-4931-47E6-BA6A-407CBD079E47}" type="slidenum">
              <a:rPr spc="-25" dirty="0"/>
              <a:t>‹#›</a:t>
            </a:fld>
            <a:endParaRPr spc="-25" dirty="0"/>
          </a:p>
          <a:p>
            <a:pPr marL="38100">
              <a:lnSpc>
                <a:spcPts val="885"/>
              </a:lnSpc>
            </a:pPr>
            <a:r>
              <a:rPr spc="-10" dirty="0"/>
              <a:t>PME\NFL1\2466106.5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" Target="slide10.xml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10.xml"/><Relationship Id="rId2" Type="http://schemas.openxmlformats.org/officeDocument/2006/relationships/slide" Target="slide5.xml"/><Relationship Id="rId1" Type="http://schemas.openxmlformats.org/officeDocument/2006/relationships/slideLayout" Target="../slideLayouts/slideLayout5.xml"/><Relationship Id="rId5" Type="http://schemas.openxmlformats.org/officeDocument/2006/relationships/slide" Target="slide12.xml"/><Relationship Id="rId4" Type="http://schemas.openxmlformats.org/officeDocument/2006/relationships/slide" Target="slide1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" Target="slide11.xml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" Target="slide13.xml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" Target="slide15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6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slide" Target="slide8.xml"/><Relationship Id="rId1" Type="http://schemas.openxmlformats.org/officeDocument/2006/relationships/slideLayout" Target="../slideLayouts/slideLayout5.xml"/><Relationship Id="rId4" Type="http://schemas.openxmlformats.org/officeDocument/2006/relationships/slide" Target="slide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2186939" y="6426854"/>
            <a:ext cx="3185160" cy="0"/>
          </a:xfrm>
          <a:custGeom>
            <a:avLst/>
            <a:gdLst/>
            <a:ahLst/>
            <a:cxnLst/>
            <a:rect l="l" t="t" r="r" b="b"/>
            <a:pathLst>
              <a:path w="3185160">
                <a:moveTo>
                  <a:pt x="0" y="0"/>
                </a:moveTo>
                <a:lnTo>
                  <a:pt x="3184951" y="0"/>
                </a:lnTo>
              </a:path>
            </a:pathLst>
          </a:custGeom>
          <a:ln w="846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3025139" y="6488439"/>
            <a:ext cx="1476375" cy="1854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50" b="1" dirty="0">
                <a:latin typeface="Arial"/>
                <a:cs typeface="Arial"/>
              </a:rPr>
              <a:t>CONDITIONS</a:t>
            </a:r>
            <a:r>
              <a:rPr sz="1050" b="1" spc="-35" dirty="0">
                <a:latin typeface="Arial"/>
                <a:cs typeface="Arial"/>
              </a:rPr>
              <a:t> </a:t>
            </a:r>
            <a:r>
              <a:rPr sz="1050" b="1" dirty="0">
                <a:latin typeface="Arial"/>
                <a:cs typeface="Arial"/>
              </a:rPr>
              <a:t>OF</a:t>
            </a:r>
            <a:r>
              <a:rPr sz="1050" b="1" spc="-30" dirty="0">
                <a:latin typeface="Arial"/>
                <a:cs typeface="Arial"/>
              </a:rPr>
              <a:t> </a:t>
            </a:r>
            <a:r>
              <a:rPr sz="1050" b="1" spc="-20" dirty="0">
                <a:latin typeface="Arial"/>
                <a:cs typeface="Arial"/>
              </a:rPr>
              <a:t>SALE</a:t>
            </a:r>
            <a:endParaRPr sz="105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2186939" y="6886594"/>
            <a:ext cx="3185160" cy="0"/>
          </a:xfrm>
          <a:custGeom>
            <a:avLst/>
            <a:gdLst/>
            <a:ahLst/>
            <a:cxnLst/>
            <a:rect l="l" t="t" r="r" b="b"/>
            <a:pathLst>
              <a:path w="3185160">
                <a:moveTo>
                  <a:pt x="0" y="0"/>
                </a:moveTo>
                <a:lnTo>
                  <a:pt x="3184951" y="0"/>
                </a:lnTo>
              </a:path>
            </a:pathLst>
          </a:custGeom>
          <a:ln w="846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889000" y="10012822"/>
            <a:ext cx="972819" cy="242570"/>
          </a:xfrm>
          <a:prstGeom prst="rect">
            <a:avLst/>
          </a:prstGeom>
        </p:spPr>
        <p:txBody>
          <a:bodyPr vert="horz" wrap="square" lIns="0" tIns="3175" rIns="0" bIns="0" rtlCol="0">
            <a:spAutoFit/>
          </a:bodyPr>
          <a:lstStyle/>
          <a:p>
            <a:pPr marL="12700">
              <a:lnSpc>
                <a:spcPts val="885"/>
              </a:lnSpc>
              <a:spcBef>
                <a:spcPts val="25"/>
              </a:spcBef>
            </a:pPr>
            <a:r>
              <a:rPr sz="750" spc="-50" dirty="0">
                <a:latin typeface="Arial MT"/>
                <a:cs typeface="Arial MT"/>
              </a:rPr>
              <a:t>1</a:t>
            </a:r>
            <a:endParaRPr sz="750">
              <a:latin typeface="Arial MT"/>
              <a:cs typeface="Arial MT"/>
            </a:endParaRPr>
          </a:p>
          <a:p>
            <a:pPr marL="12700">
              <a:lnSpc>
                <a:spcPts val="885"/>
              </a:lnSpc>
            </a:pPr>
            <a:r>
              <a:rPr sz="750" b="1" spc="-10" dirty="0">
                <a:latin typeface="Arial"/>
                <a:cs typeface="Arial"/>
              </a:rPr>
              <a:t>PME\NFL1\2466106.5</a:t>
            </a:r>
            <a:endParaRPr sz="750">
              <a:latin typeface="Arial"/>
              <a:cs typeface="Arial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797758E4-3879-EFF9-436F-C53E8D89C61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3539" y="2044271"/>
            <a:ext cx="4483073" cy="3169673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ject 1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3175" rIns="0" bIns="0" rtlCol="0">
            <a:spAutoFit/>
          </a:bodyPr>
          <a:lstStyle/>
          <a:p>
            <a:pPr marL="38100">
              <a:lnSpc>
                <a:spcPts val="885"/>
              </a:lnSpc>
              <a:spcBef>
                <a:spcPts val="25"/>
              </a:spcBef>
            </a:pPr>
            <a:r>
              <a:rPr spc="-25" dirty="0"/>
              <a:t>9</a:t>
            </a:r>
          </a:p>
          <a:p>
            <a:pPr marL="38100">
              <a:lnSpc>
                <a:spcPts val="885"/>
              </a:lnSpc>
            </a:pPr>
            <a:r>
              <a:rPr spc="-10" dirty="0"/>
              <a:t>PME\NFL1\2466106.5</a:t>
            </a:r>
          </a:p>
        </p:txBody>
      </p:sp>
      <p:sp>
        <p:nvSpPr>
          <p:cNvPr id="2" name="object 2"/>
          <p:cNvSpPr txBox="1"/>
          <p:nvPr/>
        </p:nvSpPr>
        <p:spPr>
          <a:xfrm>
            <a:off x="889000" y="880119"/>
            <a:ext cx="5778500" cy="2564130"/>
          </a:xfrm>
          <a:prstGeom prst="rect">
            <a:avLst/>
          </a:prstGeom>
        </p:spPr>
        <p:txBody>
          <a:bodyPr vert="horz" wrap="square" lIns="0" tIns="22860" rIns="0" bIns="0" rtlCol="0">
            <a:spAutoFit/>
          </a:bodyPr>
          <a:lstStyle/>
          <a:p>
            <a:pPr marL="463550" marR="7620" algn="just">
              <a:lnSpc>
                <a:spcPts val="1210"/>
              </a:lnSpc>
              <a:spcBef>
                <a:spcPts val="180"/>
              </a:spcBef>
            </a:pPr>
            <a:r>
              <a:rPr sz="1050" dirty="0">
                <a:latin typeface="Arial MT"/>
                <a:cs typeface="Arial MT"/>
              </a:rPr>
              <a:t>liable</a:t>
            </a:r>
            <a:r>
              <a:rPr sz="1050" spc="-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to</a:t>
            </a:r>
            <a:r>
              <a:rPr sz="1050" spc="-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 </a:t>
            </a:r>
            <a:r>
              <a:rPr sz="1050" dirty="0" err="1">
                <a:latin typeface="Arial MT"/>
                <a:cs typeface="Arial MT"/>
              </a:rPr>
              <a:t>Buyer,</a:t>
            </a:r>
            <a:r>
              <a:rPr lang="en-US" sz="1050" dirty="0" err="1">
                <a:latin typeface="Arial MT"/>
                <a:cs typeface="Arial MT"/>
              </a:rPr>
              <a:t>AWLS</a:t>
            </a:r>
            <a:r>
              <a:rPr sz="1050" dirty="0" err="1">
                <a:latin typeface="Arial MT"/>
                <a:cs typeface="Arial MT"/>
              </a:rPr>
              <a:t>’s</a:t>
            </a:r>
            <a:r>
              <a:rPr sz="1050" spc="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liability</a:t>
            </a:r>
            <a:r>
              <a:rPr sz="1050" spc="1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shall</a:t>
            </a:r>
            <a:r>
              <a:rPr sz="1050" spc="-1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be limited to</a:t>
            </a:r>
            <a:r>
              <a:rPr sz="1050" spc="-1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 excess</a:t>
            </a:r>
            <a:r>
              <a:rPr sz="1050" spc="-1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(if any)</a:t>
            </a:r>
            <a:r>
              <a:rPr sz="1050" spc="-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of</a:t>
            </a:r>
            <a:r>
              <a:rPr sz="1050" spc="-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-10" dirty="0">
                <a:latin typeface="Arial MT"/>
                <a:cs typeface="Arial MT"/>
              </a:rPr>
              <a:t> </a:t>
            </a:r>
            <a:r>
              <a:rPr sz="1050" spc="-20" dirty="0">
                <a:latin typeface="Arial MT"/>
                <a:cs typeface="Arial MT"/>
              </a:rPr>
              <a:t>cost </a:t>
            </a:r>
            <a:r>
              <a:rPr sz="1050" dirty="0">
                <a:latin typeface="Arial MT"/>
                <a:cs typeface="Arial MT"/>
              </a:rPr>
              <a:t>to</a:t>
            </a:r>
            <a:r>
              <a:rPr sz="1050" spc="16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17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Buyer</a:t>
            </a:r>
            <a:r>
              <a:rPr sz="1050" spc="16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(in</a:t>
            </a:r>
            <a:r>
              <a:rPr sz="1050" spc="16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17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cheapest</a:t>
            </a:r>
            <a:r>
              <a:rPr sz="1050" spc="17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available</a:t>
            </a:r>
            <a:r>
              <a:rPr sz="1050" spc="17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market)</a:t>
            </a:r>
            <a:r>
              <a:rPr sz="1050" spc="17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of</a:t>
            </a:r>
            <a:r>
              <a:rPr sz="1050" spc="16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similar</a:t>
            </a:r>
            <a:r>
              <a:rPr sz="1050" spc="17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goods</a:t>
            </a:r>
            <a:r>
              <a:rPr sz="1050" spc="18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to</a:t>
            </a:r>
            <a:r>
              <a:rPr sz="1050" spc="16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replace</a:t>
            </a:r>
            <a:r>
              <a:rPr sz="1050" spc="17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those</a:t>
            </a:r>
            <a:r>
              <a:rPr sz="1050" spc="170" dirty="0">
                <a:latin typeface="Arial MT"/>
                <a:cs typeface="Arial MT"/>
              </a:rPr>
              <a:t> </a:t>
            </a:r>
            <a:r>
              <a:rPr sz="1050" spc="-25" dirty="0">
                <a:latin typeface="Arial MT"/>
                <a:cs typeface="Arial MT"/>
              </a:rPr>
              <a:t>not </a:t>
            </a:r>
            <a:r>
              <a:rPr sz="1050" dirty="0">
                <a:latin typeface="Arial MT"/>
                <a:cs typeface="Arial MT"/>
              </a:rPr>
              <a:t>delivered</a:t>
            </a:r>
            <a:r>
              <a:rPr sz="1050" spc="-3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over</a:t>
            </a:r>
            <a:r>
              <a:rPr sz="1050" spc="-2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-3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price</a:t>
            </a:r>
            <a:r>
              <a:rPr sz="1050" spc="-2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of</a:t>
            </a:r>
            <a:r>
              <a:rPr sz="1050" spc="-3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-20" dirty="0">
                <a:latin typeface="Arial MT"/>
                <a:cs typeface="Arial MT"/>
              </a:rPr>
              <a:t> </a:t>
            </a:r>
            <a:r>
              <a:rPr sz="1050" spc="-10" dirty="0">
                <a:latin typeface="Arial MT"/>
                <a:cs typeface="Arial MT"/>
              </a:rPr>
              <a:t>Solution.</a:t>
            </a:r>
            <a:endParaRPr sz="1050" dirty="0">
              <a:latin typeface="Arial MT"/>
              <a:cs typeface="Arial MT"/>
            </a:endParaRPr>
          </a:p>
          <a:p>
            <a:pPr marL="459740" marR="5080" lvl="1" indent="-447040" algn="just">
              <a:lnSpc>
                <a:spcPts val="1210"/>
              </a:lnSpc>
              <a:spcBef>
                <a:spcPts val="1000"/>
              </a:spcBef>
              <a:buAutoNum type="arabicPeriod" startAt="5"/>
              <a:tabLst>
                <a:tab pos="463550" algn="l"/>
              </a:tabLst>
            </a:pPr>
            <a:r>
              <a:rPr sz="1050" dirty="0">
                <a:latin typeface="Arial MT"/>
                <a:cs typeface="Arial MT"/>
              </a:rPr>
              <a:t>If</a:t>
            </a:r>
            <a:r>
              <a:rPr sz="1050" spc="16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18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Buyer</a:t>
            </a:r>
            <a:r>
              <a:rPr sz="1050" spc="18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fails</a:t>
            </a:r>
            <a:r>
              <a:rPr sz="1050" spc="19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to</a:t>
            </a:r>
            <a:r>
              <a:rPr sz="1050" spc="18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take</a:t>
            </a:r>
            <a:r>
              <a:rPr sz="1050" spc="16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delivery</a:t>
            </a:r>
            <a:r>
              <a:rPr sz="1050" spc="18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of</a:t>
            </a:r>
            <a:r>
              <a:rPr sz="1050" spc="18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18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Solution</a:t>
            </a:r>
            <a:r>
              <a:rPr sz="1050" spc="19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(or</a:t>
            </a:r>
            <a:r>
              <a:rPr sz="1050" spc="18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any</a:t>
            </a:r>
            <a:r>
              <a:rPr sz="1050" spc="17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part</a:t>
            </a:r>
            <a:r>
              <a:rPr sz="1050" spc="18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thereof)</a:t>
            </a:r>
            <a:r>
              <a:rPr sz="1050" spc="18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or</a:t>
            </a:r>
            <a:r>
              <a:rPr sz="1050" spc="18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fails</a:t>
            </a:r>
            <a:r>
              <a:rPr sz="1050" spc="19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to</a:t>
            </a:r>
            <a:r>
              <a:rPr sz="1050" spc="175" dirty="0">
                <a:latin typeface="Arial MT"/>
                <a:cs typeface="Arial MT"/>
              </a:rPr>
              <a:t> </a:t>
            </a:r>
            <a:r>
              <a:rPr sz="1050" spc="-20" dirty="0">
                <a:latin typeface="Arial MT"/>
                <a:cs typeface="Arial MT"/>
              </a:rPr>
              <a:t>give 	</a:t>
            </a:r>
            <a:r>
              <a:rPr lang="en-US" sz="1050" spc="-20" dirty="0">
                <a:latin typeface="Arial MT"/>
                <a:cs typeface="Arial MT"/>
              </a:rPr>
              <a:t>AWLS</a:t>
            </a:r>
            <a:r>
              <a:rPr sz="1050" spc="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adequate</a:t>
            </a:r>
            <a:r>
              <a:rPr sz="1050" spc="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delivery</a:t>
            </a:r>
            <a:r>
              <a:rPr sz="1050" spc="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instructions</a:t>
            </a:r>
            <a:r>
              <a:rPr sz="1050" spc="1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at</a:t>
            </a:r>
            <a:r>
              <a:rPr sz="1050" spc="-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time</a:t>
            </a:r>
            <a:r>
              <a:rPr sz="1050" spc="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stated</a:t>
            </a:r>
            <a:r>
              <a:rPr sz="1050" spc="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for</a:t>
            </a:r>
            <a:r>
              <a:rPr sz="1050" spc="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delivery</a:t>
            </a:r>
            <a:r>
              <a:rPr sz="1050" spc="1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(otherwise</a:t>
            </a:r>
            <a:r>
              <a:rPr sz="1050" spc="5" dirty="0">
                <a:latin typeface="Arial MT"/>
                <a:cs typeface="Arial MT"/>
              </a:rPr>
              <a:t> </a:t>
            </a:r>
            <a:r>
              <a:rPr sz="1050" spc="-20" dirty="0">
                <a:latin typeface="Arial MT"/>
                <a:cs typeface="Arial MT"/>
              </a:rPr>
              <a:t>than 	</a:t>
            </a:r>
            <a:r>
              <a:rPr sz="1050" dirty="0">
                <a:latin typeface="Arial MT"/>
                <a:cs typeface="Arial MT"/>
              </a:rPr>
              <a:t>by</a:t>
            </a:r>
            <a:r>
              <a:rPr sz="1050" spc="36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reason</a:t>
            </a:r>
            <a:r>
              <a:rPr sz="1050" spc="38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of</a:t>
            </a:r>
            <a:r>
              <a:rPr sz="1050" spc="37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any</a:t>
            </a:r>
            <a:r>
              <a:rPr sz="1050" spc="37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cause</a:t>
            </a:r>
            <a:r>
              <a:rPr sz="1050" spc="36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beyond</a:t>
            </a:r>
            <a:r>
              <a:rPr sz="1050" spc="39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36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Buyer’s</a:t>
            </a:r>
            <a:r>
              <a:rPr sz="1050" spc="37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reasonable</a:t>
            </a:r>
            <a:r>
              <a:rPr sz="1050" spc="39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control</a:t>
            </a:r>
            <a:r>
              <a:rPr sz="1050" spc="38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or</a:t>
            </a:r>
            <a:r>
              <a:rPr sz="1050" spc="38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by</a:t>
            </a:r>
            <a:r>
              <a:rPr sz="1050" spc="37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reason</a:t>
            </a:r>
            <a:r>
              <a:rPr sz="1050" spc="380" dirty="0">
                <a:latin typeface="Arial MT"/>
                <a:cs typeface="Arial MT"/>
              </a:rPr>
              <a:t> </a:t>
            </a:r>
            <a:r>
              <a:rPr sz="1050" spc="-25" dirty="0">
                <a:latin typeface="Arial MT"/>
                <a:cs typeface="Arial MT"/>
              </a:rPr>
              <a:t>of 	</a:t>
            </a:r>
            <a:r>
              <a:rPr lang="en-US" sz="1050" spc="-25" dirty="0">
                <a:latin typeface="Arial MT"/>
                <a:cs typeface="Arial MT"/>
              </a:rPr>
              <a:t>AWLS</a:t>
            </a:r>
            <a:r>
              <a:rPr sz="1050" dirty="0">
                <a:latin typeface="Arial MT"/>
                <a:cs typeface="Arial MT"/>
              </a:rPr>
              <a:t>’s</a:t>
            </a:r>
            <a:r>
              <a:rPr sz="1050" spc="204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fault)</a:t>
            </a:r>
            <a:r>
              <a:rPr sz="1050" spc="20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then,</a:t>
            </a:r>
            <a:r>
              <a:rPr sz="1050" spc="204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without</a:t>
            </a:r>
            <a:r>
              <a:rPr sz="1050" spc="21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prejudice</a:t>
            </a:r>
            <a:r>
              <a:rPr sz="1050" spc="21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to</a:t>
            </a:r>
            <a:r>
              <a:rPr sz="1050" spc="19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any</a:t>
            </a:r>
            <a:r>
              <a:rPr sz="1050" spc="20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other</a:t>
            </a:r>
            <a:r>
              <a:rPr sz="1050" spc="20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right</a:t>
            </a:r>
            <a:r>
              <a:rPr sz="1050" spc="20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or</a:t>
            </a:r>
            <a:r>
              <a:rPr sz="1050" spc="20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remedy</a:t>
            </a:r>
            <a:r>
              <a:rPr sz="1050" spc="204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available</a:t>
            </a:r>
            <a:r>
              <a:rPr sz="1050" spc="204" dirty="0">
                <a:latin typeface="Arial MT"/>
                <a:cs typeface="Arial MT"/>
              </a:rPr>
              <a:t> </a:t>
            </a:r>
            <a:r>
              <a:rPr sz="1050" spc="-25" dirty="0">
                <a:latin typeface="Arial MT"/>
                <a:cs typeface="Arial MT"/>
              </a:rPr>
              <a:t>to</a:t>
            </a:r>
            <a:r>
              <a:rPr lang="en-US" sz="1050" spc="-25" dirty="0">
                <a:latin typeface="Arial MT"/>
                <a:cs typeface="Arial MT"/>
              </a:rPr>
              <a:t> AWLS</a:t>
            </a:r>
            <a:r>
              <a:rPr sz="1050" dirty="0">
                <a:latin typeface="Arial MT"/>
                <a:cs typeface="Arial MT"/>
              </a:rPr>
              <a:t>,</a:t>
            </a:r>
            <a:r>
              <a:rPr sz="1050" spc="-50" dirty="0">
                <a:latin typeface="Arial MT"/>
                <a:cs typeface="Arial MT"/>
              </a:rPr>
              <a:t> </a:t>
            </a:r>
            <a:r>
              <a:rPr lang="en-US" sz="1050" spc="-50" dirty="0">
                <a:latin typeface="Arial MT"/>
                <a:cs typeface="Arial MT"/>
              </a:rPr>
              <a:t>AWLS </a:t>
            </a:r>
            <a:r>
              <a:rPr sz="1050" spc="-20" dirty="0">
                <a:latin typeface="Arial MT"/>
                <a:cs typeface="Arial MT"/>
              </a:rPr>
              <a:t>may:</a:t>
            </a:r>
            <a:endParaRPr sz="1050" dirty="0">
              <a:latin typeface="Arial MT"/>
              <a:cs typeface="Arial MT"/>
            </a:endParaRPr>
          </a:p>
          <a:p>
            <a:pPr marL="1088390" marR="5080" lvl="2" indent="-624840" algn="just">
              <a:lnSpc>
                <a:spcPts val="1210"/>
              </a:lnSpc>
              <a:spcBef>
                <a:spcPts val="1000"/>
              </a:spcBef>
              <a:buAutoNum type="arabicPeriod"/>
              <a:tabLst>
                <a:tab pos="1093470" algn="l"/>
              </a:tabLst>
            </a:pPr>
            <a:r>
              <a:rPr sz="1050" dirty="0">
                <a:latin typeface="Arial MT"/>
                <a:cs typeface="Arial MT"/>
              </a:rPr>
              <a:t>store</a:t>
            </a:r>
            <a:r>
              <a:rPr sz="1050" spc="-1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Solution</a:t>
            </a:r>
            <a:r>
              <a:rPr sz="1050" spc="-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until</a:t>
            </a:r>
            <a:r>
              <a:rPr sz="1050" spc="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actual delivery</a:t>
            </a:r>
            <a:r>
              <a:rPr sz="1050" spc="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and</a:t>
            </a:r>
            <a:r>
              <a:rPr sz="1050" spc="-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charge</a:t>
            </a:r>
            <a:r>
              <a:rPr sz="1050" spc="-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 Buyer for the</a:t>
            </a:r>
            <a:r>
              <a:rPr sz="1050" spc="-5" dirty="0">
                <a:latin typeface="Arial MT"/>
                <a:cs typeface="Arial MT"/>
              </a:rPr>
              <a:t> </a:t>
            </a:r>
            <a:r>
              <a:rPr sz="1050" spc="-10" dirty="0">
                <a:latin typeface="Arial MT"/>
                <a:cs typeface="Arial MT"/>
              </a:rPr>
              <a:t>reasonable 	</a:t>
            </a:r>
            <a:r>
              <a:rPr sz="1050" dirty="0">
                <a:latin typeface="Arial MT"/>
                <a:cs typeface="Arial MT"/>
              </a:rPr>
              <a:t>costs</a:t>
            </a:r>
            <a:r>
              <a:rPr sz="1050" spc="-5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(including</a:t>
            </a:r>
            <a:r>
              <a:rPr sz="1050" spc="-3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insurance)</a:t>
            </a:r>
            <a:r>
              <a:rPr sz="1050" spc="-4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of</a:t>
            </a:r>
            <a:r>
              <a:rPr sz="1050" spc="-4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storage;</a:t>
            </a:r>
            <a:r>
              <a:rPr sz="1050" spc="-30" dirty="0">
                <a:latin typeface="Arial MT"/>
                <a:cs typeface="Arial MT"/>
              </a:rPr>
              <a:t> </a:t>
            </a:r>
            <a:r>
              <a:rPr sz="1050" spc="-25" dirty="0">
                <a:latin typeface="Arial MT"/>
                <a:cs typeface="Arial MT"/>
              </a:rPr>
              <a:t>or</a:t>
            </a:r>
            <a:endParaRPr sz="1050" dirty="0">
              <a:latin typeface="Arial MT"/>
              <a:cs typeface="Arial MT"/>
            </a:endParaRPr>
          </a:p>
          <a:p>
            <a:pPr marL="1088390" marR="5080" lvl="2" indent="-624840" algn="just">
              <a:lnSpc>
                <a:spcPts val="1210"/>
              </a:lnSpc>
              <a:spcBef>
                <a:spcPts val="1000"/>
              </a:spcBef>
              <a:buAutoNum type="arabicPeriod"/>
              <a:tabLst>
                <a:tab pos="1093470" algn="l"/>
              </a:tabLst>
            </a:pPr>
            <a:r>
              <a:rPr sz="1050" dirty="0">
                <a:latin typeface="Arial MT"/>
                <a:cs typeface="Arial MT"/>
              </a:rPr>
              <a:t>sell</a:t>
            </a:r>
            <a:r>
              <a:rPr sz="1050" spc="-3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-2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Solution</a:t>
            </a:r>
            <a:r>
              <a:rPr sz="1050" spc="-2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(and</a:t>
            </a:r>
            <a:r>
              <a:rPr sz="1050" spc="-1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any</a:t>
            </a:r>
            <a:r>
              <a:rPr sz="1050" spc="-2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parts</a:t>
            </a:r>
            <a:r>
              <a:rPr sz="1050" spc="-1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thereof)</a:t>
            </a:r>
            <a:r>
              <a:rPr sz="1050" spc="-1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at</a:t>
            </a:r>
            <a:r>
              <a:rPr sz="1050" spc="-2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-2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best</a:t>
            </a:r>
            <a:r>
              <a:rPr sz="1050" spc="-2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price</a:t>
            </a:r>
            <a:r>
              <a:rPr sz="1050" spc="-2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readily</a:t>
            </a:r>
            <a:r>
              <a:rPr sz="1050" spc="-2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obtainable</a:t>
            </a:r>
            <a:r>
              <a:rPr sz="1050" spc="-15" dirty="0">
                <a:latin typeface="Arial MT"/>
                <a:cs typeface="Arial MT"/>
              </a:rPr>
              <a:t> </a:t>
            </a:r>
            <a:r>
              <a:rPr sz="1050" spc="-25" dirty="0">
                <a:latin typeface="Arial MT"/>
                <a:cs typeface="Arial MT"/>
              </a:rPr>
              <a:t>and 	</a:t>
            </a:r>
            <a:r>
              <a:rPr sz="1050" dirty="0">
                <a:latin typeface="Arial MT"/>
                <a:cs typeface="Arial MT"/>
              </a:rPr>
              <a:t>(after</a:t>
            </a:r>
            <a:r>
              <a:rPr sz="1050" spc="39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deducting</a:t>
            </a:r>
            <a:r>
              <a:rPr sz="1050" spc="40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all</a:t>
            </a:r>
            <a:r>
              <a:rPr sz="1050" spc="39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reasonable</a:t>
            </a:r>
            <a:r>
              <a:rPr sz="1050" spc="40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storage</a:t>
            </a:r>
            <a:r>
              <a:rPr sz="1050" spc="39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insurance</a:t>
            </a:r>
            <a:r>
              <a:rPr sz="1050" spc="40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and</a:t>
            </a:r>
            <a:r>
              <a:rPr sz="1050" spc="39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selling</a:t>
            </a:r>
            <a:r>
              <a:rPr sz="1050" spc="390" dirty="0">
                <a:latin typeface="Arial MT"/>
                <a:cs typeface="Arial MT"/>
              </a:rPr>
              <a:t> </a:t>
            </a:r>
            <a:r>
              <a:rPr sz="1050" spc="-10" dirty="0">
                <a:latin typeface="Arial MT"/>
                <a:cs typeface="Arial MT"/>
              </a:rPr>
              <a:t>expenses) 	</a:t>
            </a:r>
            <a:r>
              <a:rPr sz="1050" dirty="0">
                <a:latin typeface="Arial MT"/>
                <a:cs typeface="Arial MT"/>
              </a:rPr>
              <a:t>account</a:t>
            </a:r>
            <a:r>
              <a:rPr sz="1050" spc="-1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to</a:t>
            </a:r>
            <a:r>
              <a:rPr sz="1050" spc="-3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-2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Buyer</a:t>
            </a:r>
            <a:r>
              <a:rPr sz="1050" spc="-3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for</a:t>
            </a:r>
            <a:r>
              <a:rPr sz="1050" spc="-2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-3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excess</a:t>
            </a:r>
            <a:r>
              <a:rPr sz="1050" spc="-2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over</a:t>
            </a:r>
            <a:r>
              <a:rPr sz="1050" spc="-2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-2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price</a:t>
            </a:r>
            <a:r>
              <a:rPr sz="1050" spc="-3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under</a:t>
            </a:r>
            <a:r>
              <a:rPr sz="1050" spc="-2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-2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Contract</a:t>
            </a:r>
            <a:r>
              <a:rPr sz="1050" spc="-2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or</a:t>
            </a:r>
            <a:r>
              <a:rPr sz="1050" spc="-35" dirty="0">
                <a:latin typeface="Arial MT"/>
                <a:cs typeface="Arial MT"/>
              </a:rPr>
              <a:t> </a:t>
            </a:r>
            <a:r>
              <a:rPr sz="1050" spc="-10" dirty="0">
                <a:latin typeface="Arial MT"/>
                <a:cs typeface="Arial MT"/>
              </a:rPr>
              <a:t>charge 	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-3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Buyer</a:t>
            </a:r>
            <a:r>
              <a:rPr sz="1050" spc="-4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for</a:t>
            </a:r>
            <a:r>
              <a:rPr sz="1050" spc="-2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any</a:t>
            </a:r>
            <a:r>
              <a:rPr sz="1050" spc="-2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shortfall</a:t>
            </a:r>
            <a:r>
              <a:rPr sz="1050" spc="-2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below</a:t>
            </a:r>
            <a:r>
              <a:rPr sz="1050" spc="-3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-3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price</a:t>
            </a:r>
            <a:r>
              <a:rPr sz="1050" spc="-3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under</a:t>
            </a:r>
            <a:r>
              <a:rPr sz="1050" spc="-2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-3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Contract;</a:t>
            </a:r>
            <a:r>
              <a:rPr sz="1050" spc="-30" dirty="0">
                <a:latin typeface="Arial MT"/>
                <a:cs typeface="Arial MT"/>
              </a:rPr>
              <a:t> </a:t>
            </a:r>
            <a:r>
              <a:rPr sz="1050" spc="-25" dirty="0">
                <a:latin typeface="Arial MT"/>
                <a:cs typeface="Arial MT"/>
              </a:rPr>
              <a:t>and</a:t>
            </a:r>
            <a:endParaRPr sz="1050" dirty="0">
              <a:latin typeface="Arial MT"/>
              <a:cs typeface="Arial MT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339850" y="3539499"/>
            <a:ext cx="3298825" cy="4660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641985" algn="l"/>
              </a:tabLst>
            </a:pPr>
            <a:r>
              <a:rPr sz="1050" spc="-10" dirty="0">
                <a:latin typeface="Arial MT"/>
                <a:cs typeface="Arial MT"/>
              </a:rPr>
              <a:t>12.5.3</a:t>
            </a:r>
            <a:r>
              <a:rPr sz="1050" dirty="0">
                <a:latin typeface="Arial MT"/>
                <a:cs typeface="Arial MT"/>
              </a:rPr>
              <a:t>	terminate</a:t>
            </a:r>
            <a:r>
              <a:rPr sz="1050" spc="-3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-4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Contract</a:t>
            </a:r>
            <a:r>
              <a:rPr sz="1050" spc="-4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with</a:t>
            </a:r>
            <a:r>
              <a:rPr sz="1050" spc="-4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immediate</a:t>
            </a:r>
            <a:r>
              <a:rPr sz="1050" spc="-35" dirty="0">
                <a:latin typeface="Arial MT"/>
                <a:cs typeface="Arial MT"/>
              </a:rPr>
              <a:t> </a:t>
            </a:r>
            <a:r>
              <a:rPr sz="1050" spc="-10" dirty="0">
                <a:latin typeface="Arial MT"/>
                <a:cs typeface="Arial MT"/>
              </a:rPr>
              <a:t>effect.</a:t>
            </a:r>
            <a:endParaRPr sz="1050">
              <a:latin typeface="Arial MT"/>
              <a:cs typeface="Arial MT"/>
            </a:endParaRPr>
          </a:p>
          <a:p>
            <a:pPr marL="12700">
              <a:lnSpc>
                <a:spcPct val="100000"/>
              </a:lnSpc>
              <a:spcBef>
                <a:spcPts val="950"/>
              </a:spcBef>
            </a:pPr>
            <a:r>
              <a:rPr sz="1050" b="1" spc="-10" dirty="0">
                <a:latin typeface="Arial"/>
                <a:cs typeface="Arial"/>
              </a:rPr>
              <a:t>GUARANTEE</a:t>
            </a:r>
            <a:endParaRPr sz="105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89000" y="3820169"/>
            <a:ext cx="173355" cy="1854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50" spc="-25" dirty="0">
                <a:latin typeface="Arial MT"/>
                <a:cs typeface="Arial MT"/>
              </a:rPr>
              <a:t>13</a:t>
            </a:r>
            <a:endParaRPr sz="1050">
              <a:latin typeface="Arial MT"/>
              <a:cs typeface="Arial MT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89000" y="4100839"/>
            <a:ext cx="5779770" cy="12344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62915" lvl="1" indent="-450215">
              <a:lnSpc>
                <a:spcPct val="100000"/>
              </a:lnSpc>
              <a:spcBef>
                <a:spcPts val="100"/>
              </a:spcBef>
              <a:buAutoNum type="arabicPeriod"/>
              <a:tabLst>
                <a:tab pos="462915" algn="l"/>
              </a:tabLst>
            </a:pPr>
            <a:r>
              <a:rPr lang="en-US" sz="1050" dirty="0">
                <a:latin typeface="Arial MT"/>
                <a:cs typeface="Arial MT"/>
              </a:rPr>
              <a:t>AWLS </a:t>
            </a:r>
            <a:r>
              <a:rPr sz="1050" dirty="0">
                <a:latin typeface="Arial MT"/>
                <a:cs typeface="Arial MT"/>
              </a:rPr>
              <a:t>hereby</a:t>
            </a:r>
            <a:r>
              <a:rPr sz="1050" spc="-3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guarantees</a:t>
            </a:r>
            <a:r>
              <a:rPr sz="1050" spc="-2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to</a:t>
            </a:r>
            <a:r>
              <a:rPr sz="1050" spc="-4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-4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Buyer</a:t>
            </a:r>
            <a:r>
              <a:rPr sz="1050" spc="-40" dirty="0">
                <a:latin typeface="Arial MT"/>
                <a:cs typeface="Arial MT"/>
              </a:rPr>
              <a:t> </a:t>
            </a:r>
            <a:r>
              <a:rPr sz="1050" spc="-10" dirty="0">
                <a:latin typeface="Arial MT"/>
                <a:cs typeface="Arial MT"/>
              </a:rPr>
              <a:t>that:-</a:t>
            </a:r>
            <a:endParaRPr sz="1050" dirty="0">
              <a:latin typeface="Arial MT"/>
              <a:cs typeface="Arial MT"/>
            </a:endParaRPr>
          </a:p>
          <a:p>
            <a:pPr marL="1088390" marR="5080" lvl="2" indent="-624840" algn="just">
              <a:lnSpc>
                <a:spcPts val="1210"/>
              </a:lnSpc>
              <a:spcBef>
                <a:spcPts val="1030"/>
              </a:spcBef>
              <a:buAutoNum type="arabicPeriod"/>
              <a:tabLst>
                <a:tab pos="1093470" algn="l"/>
              </a:tabLst>
            </a:pPr>
            <a:r>
              <a:rPr lang="en-US" sz="1050" dirty="0">
                <a:latin typeface="Arial MT"/>
                <a:cs typeface="Arial MT"/>
              </a:rPr>
              <a:t>AWLS </a:t>
            </a:r>
            <a:r>
              <a:rPr sz="1050" dirty="0">
                <a:latin typeface="Arial MT"/>
                <a:cs typeface="Arial MT"/>
              </a:rPr>
              <a:t>shall</a:t>
            </a:r>
            <a:r>
              <a:rPr sz="1050" spc="28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free</a:t>
            </a:r>
            <a:r>
              <a:rPr sz="1050" spc="27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of</a:t>
            </a:r>
            <a:r>
              <a:rPr sz="1050" spc="28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charge</a:t>
            </a:r>
            <a:r>
              <a:rPr sz="1050" spc="28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either</a:t>
            </a:r>
            <a:r>
              <a:rPr sz="1050" spc="28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repair</a:t>
            </a:r>
            <a:r>
              <a:rPr sz="1050" spc="28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or,</a:t>
            </a:r>
            <a:r>
              <a:rPr sz="1050" spc="27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at</a:t>
            </a:r>
            <a:r>
              <a:rPr sz="1050" spc="28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its</a:t>
            </a:r>
            <a:r>
              <a:rPr sz="1050" spc="27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option,</a:t>
            </a:r>
            <a:r>
              <a:rPr sz="1050" spc="28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replace</a:t>
            </a:r>
            <a:r>
              <a:rPr sz="1050" spc="280" dirty="0">
                <a:latin typeface="Arial MT"/>
                <a:cs typeface="Arial MT"/>
              </a:rPr>
              <a:t> </a:t>
            </a:r>
            <a:r>
              <a:rPr sz="1050" spc="-50" dirty="0">
                <a:latin typeface="Arial MT"/>
                <a:cs typeface="Arial MT"/>
              </a:rPr>
              <a:t>a 	</a:t>
            </a:r>
            <a:r>
              <a:rPr sz="1050" dirty="0">
                <a:latin typeface="Arial MT"/>
                <a:cs typeface="Arial MT"/>
              </a:rPr>
              <a:t>defective</a:t>
            </a:r>
            <a:r>
              <a:rPr sz="1050" spc="-4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Solution</a:t>
            </a:r>
            <a:r>
              <a:rPr sz="1050" spc="-3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(or</a:t>
            </a:r>
            <a:r>
              <a:rPr sz="1050" spc="-3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parts</a:t>
            </a:r>
            <a:r>
              <a:rPr sz="1050" spc="-4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thereof)</a:t>
            </a:r>
            <a:r>
              <a:rPr sz="1050" spc="-4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where</a:t>
            </a:r>
            <a:r>
              <a:rPr sz="1050" spc="-3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-4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defects</a:t>
            </a:r>
            <a:r>
              <a:rPr sz="1050" spc="-3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appear</a:t>
            </a:r>
            <a:r>
              <a:rPr sz="1050" spc="-3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under</a:t>
            </a:r>
            <a:r>
              <a:rPr sz="1050" spc="-3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proper</a:t>
            </a:r>
            <a:r>
              <a:rPr sz="1050" spc="-35" dirty="0">
                <a:latin typeface="Arial MT"/>
                <a:cs typeface="Arial MT"/>
              </a:rPr>
              <a:t> </a:t>
            </a:r>
            <a:r>
              <a:rPr sz="1050" spc="-25" dirty="0">
                <a:latin typeface="Arial MT"/>
                <a:cs typeface="Arial MT"/>
              </a:rPr>
              <a:t>use 	</a:t>
            </a:r>
            <a:r>
              <a:rPr sz="1050" dirty="0">
                <a:latin typeface="Arial MT"/>
                <a:cs typeface="Arial MT"/>
              </a:rPr>
              <a:t>within</a:t>
            </a:r>
            <a:r>
              <a:rPr sz="1050" spc="12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6</a:t>
            </a:r>
            <a:r>
              <a:rPr sz="1050" spc="114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(six)</a:t>
            </a:r>
            <a:r>
              <a:rPr sz="1050" spc="114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months</a:t>
            </a:r>
            <a:r>
              <a:rPr sz="1050" spc="13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from</a:t>
            </a:r>
            <a:r>
              <a:rPr sz="1050" spc="12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12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date</a:t>
            </a:r>
            <a:r>
              <a:rPr sz="1050" spc="12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of</a:t>
            </a:r>
            <a:r>
              <a:rPr sz="1050" spc="114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their</a:t>
            </a:r>
            <a:r>
              <a:rPr sz="1050" spc="12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initial</a:t>
            </a:r>
            <a:r>
              <a:rPr sz="1050" spc="13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use</a:t>
            </a:r>
            <a:r>
              <a:rPr sz="1050" spc="114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or</a:t>
            </a:r>
            <a:r>
              <a:rPr sz="1050" spc="114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12</a:t>
            </a:r>
            <a:r>
              <a:rPr sz="1050" spc="114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(twelve)</a:t>
            </a:r>
            <a:r>
              <a:rPr sz="1050" spc="130" dirty="0">
                <a:latin typeface="Arial MT"/>
                <a:cs typeface="Arial MT"/>
              </a:rPr>
              <a:t> </a:t>
            </a:r>
            <a:r>
              <a:rPr sz="1050" spc="-10" dirty="0">
                <a:latin typeface="Arial MT"/>
                <a:cs typeface="Arial MT"/>
              </a:rPr>
              <a:t>months 	</a:t>
            </a:r>
            <a:r>
              <a:rPr sz="1050" dirty="0">
                <a:latin typeface="Arial MT"/>
                <a:cs typeface="Arial MT"/>
              </a:rPr>
              <a:t>from</a:t>
            </a:r>
            <a:r>
              <a:rPr sz="1050" spc="18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delivery</a:t>
            </a:r>
            <a:r>
              <a:rPr sz="1050" spc="19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or</a:t>
            </a:r>
            <a:r>
              <a:rPr sz="1050" spc="19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such</a:t>
            </a:r>
            <a:r>
              <a:rPr sz="1050" spc="18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other</a:t>
            </a:r>
            <a:r>
              <a:rPr sz="1050" spc="19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period</a:t>
            </a:r>
            <a:r>
              <a:rPr sz="1050" spc="18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or</a:t>
            </a:r>
            <a:r>
              <a:rPr sz="1050" spc="19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periods</a:t>
            </a:r>
            <a:r>
              <a:rPr sz="1050" spc="19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as</a:t>
            </a:r>
            <a:r>
              <a:rPr sz="1050" spc="18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may</a:t>
            </a:r>
            <a:r>
              <a:rPr sz="1050" spc="18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be</a:t>
            </a:r>
            <a:r>
              <a:rPr sz="1050" spc="18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agreed</a:t>
            </a:r>
            <a:r>
              <a:rPr sz="1050" spc="19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in</a:t>
            </a:r>
            <a:r>
              <a:rPr sz="1050" spc="180" dirty="0">
                <a:latin typeface="Arial MT"/>
                <a:cs typeface="Arial MT"/>
              </a:rPr>
              <a:t> </a:t>
            </a:r>
            <a:r>
              <a:rPr sz="1050" spc="-10" dirty="0">
                <a:latin typeface="Arial MT"/>
                <a:cs typeface="Arial MT"/>
              </a:rPr>
              <a:t>Writing 	</a:t>
            </a:r>
            <a:r>
              <a:rPr sz="1050" dirty="0">
                <a:latin typeface="Arial MT"/>
                <a:cs typeface="Arial MT"/>
              </a:rPr>
              <a:t>between</a:t>
            </a:r>
            <a:r>
              <a:rPr sz="1050" spc="110" dirty="0">
                <a:latin typeface="Arial MT"/>
                <a:cs typeface="Arial MT"/>
              </a:rPr>
              <a:t> </a:t>
            </a:r>
            <a:r>
              <a:rPr lang="en-US" sz="1050" spc="110" dirty="0">
                <a:latin typeface="Arial MT"/>
                <a:cs typeface="Arial MT"/>
              </a:rPr>
              <a:t>AWLS </a:t>
            </a:r>
            <a:r>
              <a:rPr sz="1050" dirty="0">
                <a:latin typeface="Arial MT"/>
                <a:cs typeface="Arial MT"/>
              </a:rPr>
              <a:t>and</a:t>
            </a:r>
            <a:r>
              <a:rPr sz="1050" spc="110" dirty="0">
                <a:latin typeface="Arial MT"/>
                <a:cs typeface="Arial MT"/>
              </a:rPr>
              <a:t> 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110" dirty="0">
                <a:latin typeface="Arial MT"/>
                <a:cs typeface="Arial MT"/>
              </a:rPr>
              <a:t>  </a:t>
            </a:r>
            <a:r>
              <a:rPr sz="1050" dirty="0">
                <a:latin typeface="Arial MT"/>
                <a:cs typeface="Arial MT"/>
              </a:rPr>
              <a:t>Buyer</a:t>
            </a:r>
            <a:r>
              <a:rPr sz="1050" spc="110" dirty="0">
                <a:latin typeface="Arial MT"/>
                <a:cs typeface="Arial MT"/>
              </a:rPr>
              <a:t>  </a:t>
            </a:r>
            <a:r>
              <a:rPr sz="1050" dirty="0">
                <a:latin typeface="Arial MT"/>
                <a:cs typeface="Arial MT"/>
              </a:rPr>
              <a:t>whichever</a:t>
            </a:r>
            <a:r>
              <a:rPr sz="1050" spc="114" dirty="0">
                <a:latin typeface="Arial MT"/>
                <a:cs typeface="Arial MT"/>
              </a:rPr>
              <a:t>  </a:t>
            </a:r>
            <a:r>
              <a:rPr sz="1050" dirty="0">
                <a:latin typeface="Arial MT"/>
                <a:cs typeface="Arial MT"/>
              </a:rPr>
              <a:t>is</a:t>
            </a:r>
            <a:r>
              <a:rPr sz="1050" spc="110" dirty="0">
                <a:latin typeface="Arial MT"/>
                <a:cs typeface="Arial MT"/>
              </a:rPr>
              <a:t> 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110" dirty="0">
                <a:latin typeface="Arial MT"/>
                <a:cs typeface="Arial MT"/>
              </a:rPr>
              <a:t>  </a:t>
            </a:r>
            <a:r>
              <a:rPr sz="1050" dirty="0">
                <a:latin typeface="Arial MT"/>
                <a:cs typeface="Arial MT"/>
              </a:rPr>
              <a:t>first</a:t>
            </a:r>
            <a:r>
              <a:rPr sz="1050" spc="110" dirty="0">
                <a:latin typeface="Arial MT"/>
                <a:cs typeface="Arial MT"/>
              </a:rPr>
              <a:t>  </a:t>
            </a:r>
            <a:r>
              <a:rPr sz="1050" dirty="0">
                <a:latin typeface="Arial MT"/>
                <a:cs typeface="Arial MT"/>
              </a:rPr>
              <a:t>to</a:t>
            </a:r>
            <a:r>
              <a:rPr sz="1050" spc="110" dirty="0">
                <a:latin typeface="Arial MT"/>
                <a:cs typeface="Arial MT"/>
              </a:rPr>
              <a:t>  </a:t>
            </a:r>
            <a:r>
              <a:rPr sz="1050" spc="-10" dirty="0">
                <a:latin typeface="Arial MT"/>
                <a:cs typeface="Arial MT"/>
              </a:rPr>
              <a:t>expire, 	</a:t>
            </a:r>
            <a:r>
              <a:rPr sz="1050" dirty="0">
                <a:latin typeface="Arial MT"/>
                <a:cs typeface="Arial MT"/>
              </a:rPr>
              <a:t>PROVIDED</a:t>
            </a:r>
            <a:r>
              <a:rPr sz="1050" spc="-75" dirty="0">
                <a:latin typeface="Arial MT"/>
                <a:cs typeface="Arial MT"/>
              </a:rPr>
              <a:t> </a:t>
            </a:r>
            <a:r>
              <a:rPr sz="1050" spc="-10" dirty="0">
                <a:latin typeface="Arial MT"/>
                <a:cs typeface="Arial MT"/>
              </a:rPr>
              <a:t>THAT:</a:t>
            </a:r>
            <a:endParaRPr sz="1050" dirty="0">
              <a:latin typeface="Arial MT"/>
              <a:cs typeface="Arial MT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969770" y="5430529"/>
            <a:ext cx="187960" cy="1854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50" spc="-25" dirty="0">
                <a:latin typeface="Arial MT"/>
                <a:cs typeface="Arial MT"/>
              </a:rPr>
              <a:t>(a)</a:t>
            </a:r>
            <a:endParaRPr sz="1050">
              <a:latin typeface="Arial MT"/>
              <a:cs typeface="Arial MT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419350" y="5430529"/>
            <a:ext cx="4248150" cy="339090"/>
          </a:xfrm>
          <a:prstGeom prst="rect">
            <a:avLst/>
          </a:prstGeom>
        </p:spPr>
        <p:txBody>
          <a:bodyPr vert="horz" wrap="square" lIns="0" tIns="22860" rIns="0" bIns="0" rtlCol="0">
            <a:spAutoFit/>
          </a:bodyPr>
          <a:lstStyle/>
          <a:p>
            <a:pPr marL="12700" marR="5080">
              <a:lnSpc>
                <a:spcPts val="1210"/>
              </a:lnSpc>
              <a:spcBef>
                <a:spcPts val="180"/>
              </a:spcBef>
            </a:pPr>
            <a:r>
              <a:rPr sz="1050" dirty="0">
                <a:latin typeface="Arial MT"/>
                <a:cs typeface="Arial MT"/>
              </a:rPr>
              <a:t>notice</a:t>
            </a:r>
            <a:r>
              <a:rPr sz="1050" spc="37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in</a:t>
            </a:r>
            <a:r>
              <a:rPr sz="1050" spc="36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Writing</a:t>
            </a:r>
            <a:r>
              <a:rPr sz="1050" spc="38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of</a:t>
            </a:r>
            <a:r>
              <a:rPr sz="1050" spc="37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37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defects</a:t>
            </a:r>
            <a:r>
              <a:rPr sz="1050" spc="37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complained</a:t>
            </a:r>
            <a:r>
              <a:rPr sz="1050" spc="38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of</a:t>
            </a:r>
            <a:r>
              <a:rPr sz="1050" spc="37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shall</a:t>
            </a:r>
            <a:r>
              <a:rPr sz="1050" spc="37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be</a:t>
            </a:r>
            <a:r>
              <a:rPr sz="1050" spc="36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given</a:t>
            </a:r>
            <a:r>
              <a:rPr sz="1050" spc="370" dirty="0">
                <a:latin typeface="Arial MT"/>
                <a:cs typeface="Arial MT"/>
              </a:rPr>
              <a:t> </a:t>
            </a:r>
            <a:r>
              <a:rPr sz="1050" spc="-25" dirty="0">
                <a:latin typeface="Arial MT"/>
                <a:cs typeface="Arial MT"/>
              </a:rPr>
              <a:t>to </a:t>
            </a:r>
            <a:r>
              <a:rPr lang="en-US" sz="1050" spc="-25" dirty="0">
                <a:latin typeface="Arial MT"/>
                <a:cs typeface="Arial MT"/>
              </a:rPr>
              <a:t>AWLS </a:t>
            </a:r>
            <a:r>
              <a:rPr sz="1050" dirty="0">
                <a:latin typeface="Arial MT"/>
                <a:cs typeface="Arial MT"/>
              </a:rPr>
              <a:t>within</a:t>
            </a:r>
            <a:r>
              <a:rPr sz="1050" spc="-3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30</a:t>
            </a:r>
            <a:r>
              <a:rPr sz="1050" spc="-3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days</a:t>
            </a:r>
            <a:r>
              <a:rPr sz="1050" spc="-4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of</a:t>
            </a:r>
            <a:r>
              <a:rPr sz="1050" spc="-3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their</a:t>
            </a:r>
            <a:r>
              <a:rPr sz="1050" spc="-3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appearance;</a:t>
            </a:r>
            <a:r>
              <a:rPr sz="1050" spc="-25" dirty="0">
                <a:latin typeface="Arial MT"/>
                <a:cs typeface="Arial MT"/>
              </a:rPr>
              <a:t> and</a:t>
            </a:r>
            <a:endParaRPr sz="1050" dirty="0">
              <a:latin typeface="Arial MT"/>
              <a:cs typeface="Arial MT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969770" y="5864869"/>
            <a:ext cx="187960" cy="1854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50" spc="-25" dirty="0">
                <a:latin typeface="Arial MT"/>
                <a:cs typeface="Arial MT"/>
              </a:rPr>
              <a:t>(b)</a:t>
            </a:r>
            <a:endParaRPr sz="1050">
              <a:latin typeface="Arial MT"/>
              <a:cs typeface="Arial MT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419350" y="5864869"/>
            <a:ext cx="4248785" cy="646430"/>
          </a:xfrm>
          <a:prstGeom prst="rect">
            <a:avLst/>
          </a:prstGeom>
        </p:spPr>
        <p:txBody>
          <a:bodyPr vert="horz" wrap="square" lIns="0" tIns="22860" rIns="0" bIns="0" rtlCol="0">
            <a:spAutoFit/>
          </a:bodyPr>
          <a:lstStyle/>
          <a:p>
            <a:pPr marL="12700" marR="5080" algn="just">
              <a:lnSpc>
                <a:spcPts val="1210"/>
              </a:lnSpc>
              <a:spcBef>
                <a:spcPts val="180"/>
              </a:spcBef>
            </a:pPr>
            <a:r>
              <a:rPr lang="en-US" sz="1050" spc="45" dirty="0">
                <a:latin typeface="Arial MT"/>
                <a:cs typeface="Arial MT"/>
              </a:rPr>
              <a:t>AWLS</a:t>
            </a:r>
            <a:r>
              <a:rPr sz="1050" spc="4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shall</a:t>
            </a:r>
            <a:r>
              <a:rPr sz="1050" spc="4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be</a:t>
            </a:r>
            <a:r>
              <a:rPr sz="1050" spc="3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given</a:t>
            </a:r>
            <a:r>
              <a:rPr sz="1050" spc="4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reasonable</a:t>
            </a:r>
            <a:r>
              <a:rPr sz="1050" spc="4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access</a:t>
            </a:r>
            <a:r>
              <a:rPr sz="1050" spc="4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to</a:t>
            </a:r>
            <a:r>
              <a:rPr sz="1050" spc="3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inspect</a:t>
            </a:r>
            <a:r>
              <a:rPr sz="1050" spc="3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40" dirty="0">
                <a:latin typeface="Arial MT"/>
                <a:cs typeface="Arial MT"/>
              </a:rPr>
              <a:t> </a:t>
            </a:r>
            <a:r>
              <a:rPr sz="1050" spc="-10" dirty="0">
                <a:latin typeface="Arial MT"/>
                <a:cs typeface="Arial MT"/>
              </a:rPr>
              <a:t>defective </a:t>
            </a:r>
            <a:r>
              <a:rPr sz="1050" dirty="0">
                <a:latin typeface="Arial MT"/>
                <a:cs typeface="Arial MT"/>
              </a:rPr>
              <a:t>Solution</a:t>
            </a:r>
            <a:r>
              <a:rPr sz="1050" spc="6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and</a:t>
            </a:r>
            <a:r>
              <a:rPr sz="1050" spc="7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such</a:t>
            </a:r>
            <a:r>
              <a:rPr sz="1050" spc="6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defects</a:t>
            </a:r>
            <a:r>
              <a:rPr sz="1050" spc="7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shall</a:t>
            </a:r>
            <a:r>
              <a:rPr sz="1050" spc="6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be</a:t>
            </a:r>
            <a:r>
              <a:rPr sz="1050" spc="6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found</a:t>
            </a:r>
            <a:r>
              <a:rPr sz="1050" spc="7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to</a:t>
            </a:r>
            <a:r>
              <a:rPr lang="en-US" sz="1050" dirty="0">
                <a:latin typeface="Arial MT"/>
                <a:cs typeface="Arial MT"/>
              </a:rPr>
              <a:t> AWLS</a:t>
            </a:r>
            <a:r>
              <a:rPr sz="1050" dirty="0">
                <a:latin typeface="Arial MT"/>
                <a:cs typeface="Arial MT"/>
              </a:rPr>
              <a:t>’s</a:t>
            </a:r>
            <a:r>
              <a:rPr sz="1050" spc="70" dirty="0">
                <a:latin typeface="Arial MT"/>
                <a:cs typeface="Arial MT"/>
              </a:rPr>
              <a:t> </a:t>
            </a:r>
            <a:r>
              <a:rPr sz="1050" spc="-10" dirty="0">
                <a:latin typeface="Arial MT"/>
                <a:cs typeface="Arial MT"/>
              </a:rPr>
              <a:t>reasonable </a:t>
            </a:r>
            <a:r>
              <a:rPr sz="1050" dirty="0">
                <a:latin typeface="Arial MT"/>
                <a:cs typeface="Arial MT"/>
              </a:rPr>
              <a:t>satisfaction</a:t>
            </a:r>
            <a:r>
              <a:rPr sz="1050" spc="25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to</a:t>
            </a:r>
            <a:r>
              <a:rPr sz="1050" spc="254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have</a:t>
            </a:r>
            <a:r>
              <a:rPr sz="1050" spc="254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arisen</a:t>
            </a:r>
            <a:r>
              <a:rPr sz="1050" spc="254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solely</a:t>
            </a:r>
            <a:r>
              <a:rPr sz="1050" spc="26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from</a:t>
            </a:r>
            <a:r>
              <a:rPr lang="en-US" sz="1050" dirty="0">
                <a:latin typeface="Arial MT"/>
                <a:cs typeface="Arial MT"/>
              </a:rPr>
              <a:t> AWLS</a:t>
            </a:r>
            <a:r>
              <a:rPr sz="1050" dirty="0">
                <a:latin typeface="Arial MT"/>
                <a:cs typeface="Arial MT"/>
              </a:rPr>
              <a:t>’s</a:t>
            </a:r>
            <a:r>
              <a:rPr sz="1050" spc="26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faulty</a:t>
            </a:r>
            <a:r>
              <a:rPr sz="1050" spc="260" dirty="0">
                <a:latin typeface="Arial MT"/>
                <a:cs typeface="Arial MT"/>
              </a:rPr>
              <a:t> </a:t>
            </a:r>
            <a:r>
              <a:rPr sz="1050" spc="-10" dirty="0">
                <a:latin typeface="Arial MT"/>
                <a:cs typeface="Arial MT"/>
              </a:rPr>
              <a:t>design, </a:t>
            </a:r>
            <a:r>
              <a:rPr sz="1050" dirty="0">
                <a:latin typeface="Arial MT"/>
                <a:cs typeface="Arial MT"/>
              </a:rPr>
              <a:t>assembly,</a:t>
            </a:r>
            <a:r>
              <a:rPr sz="1050" spc="-5" dirty="0">
                <a:latin typeface="Arial MT"/>
                <a:cs typeface="Arial MT"/>
              </a:rPr>
              <a:t> </a:t>
            </a:r>
            <a:r>
              <a:rPr sz="1050" spc="-10" dirty="0">
                <a:latin typeface="Arial MT"/>
                <a:cs typeface="Arial MT"/>
              </a:rPr>
              <a:t>workmanship </a:t>
            </a:r>
            <a:r>
              <a:rPr sz="1050" dirty="0">
                <a:latin typeface="Arial MT"/>
                <a:cs typeface="Arial MT"/>
              </a:rPr>
              <a:t>or</a:t>
            </a:r>
            <a:r>
              <a:rPr sz="1050" spc="-20" dirty="0">
                <a:latin typeface="Arial MT"/>
                <a:cs typeface="Arial MT"/>
              </a:rPr>
              <a:t> </a:t>
            </a:r>
            <a:r>
              <a:rPr sz="1050" spc="-10" dirty="0">
                <a:latin typeface="Arial MT"/>
                <a:cs typeface="Arial MT"/>
              </a:rPr>
              <a:t>materials.</a:t>
            </a:r>
            <a:endParaRPr sz="1050" dirty="0">
              <a:latin typeface="Arial MT"/>
              <a:cs typeface="Arial MT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339850" y="6606550"/>
            <a:ext cx="5329555" cy="1388110"/>
          </a:xfrm>
          <a:prstGeom prst="rect">
            <a:avLst/>
          </a:prstGeom>
        </p:spPr>
        <p:txBody>
          <a:bodyPr vert="horz" wrap="square" lIns="0" tIns="22860" rIns="0" bIns="0" rtlCol="0">
            <a:spAutoFit/>
          </a:bodyPr>
          <a:lstStyle/>
          <a:p>
            <a:pPr marL="636905" marR="5080" lvl="2" indent="-624840" algn="just">
              <a:lnSpc>
                <a:spcPts val="1210"/>
              </a:lnSpc>
              <a:spcBef>
                <a:spcPts val="180"/>
              </a:spcBef>
              <a:buAutoNum type="arabicPeriod" startAt="2"/>
              <a:tabLst>
                <a:tab pos="641985" algn="l"/>
              </a:tabLst>
            </a:pPr>
            <a:r>
              <a:rPr sz="1050" dirty="0">
                <a:latin typeface="Arial MT"/>
                <a:cs typeface="Arial MT"/>
              </a:rPr>
              <a:t>Without</a:t>
            </a:r>
            <a:r>
              <a:rPr sz="1050" spc="18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prejudice</a:t>
            </a:r>
            <a:r>
              <a:rPr sz="1050" spc="17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to</a:t>
            </a:r>
            <a:r>
              <a:rPr sz="1050" spc="17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any</a:t>
            </a:r>
            <a:r>
              <a:rPr sz="1050" spc="18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duty</a:t>
            </a:r>
            <a:r>
              <a:rPr sz="1050" spc="17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of</a:t>
            </a:r>
            <a:r>
              <a:rPr sz="1050" spc="17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17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Buyer</a:t>
            </a:r>
            <a:r>
              <a:rPr sz="1050" spc="17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at</a:t>
            </a:r>
            <a:r>
              <a:rPr sz="1050" spc="16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common</a:t>
            </a:r>
            <a:r>
              <a:rPr sz="1050" spc="17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law,</a:t>
            </a:r>
            <a:r>
              <a:rPr sz="1050" spc="175" dirty="0">
                <a:latin typeface="Arial MT"/>
                <a:cs typeface="Arial MT"/>
              </a:rPr>
              <a:t> </a:t>
            </a:r>
            <a:r>
              <a:rPr lang="en-US" sz="1050" spc="175" dirty="0">
                <a:latin typeface="Arial MT"/>
                <a:cs typeface="Arial MT"/>
              </a:rPr>
              <a:t>AWLS </a:t>
            </a:r>
            <a:r>
              <a:rPr sz="1050" spc="-25" dirty="0">
                <a:latin typeface="Arial MT"/>
                <a:cs typeface="Arial MT"/>
              </a:rPr>
              <a:t>is 	</a:t>
            </a:r>
            <a:r>
              <a:rPr sz="1050" dirty="0">
                <a:latin typeface="Arial MT"/>
                <a:cs typeface="Arial MT"/>
              </a:rPr>
              <a:t>entitled</a:t>
            </a:r>
            <a:r>
              <a:rPr sz="1050" spc="45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to</a:t>
            </a:r>
            <a:r>
              <a:rPr sz="1050" spc="44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require</a:t>
            </a:r>
            <a:r>
              <a:rPr sz="1050" spc="459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45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Buyer</a:t>
            </a:r>
            <a:r>
              <a:rPr sz="1050" spc="44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to</a:t>
            </a:r>
            <a:r>
              <a:rPr sz="1050" spc="45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take</a:t>
            </a:r>
            <a:r>
              <a:rPr sz="1050" spc="45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such</a:t>
            </a:r>
            <a:r>
              <a:rPr sz="1050" spc="45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steps</a:t>
            </a:r>
            <a:r>
              <a:rPr sz="1050" spc="459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as</a:t>
            </a:r>
            <a:r>
              <a:rPr sz="1050" spc="450" dirty="0">
                <a:latin typeface="Arial MT"/>
                <a:cs typeface="Arial MT"/>
              </a:rPr>
              <a:t> </a:t>
            </a:r>
            <a:r>
              <a:rPr lang="en-US" sz="1050" spc="450" dirty="0">
                <a:latin typeface="Arial MT"/>
                <a:cs typeface="Arial MT"/>
              </a:rPr>
              <a:t>AWLS </a:t>
            </a:r>
            <a:r>
              <a:rPr sz="1050" spc="-25" dirty="0">
                <a:latin typeface="Arial MT"/>
                <a:cs typeface="Arial MT"/>
              </a:rPr>
              <a:t>may 	</a:t>
            </a:r>
            <a:r>
              <a:rPr sz="1050" dirty="0">
                <a:latin typeface="Arial MT"/>
                <a:cs typeface="Arial MT"/>
              </a:rPr>
              <a:t>reasonably</a:t>
            </a:r>
            <a:r>
              <a:rPr sz="1050" spc="114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require</a:t>
            </a:r>
            <a:r>
              <a:rPr sz="1050" spc="12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(including</a:t>
            </a:r>
            <a:r>
              <a:rPr sz="1050" spc="12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but</a:t>
            </a:r>
            <a:r>
              <a:rPr sz="1050" spc="11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not</a:t>
            </a:r>
            <a:r>
              <a:rPr sz="1050" spc="114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limited</a:t>
            </a:r>
            <a:r>
              <a:rPr sz="1050" spc="12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to</a:t>
            </a:r>
            <a:r>
              <a:rPr sz="1050" spc="10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taking</a:t>
            </a:r>
            <a:r>
              <a:rPr sz="1050" spc="12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out</a:t>
            </a:r>
            <a:r>
              <a:rPr sz="1050" spc="114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relevant</a:t>
            </a:r>
            <a:r>
              <a:rPr sz="1050" spc="120" dirty="0">
                <a:latin typeface="Arial MT"/>
                <a:cs typeface="Arial MT"/>
              </a:rPr>
              <a:t> </a:t>
            </a:r>
            <a:r>
              <a:rPr sz="1050" spc="-10" dirty="0">
                <a:latin typeface="Arial MT"/>
                <a:cs typeface="Arial MT"/>
              </a:rPr>
              <a:t>insurance 	</a:t>
            </a:r>
            <a:r>
              <a:rPr sz="1050" dirty="0">
                <a:latin typeface="Arial MT"/>
                <a:cs typeface="Arial MT"/>
              </a:rPr>
              <a:t>policies)</a:t>
            </a:r>
            <a:r>
              <a:rPr sz="1050" spc="5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to</a:t>
            </a:r>
            <a:r>
              <a:rPr sz="1050" spc="4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mitigate</a:t>
            </a:r>
            <a:r>
              <a:rPr sz="1050" spc="5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or</a:t>
            </a:r>
            <a:r>
              <a:rPr sz="1050" spc="4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reduce</a:t>
            </a:r>
            <a:r>
              <a:rPr sz="1050" spc="5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any</a:t>
            </a:r>
            <a:r>
              <a:rPr sz="1050" spc="4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such</a:t>
            </a:r>
            <a:r>
              <a:rPr sz="1050" spc="4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loss,</a:t>
            </a:r>
            <a:r>
              <a:rPr sz="1050" spc="4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damages,</a:t>
            </a:r>
            <a:r>
              <a:rPr sz="1050" spc="5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costs</a:t>
            </a:r>
            <a:r>
              <a:rPr sz="1050" spc="4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or</a:t>
            </a:r>
            <a:r>
              <a:rPr sz="1050" spc="5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expenses</a:t>
            </a:r>
            <a:r>
              <a:rPr sz="1050" spc="50" dirty="0">
                <a:latin typeface="Arial MT"/>
                <a:cs typeface="Arial MT"/>
              </a:rPr>
              <a:t> </a:t>
            </a:r>
            <a:r>
              <a:rPr sz="1050" spc="-25" dirty="0">
                <a:latin typeface="Arial MT"/>
                <a:cs typeface="Arial MT"/>
              </a:rPr>
              <a:t>for 	</a:t>
            </a:r>
            <a:r>
              <a:rPr sz="1050" dirty="0">
                <a:latin typeface="Arial MT"/>
                <a:cs typeface="Arial MT"/>
              </a:rPr>
              <a:t>which</a:t>
            </a:r>
            <a:r>
              <a:rPr sz="1050" spc="-45" dirty="0">
                <a:latin typeface="Arial MT"/>
                <a:cs typeface="Arial MT"/>
              </a:rPr>
              <a:t> </a:t>
            </a:r>
            <a:r>
              <a:rPr lang="en-US" sz="1050" spc="-45" dirty="0">
                <a:latin typeface="Arial MT"/>
                <a:cs typeface="Arial MT"/>
              </a:rPr>
              <a:t>AWLS </a:t>
            </a:r>
            <a:r>
              <a:rPr sz="1050" dirty="0">
                <a:latin typeface="Arial MT"/>
                <a:cs typeface="Arial MT"/>
              </a:rPr>
              <a:t>is</a:t>
            </a:r>
            <a:r>
              <a:rPr sz="1050" spc="-3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liable</a:t>
            </a:r>
            <a:r>
              <a:rPr sz="1050" spc="-2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to</a:t>
            </a:r>
            <a:r>
              <a:rPr sz="1050" spc="-4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-3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Buyer</a:t>
            </a:r>
            <a:r>
              <a:rPr sz="1050" spc="-3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under</a:t>
            </a:r>
            <a:r>
              <a:rPr sz="1050" spc="-2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this</a:t>
            </a:r>
            <a:r>
              <a:rPr sz="1050" spc="-3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Condition</a:t>
            </a:r>
            <a:r>
              <a:rPr sz="1050" spc="-15" dirty="0">
                <a:latin typeface="Arial MT"/>
                <a:cs typeface="Arial MT"/>
              </a:rPr>
              <a:t> </a:t>
            </a:r>
            <a:r>
              <a:rPr sz="1050" spc="-10" dirty="0">
                <a:latin typeface="Arial MT"/>
                <a:cs typeface="Arial MT"/>
                <a:hlinkClick r:id="rId2" action="ppaction://hlinksldjump"/>
              </a:rPr>
              <a:t>13.1</a:t>
            </a:r>
            <a:r>
              <a:rPr sz="1050" spc="-10" dirty="0">
                <a:latin typeface="Arial MT"/>
                <a:cs typeface="Arial MT"/>
              </a:rPr>
              <a:t>.</a:t>
            </a:r>
            <a:endParaRPr sz="1050" dirty="0">
              <a:latin typeface="Arial MT"/>
              <a:cs typeface="Arial MT"/>
            </a:endParaRPr>
          </a:p>
          <a:p>
            <a:pPr marL="636905" marR="8255" lvl="2" indent="-624840" algn="just">
              <a:lnSpc>
                <a:spcPts val="1210"/>
              </a:lnSpc>
              <a:spcBef>
                <a:spcPts val="1000"/>
              </a:spcBef>
              <a:buAutoNum type="arabicPeriod" startAt="2"/>
              <a:tabLst>
                <a:tab pos="641985" algn="l"/>
              </a:tabLst>
            </a:pPr>
            <a:r>
              <a:rPr sz="1050" dirty="0">
                <a:latin typeface="Arial MT"/>
                <a:cs typeface="Arial MT"/>
              </a:rPr>
              <a:t>for</a:t>
            </a:r>
            <a:r>
              <a:rPr sz="1050" spc="-1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 avoidance</a:t>
            </a:r>
            <a:r>
              <a:rPr sz="1050" spc="-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of</a:t>
            </a:r>
            <a:r>
              <a:rPr sz="1050" spc="-1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doubt,</a:t>
            </a:r>
            <a:r>
              <a:rPr sz="1050" spc="-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defects will</a:t>
            </a:r>
            <a:r>
              <a:rPr sz="1050" spc="-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not be</a:t>
            </a:r>
            <a:r>
              <a:rPr sz="1050" spc="-1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regarded as</a:t>
            </a:r>
            <a:r>
              <a:rPr sz="1050" spc="-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having arisen</a:t>
            </a:r>
            <a:r>
              <a:rPr sz="1050" spc="-5" dirty="0">
                <a:latin typeface="Arial MT"/>
                <a:cs typeface="Arial MT"/>
              </a:rPr>
              <a:t> </a:t>
            </a:r>
            <a:r>
              <a:rPr sz="1050" spc="-10" dirty="0">
                <a:latin typeface="Arial MT"/>
                <a:cs typeface="Arial MT"/>
              </a:rPr>
              <a:t>solely 	</a:t>
            </a:r>
            <a:r>
              <a:rPr sz="1050" dirty="0">
                <a:latin typeface="Arial MT"/>
                <a:cs typeface="Arial MT"/>
              </a:rPr>
              <a:t>from</a:t>
            </a:r>
            <a:r>
              <a:rPr sz="1050" spc="60" dirty="0">
                <a:latin typeface="Arial MT"/>
                <a:cs typeface="Arial MT"/>
              </a:rPr>
              <a:t> </a:t>
            </a:r>
            <a:r>
              <a:rPr lang="en-US" sz="1050" spc="60" dirty="0">
                <a:latin typeface="Arial MT"/>
                <a:cs typeface="Arial MT"/>
              </a:rPr>
              <a:t>AWLS</a:t>
            </a:r>
            <a:r>
              <a:rPr sz="1050" dirty="0">
                <a:latin typeface="Arial MT"/>
                <a:cs typeface="Arial MT"/>
              </a:rPr>
              <a:t>’s</a:t>
            </a:r>
            <a:r>
              <a:rPr sz="1050" spc="8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faulty</a:t>
            </a:r>
            <a:r>
              <a:rPr sz="1050" spc="7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design,</a:t>
            </a:r>
            <a:r>
              <a:rPr sz="1050" spc="7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assembly,</a:t>
            </a:r>
            <a:r>
              <a:rPr sz="1050" spc="6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workmanship</a:t>
            </a:r>
            <a:r>
              <a:rPr sz="1050" spc="6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or</a:t>
            </a:r>
            <a:r>
              <a:rPr sz="1050" spc="7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materials</a:t>
            </a:r>
            <a:r>
              <a:rPr sz="1050" spc="7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in</a:t>
            </a:r>
            <a:r>
              <a:rPr sz="1050" spc="65" dirty="0">
                <a:latin typeface="Arial MT"/>
                <a:cs typeface="Arial MT"/>
              </a:rPr>
              <a:t> </a:t>
            </a:r>
            <a:r>
              <a:rPr sz="1050" spc="-25" dirty="0">
                <a:latin typeface="Arial MT"/>
                <a:cs typeface="Arial MT"/>
              </a:rPr>
              <a:t>any 	</a:t>
            </a:r>
            <a:r>
              <a:rPr sz="1050" dirty="0">
                <a:latin typeface="Arial MT"/>
                <a:cs typeface="Arial MT"/>
              </a:rPr>
              <a:t>of</a:t>
            </a:r>
            <a:r>
              <a:rPr sz="1050" spc="-3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-3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following</a:t>
            </a:r>
            <a:r>
              <a:rPr sz="1050" spc="-20" dirty="0">
                <a:latin typeface="Arial MT"/>
                <a:cs typeface="Arial MT"/>
              </a:rPr>
              <a:t> </a:t>
            </a:r>
            <a:r>
              <a:rPr sz="1050" spc="-10" dirty="0">
                <a:latin typeface="Arial MT"/>
                <a:cs typeface="Arial MT"/>
              </a:rPr>
              <a:t>circumstances:</a:t>
            </a:r>
            <a:endParaRPr sz="1050" dirty="0">
              <a:latin typeface="Arial MT"/>
              <a:cs typeface="Arial MT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969770" y="8089909"/>
            <a:ext cx="187960" cy="1854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50" spc="-25" dirty="0">
                <a:latin typeface="Arial MT"/>
                <a:cs typeface="Arial MT"/>
              </a:rPr>
              <a:t>(a)</a:t>
            </a:r>
            <a:endParaRPr sz="1050">
              <a:latin typeface="Arial MT"/>
              <a:cs typeface="Arial MT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419350" y="8089909"/>
            <a:ext cx="4245610" cy="619760"/>
          </a:xfrm>
          <a:prstGeom prst="rect">
            <a:avLst/>
          </a:prstGeom>
        </p:spPr>
        <p:txBody>
          <a:bodyPr vert="horz" wrap="square" lIns="0" tIns="22860" rIns="0" bIns="0" rtlCol="0">
            <a:spAutoFit/>
          </a:bodyPr>
          <a:lstStyle/>
          <a:p>
            <a:pPr marL="12700" marR="5080">
              <a:lnSpc>
                <a:spcPts val="1210"/>
              </a:lnSpc>
              <a:spcBef>
                <a:spcPts val="180"/>
              </a:spcBef>
            </a:pPr>
            <a:r>
              <a:rPr sz="1050" dirty="0">
                <a:latin typeface="Arial MT"/>
                <a:cs typeface="Arial MT"/>
              </a:rPr>
              <a:t>where</a:t>
            </a:r>
            <a:r>
              <a:rPr sz="1050" spc="22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such</a:t>
            </a:r>
            <a:r>
              <a:rPr sz="1050" spc="22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defects</a:t>
            </a:r>
            <a:r>
              <a:rPr sz="1050" spc="22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arise</a:t>
            </a:r>
            <a:r>
              <a:rPr sz="1050" spc="22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from</a:t>
            </a:r>
            <a:r>
              <a:rPr sz="1050" spc="21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any</a:t>
            </a:r>
            <a:r>
              <a:rPr sz="1050" spc="21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drawing,</a:t>
            </a:r>
            <a:r>
              <a:rPr sz="1050" spc="229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design</a:t>
            </a:r>
            <a:r>
              <a:rPr sz="1050" spc="22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or</a:t>
            </a:r>
            <a:r>
              <a:rPr sz="1050" spc="225" dirty="0">
                <a:latin typeface="Arial MT"/>
                <a:cs typeface="Arial MT"/>
              </a:rPr>
              <a:t> </a:t>
            </a:r>
            <a:r>
              <a:rPr sz="1050" spc="-10" dirty="0">
                <a:latin typeface="Arial MT"/>
                <a:cs typeface="Arial MT"/>
              </a:rPr>
              <a:t>specification </a:t>
            </a:r>
            <a:r>
              <a:rPr sz="1050" dirty="0">
                <a:latin typeface="Arial MT"/>
                <a:cs typeface="Arial MT"/>
              </a:rPr>
              <a:t>supplied</a:t>
            </a:r>
            <a:r>
              <a:rPr sz="1050" spc="-3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by</a:t>
            </a:r>
            <a:r>
              <a:rPr sz="1050" spc="-3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-3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Buyer;</a:t>
            </a:r>
            <a:r>
              <a:rPr sz="1050" spc="-25" dirty="0">
                <a:latin typeface="Arial MT"/>
                <a:cs typeface="Arial MT"/>
              </a:rPr>
              <a:t> or</a:t>
            </a:r>
            <a:endParaRPr sz="1050">
              <a:latin typeface="Arial MT"/>
              <a:cs typeface="Arial MT"/>
            </a:endParaRPr>
          </a:p>
          <a:p>
            <a:pPr marL="12700">
              <a:lnSpc>
                <a:spcPct val="100000"/>
              </a:lnSpc>
              <a:spcBef>
                <a:spcPts val="919"/>
              </a:spcBef>
            </a:pPr>
            <a:r>
              <a:rPr sz="1050" dirty="0">
                <a:latin typeface="Arial MT"/>
                <a:cs typeface="Arial MT"/>
              </a:rPr>
              <a:t>where</a:t>
            </a:r>
            <a:r>
              <a:rPr sz="1050" spc="31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such</a:t>
            </a:r>
            <a:r>
              <a:rPr sz="1050" spc="31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defects</a:t>
            </a:r>
            <a:r>
              <a:rPr sz="1050" spc="32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arise</a:t>
            </a:r>
            <a:r>
              <a:rPr sz="1050" spc="31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from</a:t>
            </a:r>
            <a:r>
              <a:rPr sz="1050" spc="31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fair</a:t>
            </a:r>
            <a:r>
              <a:rPr sz="1050" spc="31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wear</a:t>
            </a:r>
            <a:r>
              <a:rPr sz="1050" spc="31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and</a:t>
            </a:r>
            <a:r>
              <a:rPr sz="1050" spc="31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tear,</a:t>
            </a:r>
            <a:r>
              <a:rPr sz="1050" spc="32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wilful</a:t>
            </a:r>
            <a:r>
              <a:rPr sz="1050" spc="310" dirty="0">
                <a:latin typeface="Arial MT"/>
                <a:cs typeface="Arial MT"/>
              </a:rPr>
              <a:t> </a:t>
            </a:r>
            <a:r>
              <a:rPr sz="1050" spc="-10" dirty="0">
                <a:latin typeface="Arial MT"/>
                <a:cs typeface="Arial MT"/>
              </a:rPr>
              <a:t>damage,</a:t>
            </a:r>
            <a:endParaRPr sz="1050">
              <a:latin typeface="Arial MT"/>
              <a:cs typeface="Arial MT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969770" y="8524250"/>
            <a:ext cx="187960" cy="1854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50" spc="-25" dirty="0">
                <a:latin typeface="Arial MT"/>
                <a:cs typeface="Arial MT"/>
              </a:rPr>
              <a:t>(b)</a:t>
            </a:r>
            <a:endParaRPr sz="1050">
              <a:latin typeface="Arial MT"/>
              <a:cs typeface="Arial MT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2419350" y="8677919"/>
            <a:ext cx="4248150" cy="492759"/>
          </a:xfrm>
          <a:prstGeom prst="rect">
            <a:avLst/>
          </a:prstGeom>
        </p:spPr>
        <p:txBody>
          <a:bodyPr vert="horz" wrap="square" lIns="0" tIns="22860" rIns="0" bIns="0" rtlCol="0">
            <a:spAutoFit/>
          </a:bodyPr>
          <a:lstStyle/>
          <a:p>
            <a:pPr marL="12700" marR="5080" algn="just">
              <a:lnSpc>
                <a:spcPts val="1210"/>
              </a:lnSpc>
              <a:spcBef>
                <a:spcPts val="180"/>
              </a:spcBef>
            </a:pPr>
            <a:r>
              <a:rPr sz="1050" dirty="0">
                <a:latin typeface="Arial MT"/>
                <a:cs typeface="Arial MT"/>
              </a:rPr>
              <a:t>negligence,</a:t>
            </a:r>
            <a:r>
              <a:rPr sz="1050" spc="380" dirty="0">
                <a:latin typeface="Arial MT"/>
                <a:cs typeface="Arial MT"/>
              </a:rPr>
              <a:t>  </a:t>
            </a:r>
            <a:r>
              <a:rPr sz="1050" dirty="0">
                <a:latin typeface="Arial MT"/>
                <a:cs typeface="Arial MT"/>
              </a:rPr>
              <a:t>abnormal</a:t>
            </a:r>
            <a:r>
              <a:rPr sz="1050" spc="380" dirty="0">
                <a:latin typeface="Arial MT"/>
                <a:cs typeface="Arial MT"/>
              </a:rPr>
              <a:t>  </a:t>
            </a:r>
            <a:r>
              <a:rPr sz="1050" dirty="0">
                <a:latin typeface="Arial MT"/>
                <a:cs typeface="Arial MT"/>
              </a:rPr>
              <a:t>working</a:t>
            </a:r>
            <a:r>
              <a:rPr sz="1050" spc="385" dirty="0">
                <a:latin typeface="Arial MT"/>
                <a:cs typeface="Arial MT"/>
              </a:rPr>
              <a:t>  </a:t>
            </a:r>
            <a:r>
              <a:rPr sz="1050" dirty="0">
                <a:latin typeface="Arial MT"/>
                <a:cs typeface="Arial MT"/>
              </a:rPr>
              <a:t>conditions,</a:t>
            </a:r>
            <a:r>
              <a:rPr sz="1050" spc="385" dirty="0">
                <a:latin typeface="Arial MT"/>
                <a:cs typeface="Arial MT"/>
              </a:rPr>
              <a:t>  </a:t>
            </a:r>
            <a:r>
              <a:rPr sz="1050" dirty="0">
                <a:latin typeface="Arial MT"/>
                <a:cs typeface="Arial MT"/>
              </a:rPr>
              <a:t>failure</a:t>
            </a:r>
            <a:r>
              <a:rPr sz="1050" spc="390" dirty="0">
                <a:latin typeface="Arial MT"/>
                <a:cs typeface="Arial MT"/>
              </a:rPr>
              <a:t>  </a:t>
            </a:r>
            <a:r>
              <a:rPr sz="1050" dirty="0">
                <a:latin typeface="Arial MT"/>
                <a:cs typeface="Arial MT"/>
              </a:rPr>
              <a:t>to</a:t>
            </a:r>
            <a:r>
              <a:rPr sz="1050" spc="380" dirty="0">
                <a:latin typeface="Arial MT"/>
                <a:cs typeface="Arial MT"/>
              </a:rPr>
              <a:t>  </a:t>
            </a:r>
            <a:r>
              <a:rPr sz="1050" spc="-10" dirty="0">
                <a:latin typeface="Arial MT"/>
                <a:cs typeface="Arial MT"/>
              </a:rPr>
              <a:t>follow </a:t>
            </a:r>
            <a:r>
              <a:rPr lang="en-US" sz="1050" spc="-10" dirty="0">
                <a:latin typeface="Arial MT"/>
                <a:cs typeface="Arial MT"/>
              </a:rPr>
              <a:t>AWLS</a:t>
            </a:r>
            <a:r>
              <a:rPr sz="1050" dirty="0">
                <a:latin typeface="Arial MT"/>
                <a:cs typeface="Arial MT"/>
              </a:rPr>
              <a:t>’s</a:t>
            </a:r>
            <a:r>
              <a:rPr sz="1050" spc="39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instructions</a:t>
            </a:r>
            <a:r>
              <a:rPr sz="1050" spc="40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(whether</a:t>
            </a:r>
            <a:r>
              <a:rPr sz="1050" spc="39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oral</a:t>
            </a:r>
            <a:r>
              <a:rPr sz="1050" spc="39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or</a:t>
            </a:r>
            <a:r>
              <a:rPr sz="1050" spc="38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in</a:t>
            </a:r>
            <a:r>
              <a:rPr sz="1050" spc="38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writing),</a:t>
            </a:r>
            <a:r>
              <a:rPr sz="1050" spc="39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misuse</a:t>
            </a:r>
            <a:r>
              <a:rPr sz="1050" spc="385" dirty="0">
                <a:latin typeface="Arial MT"/>
                <a:cs typeface="Arial MT"/>
              </a:rPr>
              <a:t> </a:t>
            </a:r>
            <a:r>
              <a:rPr sz="1050" spc="-25" dirty="0">
                <a:latin typeface="Arial MT"/>
                <a:cs typeface="Arial MT"/>
              </a:rPr>
              <a:t>or </a:t>
            </a:r>
            <a:r>
              <a:rPr sz="1050" dirty="0">
                <a:latin typeface="Arial MT"/>
                <a:cs typeface="Arial MT"/>
              </a:rPr>
              <a:t>alteration</a:t>
            </a:r>
            <a:r>
              <a:rPr sz="1050" spc="-4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or</a:t>
            </a:r>
            <a:r>
              <a:rPr sz="1050" spc="-4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repair</a:t>
            </a:r>
            <a:r>
              <a:rPr sz="1050" spc="-4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of</a:t>
            </a:r>
            <a:r>
              <a:rPr sz="1050" spc="-4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-4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Solution</a:t>
            </a:r>
            <a:r>
              <a:rPr sz="1050" spc="-3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without</a:t>
            </a:r>
            <a:r>
              <a:rPr lang="en-US" sz="1050" dirty="0">
                <a:latin typeface="Arial MT"/>
                <a:cs typeface="Arial MT"/>
              </a:rPr>
              <a:t> AWLS</a:t>
            </a:r>
            <a:r>
              <a:rPr sz="1050" dirty="0">
                <a:latin typeface="Arial MT"/>
                <a:cs typeface="Arial MT"/>
              </a:rPr>
              <a:t>’s</a:t>
            </a:r>
            <a:r>
              <a:rPr sz="1050" spc="-3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approval;</a:t>
            </a:r>
            <a:r>
              <a:rPr sz="1050" spc="-30" dirty="0">
                <a:latin typeface="Arial MT"/>
                <a:cs typeface="Arial MT"/>
              </a:rPr>
              <a:t> </a:t>
            </a:r>
            <a:r>
              <a:rPr sz="1050" spc="-25" dirty="0">
                <a:latin typeface="Arial MT"/>
                <a:cs typeface="Arial MT"/>
              </a:rPr>
              <a:t>or</a:t>
            </a:r>
            <a:endParaRPr sz="1050" dirty="0">
              <a:latin typeface="Arial MT"/>
              <a:cs typeface="Arial MT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969770" y="9265929"/>
            <a:ext cx="180340" cy="1854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50" spc="-25" dirty="0">
                <a:latin typeface="Arial MT"/>
                <a:cs typeface="Arial MT"/>
              </a:rPr>
              <a:t>(c)</a:t>
            </a:r>
            <a:endParaRPr sz="1050">
              <a:latin typeface="Arial MT"/>
              <a:cs typeface="Arial MT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2419350" y="9265929"/>
            <a:ext cx="4248785" cy="339090"/>
          </a:xfrm>
          <a:prstGeom prst="rect">
            <a:avLst/>
          </a:prstGeom>
        </p:spPr>
        <p:txBody>
          <a:bodyPr vert="horz" wrap="square" lIns="0" tIns="22860" rIns="0" bIns="0" rtlCol="0">
            <a:spAutoFit/>
          </a:bodyPr>
          <a:lstStyle/>
          <a:p>
            <a:pPr marL="12700" marR="5080">
              <a:lnSpc>
                <a:spcPts val="1210"/>
              </a:lnSpc>
              <a:spcBef>
                <a:spcPts val="180"/>
              </a:spcBef>
            </a:pPr>
            <a:r>
              <a:rPr sz="1050" dirty="0">
                <a:latin typeface="Arial MT"/>
                <a:cs typeface="Arial MT"/>
              </a:rPr>
              <a:t>where</a:t>
            </a:r>
            <a:r>
              <a:rPr sz="1050" spc="9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such</a:t>
            </a:r>
            <a:r>
              <a:rPr sz="1050" spc="9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defects</a:t>
            </a:r>
            <a:r>
              <a:rPr sz="1050" spc="10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arise</a:t>
            </a:r>
            <a:r>
              <a:rPr sz="1050" spc="9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in</a:t>
            </a:r>
            <a:r>
              <a:rPr sz="1050" spc="9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any</a:t>
            </a:r>
            <a:r>
              <a:rPr sz="1050" spc="10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part,</a:t>
            </a:r>
            <a:r>
              <a:rPr sz="1050" spc="9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material,</a:t>
            </a:r>
            <a:r>
              <a:rPr sz="1050" spc="9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or</a:t>
            </a:r>
            <a:r>
              <a:rPr sz="1050" spc="10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equipment</a:t>
            </a:r>
            <a:r>
              <a:rPr sz="1050" spc="10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which</a:t>
            </a:r>
            <a:r>
              <a:rPr sz="1050" spc="90" dirty="0">
                <a:latin typeface="Arial MT"/>
                <a:cs typeface="Arial MT"/>
              </a:rPr>
              <a:t> </a:t>
            </a:r>
            <a:r>
              <a:rPr sz="1050" spc="-25" dirty="0">
                <a:latin typeface="Arial MT"/>
                <a:cs typeface="Arial MT"/>
              </a:rPr>
              <a:t>is </a:t>
            </a:r>
            <a:r>
              <a:rPr sz="1050" dirty="0">
                <a:latin typeface="Arial MT"/>
                <a:cs typeface="Arial MT"/>
              </a:rPr>
              <a:t>requested</a:t>
            </a:r>
            <a:r>
              <a:rPr sz="1050" spc="254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by</a:t>
            </a:r>
            <a:r>
              <a:rPr sz="1050" spc="23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24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Buyer</a:t>
            </a:r>
            <a:r>
              <a:rPr sz="1050" spc="24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or</a:t>
            </a:r>
            <a:r>
              <a:rPr sz="1050" spc="24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purchased</a:t>
            </a:r>
            <a:r>
              <a:rPr sz="1050" spc="24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by</a:t>
            </a:r>
            <a:r>
              <a:rPr sz="1050" spc="24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23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Buyer</a:t>
            </a:r>
            <a:r>
              <a:rPr sz="1050" spc="24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for</a:t>
            </a:r>
            <a:r>
              <a:rPr sz="1050" spc="25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use</a:t>
            </a:r>
            <a:r>
              <a:rPr sz="1050" spc="240" dirty="0">
                <a:latin typeface="Arial MT"/>
                <a:cs typeface="Arial MT"/>
              </a:rPr>
              <a:t> </a:t>
            </a:r>
            <a:r>
              <a:rPr sz="1050" spc="-10" dirty="0">
                <a:latin typeface="Arial MT"/>
                <a:cs typeface="Arial MT"/>
              </a:rPr>
              <a:t>and/or</a:t>
            </a:r>
            <a:endParaRPr sz="105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ject 9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3175" rIns="0" bIns="0" rtlCol="0">
            <a:spAutoFit/>
          </a:bodyPr>
          <a:lstStyle/>
          <a:p>
            <a:pPr marL="38100">
              <a:lnSpc>
                <a:spcPts val="885"/>
              </a:lnSpc>
              <a:spcBef>
                <a:spcPts val="25"/>
              </a:spcBef>
            </a:pPr>
            <a:r>
              <a:rPr spc="-25" dirty="0"/>
              <a:t>10</a:t>
            </a:r>
          </a:p>
          <a:p>
            <a:pPr marL="38100">
              <a:lnSpc>
                <a:spcPts val="885"/>
              </a:lnSpc>
            </a:pPr>
            <a:r>
              <a:rPr spc="-10" dirty="0"/>
              <a:t>PME\NFL1\2466106.5</a:t>
            </a:r>
          </a:p>
        </p:txBody>
      </p:sp>
      <p:sp>
        <p:nvSpPr>
          <p:cNvPr id="2" name="object 2"/>
          <p:cNvSpPr txBox="1"/>
          <p:nvPr/>
        </p:nvSpPr>
        <p:spPr>
          <a:xfrm>
            <a:off x="1339850" y="880119"/>
            <a:ext cx="5329555" cy="773430"/>
          </a:xfrm>
          <a:prstGeom prst="rect">
            <a:avLst/>
          </a:prstGeom>
        </p:spPr>
        <p:txBody>
          <a:bodyPr vert="horz" wrap="square" lIns="0" tIns="22860" rIns="0" bIns="0" rtlCol="0">
            <a:spAutoFit/>
          </a:bodyPr>
          <a:lstStyle/>
          <a:p>
            <a:pPr marL="1092200" marR="5080">
              <a:lnSpc>
                <a:spcPts val="1210"/>
              </a:lnSpc>
              <a:spcBef>
                <a:spcPts val="180"/>
              </a:spcBef>
            </a:pPr>
            <a:r>
              <a:rPr sz="1050" dirty="0">
                <a:latin typeface="Arial MT"/>
                <a:cs typeface="Arial MT"/>
              </a:rPr>
              <a:t>incorporation</a:t>
            </a:r>
            <a:r>
              <a:rPr sz="1050" spc="42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in</a:t>
            </a:r>
            <a:r>
              <a:rPr sz="1050" spc="42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42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Solution,</a:t>
            </a:r>
            <a:r>
              <a:rPr sz="1050" spc="434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and</a:t>
            </a:r>
            <a:r>
              <a:rPr sz="1050" spc="43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which</a:t>
            </a:r>
            <a:r>
              <a:rPr sz="1050" spc="409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is</a:t>
            </a:r>
            <a:r>
              <a:rPr sz="1050" spc="42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not</a:t>
            </a:r>
            <a:r>
              <a:rPr sz="1050" spc="42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manufactured</a:t>
            </a:r>
            <a:r>
              <a:rPr sz="1050" spc="430" dirty="0">
                <a:latin typeface="Arial MT"/>
                <a:cs typeface="Arial MT"/>
              </a:rPr>
              <a:t> </a:t>
            </a:r>
            <a:r>
              <a:rPr sz="1050" spc="-25" dirty="0">
                <a:latin typeface="Arial MT"/>
                <a:cs typeface="Arial MT"/>
              </a:rPr>
              <a:t>or </a:t>
            </a:r>
            <a:r>
              <a:rPr sz="1050" dirty="0">
                <a:latin typeface="Arial MT"/>
                <a:cs typeface="Arial MT"/>
              </a:rPr>
              <a:t>designed</a:t>
            </a:r>
            <a:r>
              <a:rPr sz="1050" spc="-4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by</a:t>
            </a:r>
            <a:r>
              <a:rPr sz="1050" spc="-35" dirty="0">
                <a:latin typeface="Arial MT"/>
                <a:cs typeface="Arial MT"/>
              </a:rPr>
              <a:t> </a:t>
            </a:r>
            <a:r>
              <a:rPr lang="en-US" sz="1050" spc="-10" dirty="0">
                <a:latin typeface="Arial MT"/>
                <a:cs typeface="Arial MT"/>
              </a:rPr>
              <a:t>AWLS</a:t>
            </a:r>
            <a:r>
              <a:rPr sz="1050" spc="-10" dirty="0">
                <a:latin typeface="Arial MT"/>
                <a:cs typeface="Arial MT"/>
              </a:rPr>
              <a:t>.</a:t>
            </a:r>
            <a:endParaRPr sz="1050" dirty="0">
              <a:latin typeface="Arial MT"/>
              <a:cs typeface="Arial MT"/>
            </a:endParaRPr>
          </a:p>
          <a:p>
            <a:pPr marL="641985" marR="6350" indent="-629920">
              <a:lnSpc>
                <a:spcPts val="1210"/>
              </a:lnSpc>
              <a:spcBef>
                <a:spcPts val="1000"/>
              </a:spcBef>
              <a:tabLst>
                <a:tab pos="641985" algn="l"/>
              </a:tabLst>
            </a:pPr>
            <a:r>
              <a:rPr sz="1050" spc="-10" dirty="0">
                <a:latin typeface="Arial MT"/>
                <a:cs typeface="Arial MT"/>
              </a:rPr>
              <a:t>13.1.4</a:t>
            </a:r>
            <a:r>
              <a:rPr sz="1050" dirty="0">
                <a:latin typeface="Arial MT"/>
                <a:cs typeface="Arial MT"/>
              </a:rPr>
              <a:t>	For</a:t>
            </a:r>
            <a:r>
              <a:rPr sz="1050" spc="16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17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avoidance</a:t>
            </a:r>
            <a:r>
              <a:rPr sz="1050" spc="17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of</a:t>
            </a:r>
            <a:r>
              <a:rPr sz="1050" spc="16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doubt</a:t>
            </a:r>
            <a:r>
              <a:rPr sz="1050" spc="17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17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Solution</a:t>
            </a:r>
            <a:r>
              <a:rPr sz="1050" spc="17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shall</a:t>
            </a:r>
            <a:r>
              <a:rPr sz="1050" spc="16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not</a:t>
            </a:r>
            <a:r>
              <a:rPr sz="1050" spc="17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be</a:t>
            </a:r>
            <a:r>
              <a:rPr sz="1050" spc="17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regarded</a:t>
            </a:r>
            <a:r>
              <a:rPr sz="1050" spc="17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as</a:t>
            </a:r>
            <a:r>
              <a:rPr sz="1050" spc="160" dirty="0">
                <a:latin typeface="Arial MT"/>
                <a:cs typeface="Arial MT"/>
              </a:rPr>
              <a:t> </a:t>
            </a:r>
            <a:r>
              <a:rPr sz="1050" spc="-10" dirty="0">
                <a:latin typeface="Arial MT"/>
                <a:cs typeface="Arial MT"/>
              </a:rPr>
              <a:t>defective </a:t>
            </a:r>
            <a:r>
              <a:rPr sz="1050" dirty="0">
                <a:latin typeface="Arial MT"/>
                <a:cs typeface="Arial MT"/>
              </a:rPr>
              <a:t>merely</a:t>
            </a:r>
            <a:r>
              <a:rPr sz="1050" spc="-45" dirty="0">
                <a:latin typeface="Arial MT"/>
                <a:cs typeface="Arial MT"/>
              </a:rPr>
              <a:t> </a:t>
            </a:r>
            <a:r>
              <a:rPr sz="1050" spc="-10" dirty="0">
                <a:latin typeface="Arial MT"/>
                <a:cs typeface="Arial MT"/>
              </a:rPr>
              <a:t>because:</a:t>
            </a:r>
            <a:endParaRPr sz="1050" dirty="0">
              <a:latin typeface="Arial MT"/>
              <a:cs typeface="Arial MT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969770" y="1748799"/>
            <a:ext cx="187960" cy="1854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50" spc="-25" dirty="0">
                <a:latin typeface="Arial MT"/>
                <a:cs typeface="Arial MT"/>
              </a:rPr>
              <a:t>(a)</a:t>
            </a:r>
            <a:endParaRPr sz="1050">
              <a:latin typeface="Arial MT"/>
              <a:cs typeface="Arial MT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419350" y="1748799"/>
            <a:ext cx="4254500" cy="646430"/>
          </a:xfrm>
          <a:prstGeom prst="rect">
            <a:avLst/>
          </a:prstGeom>
        </p:spPr>
        <p:txBody>
          <a:bodyPr vert="horz" wrap="square" lIns="0" tIns="22860" rIns="0" bIns="0" rtlCol="0">
            <a:spAutoFit/>
          </a:bodyPr>
          <a:lstStyle/>
          <a:p>
            <a:pPr marL="12700" marR="5080" algn="just">
              <a:lnSpc>
                <a:spcPts val="1210"/>
              </a:lnSpc>
              <a:spcBef>
                <a:spcPts val="180"/>
              </a:spcBef>
            </a:pPr>
            <a:r>
              <a:rPr sz="1050" dirty="0">
                <a:latin typeface="Arial MT"/>
                <a:cs typeface="Arial MT"/>
              </a:rPr>
              <a:t>it</a:t>
            </a:r>
            <a:r>
              <a:rPr sz="1050" spc="229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is</a:t>
            </a:r>
            <a:r>
              <a:rPr sz="1050" spc="229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incompatible</a:t>
            </a:r>
            <a:r>
              <a:rPr sz="1050" spc="24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either</a:t>
            </a:r>
            <a:r>
              <a:rPr sz="1050" spc="24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with</a:t>
            </a:r>
            <a:r>
              <a:rPr sz="1050" spc="24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software</a:t>
            </a:r>
            <a:r>
              <a:rPr sz="1050" spc="24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whose</a:t>
            </a:r>
            <a:r>
              <a:rPr sz="1050" spc="24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required</a:t>
            </a:r>
            <a:r>
              <a:rPr sz="1050" spc="25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use</a:t>
            </a:r>
            <a:r>
              <a:rPr sz="1050" spc="24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was</a:t>
            </a:r>
            <a:r>
              <a:rPr sz="1050" spc="235" dirty="0">
                <a:latin typeface="Arial MT"/>
                <a:cs typeface="Arial MT"/>
              </a:rPr>
              <a:t> </a:t>
            </a:r>
            <a:r>
              <a:rPr sz="1050" spc="-25" dirty="0">
                <a:latin typeface="Arial MT"/>
                <a:cs typeface="Arial MT"/>
              </a:rPr>
              <a:t>not </a:t>
            </a:r>
            <a:r>
              <a:rPr sz="1050" dirty="0">
                <a:latin typeface="Arial MT"/>
                <a:cs typeface="Arial MT"/>
              </a:rPr>
              <a:t>accepted</a:t>
            </a:r>
            <a:r>
              <a:rPr sz="1050" spc="40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by</a:t>
            </a:r>
            <a:r>
              <a:rPr sz="1050" spc="405" dirty="0">
                <a:latin typeface="Arial MT"/>
                <a:cs typeface="Arial MT"/>
              </a:rPr>
              <a:t> </a:t>
            </a:r>
            <a:r>
              <a:rPr lang="en-US" sz="1050" spc="405" dirty="0" err="1">
                <a:latin typeface="Arial MT"/>
                <a:cs typeface="Arial MT"/>
              </a:rPr>
              <a:t>AWLS</a:t>
            </a:r>
            <a:r>
              <a:rPr sz="1050" dirty="0" err="1">
                <a:latin typeface="Arial MT"/>
                <a:cs typeface="Arial MT"/>
              </a:rPr>
              <a:t>in</a:t>
            </a:r>
            <a:r>
              <a:rPr sz="1050" spc="40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accordance</a:t>
            </a:r>
            <a:r>
              <a:rPr sz="1050" spc="41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with</a:t>
            </a:r>
            <a:r>
              <a:rPr sz="1050" spc="40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clause</a:t>
            </a:r>
            <a:r>
              <a:rPr sz="1050" spc="44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  <a:hlinkClick r:id="rId2" action="ppaction://hlinksldjump"/>
              </a:rPr>
              <a:t>4.8</a:t>
            </a:r>
            <a:r>
              <a:rPr sz="1050" spc="409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or</a:t>
            </a:r>
            <a:r>
              <a:rPr sz="1050" spc="409" dirty="0">
                <a:latin typeface="Arial MT"/>
                <a:cs typeface="Arial MT"/>
              </a:rPr>
              <a:t> </a:t>
            </a:r>
            <a:r>
              <a:rPr sz="1050" spc="-20" dirty="0">
                <a:latin typeface="Arial MT"/>
                <a:cs typeface="Arial MT"/>
              </a:rPr>
              <a:t>with </a:t>
            </a:r>
            <a:r>
              <a:rPr sz="1050" dirty="0">
                <a:latin typeface="Arial MT"/>
                <a:cs typeface="Arial MT"/>
              </a:rPr>
              <a:t>software</a:t>
            </a:r>
            <a:r>
              <a:rPr sz="1050" spc="8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which</a:t>
            </a:r>
            <a:r>
              <a:rPr sz="1050" spc="9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has</a:t>
            </a:r>
            <a:r>
              <a:rPr sz="1050" spc="10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been</a:t>
            </a:r>
            <a:r>
              <a:rPr sz="1050" spc="9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updated</a:t>
            </a:r>
            <a:r>
              <a:rPr sz="1050" spc="10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since</a:t>
            </a:r>
            <a:r>
              <a:rPr sz="1050" spc="8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10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sale</a:t>
            </a:r>
            <a:r>
              <a:rPr sz="1050" spc="8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and</a:t>
            </a:r>
            <a:r>
              <a:rPr sz="1050" spc="9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purchase</a:t>
            </a:r>
            <a:r>
              <a:rPr sz="1050" spc="10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of</a:t>
            </a:r>
            <a:r>
              <a:rPr sz="1050" spc="85" dirty="0">
                <a:latin typeface="Arial MT"/>
                <a:cs typeface="Arial MT"/>
              </a:rPr>
              <a:t> </a:t>
            </a:r>
            <a:r>
              <a:rPr sz="1050" spc="-25" dirty="0">
                <a:latin typeface="Arial MT"/>
                <a:cs typeface="Arial MT"/>
              </a:rPr>
              <a:t>the </a:t>
            </a:r>
            <a:r>
              <a:rPr sz="1050" dirty="0">
                <a:latin typeface="Arial MT"/>
                <a:cs typeface="Arial MT"/>
              </a:rPr>
              <a:t>Solution;</a:t>
            </a:r>
            <a:r>
              <a:rPr sz="1050" spc="-50" dirty="0">
                <a:latin typeface="Arial MT"/>
                <a:cs typeface="Arial MT"/>
              </a:rPr>
              <a:t> </a:t>
            </a:r>
            <a:r>
              <a:rPr sz="1050" spc="-25" dirty="0">
                <a:latin typeface="Arial MT"/>
                <a:cs typeface="Arial MT"/>
              </a:rPr>
              <a:t>or</a:t>
            </a:r>
            <a:endParaRPr sz="1050" dirty="0">
              <a:latin typeface="Arial MT"/>
              <a:cs typeface="Arial MT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89000" y="2490479"/>
            <a:ext cx="5783580" cy="24104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093470">
              <a:lnSpc>
                <a:spcPct val="100000"/>
              </a:lnSpc>
              <a:spcBef>
                <a:spcPts val="100"/>
              </a:spcBef>
              <a:tabLst>
                <a:tab pos="1542415" algn="l"/>
              </a:tabLst>
            </a:pPr>
            <a:r>
              <a:rPr sz="1050" spc="-25" dirty="0">
                <a:latin typeface="Arial MT"/>
                <a:cs typeface="Arial MT"/>
              </a:rPr>
              <a:t>(b)</a:t>
            </a:r>
            <a:r>
              <a:rPr sz="1050" dirty="0">
                <a:latin typeface="Arial MT"/>
                <a:cs typeface="Arial MT"/>
              </a:rPr>
              <a:t>	it</a:t>
            </a:r>
            <a:r>
              <a:rPr sz="1050" spc="-3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becomes</a:t>
            </a:r>
            <a:r>
              <a:rPr sz="1050" spc="-2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old</a:t>
            </a:r>
            <a:r>
              <a:rPr sz="1050" spc="-2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or</a:t>
            </a:r>
            <a:r>
              <a:rPr sz="1050" spc="-2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obsolete</a:t>
            </a:r>
            <a:r>
              <a:rPr sz="1050" spc="-1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or</a:t>
            </a:r>
            <a:r>
              <a:rPr sz="1050" spc="-2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out</a:t>
            </a:r>
            <a:r>
              <a:rPr sz="1050" spc="-2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of</a:t>
            </a:r>
            <a:r>
              <a:rPr sz="1050" spc="-30" dirty="0">
                <a:latin typeface="Arial MT"/>
                <a:cs typeface="Arial MT"/>
              </a:rPr>
              <a:t> </a:t>
            </a:r>
            <a:r>
              <a:rPr sz="1050" spc="-20" dirty="0">
                <a:latin typeface="Arial MT"/>
                <a:cs typeface="Arial MT"/>
              </a:rPr>
              <a:t>date.</a:t>
            </a:r>
            <a:endParaRPr sz="1050" dirty="0">
              <a:latin typeface="Arial MT"/>
              <a:cs typeface="Arial MT"/>
            </a:endParaRPr>
          </a:p>
          <a:p>
            <a:pPr marL="1088390" marR="10795" lvl="2" indent="-624840" algn="just">
              <a:lnSpc>
                <a:spcPts val="1210"/>
              </a:lnSpc>
              <a:spcBef>
                <a:spcPts val="1030"/>
              </a:spcBef>
              <a:buAutoNum type="arabicPeriod" startAt="5"/>
              <a:tabLst>
                <a:tab pos="1093470" algn="l"/>
              </a:tabLst>
            </a:pPr>
            <a:r>
              <a:rPr sz="1050" dirty="0">
                <a:latin typeface="Arial MT"/>
                <a:cs typeface="Arial MT"/>
              </a:rPr>
              <a:t>Any</a:t>
            </a:r>
            <a:r>
              <a:rPr sz="1050" spc="4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repaired</a:t>
            </a:r>
            <a:r>
              <a:rPr sz="1050" spc="6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or</a:t>
            </a:r>
            <a:r>
              <a:rPr sz="1050" spc="6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replaced</a:t>
            </a:r>
            <a:r>
              <a:rPr sz="1050" spc="6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Solution</a:t>
            </a:r>
            <a:r>
              <a:rPr sz="1050" spc="5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shall</a:t>
            </a:r>
            <a:r>
              <a:rPr sz="1050" spc="6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be</a:t>
            </a:r>
            <a:r>
              <a:rPr sz="1050" spc="4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redelivered</a:t>
            </a:r>
            <a:r>
              <a:rPr sz="1050" spc="6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by</a:t>
            </a:r>
            <a:r>
              <a:rPr sz="1050" spc="50" dirty="0">
                <a:latin typeface="Arial MT"/>
                <a:cs typeface="Arial MT"/>
              </a:rPr>
              <a:t> </a:t>
            </a:r>
            <a:r>
              <a:rPr lang="en-US" sz="1050" spc="50" dirty="0">
                <a:latin typeface="Arial MT"/>
                <a:cs typeface="Arial MT"/>
              </a:rPr>
              <a:t>AWLS </a:t>
            </a:r>
            <a:r>
              <a:rPr sz="1050" dirty="0">
                <a:latin typeface="Arial MT"/>
                <a:cs typeface="Arial MT"/>
              </a:rPr>
              <a:t>free</a:t>
            </a:r>
            <a:r>
              <a:rPr sz="1050" spc="50" dirty="0">
                <a:latin typeface="Arial MT"/>
                <a:cs typeface="Arial MT"/>
              </a:rPr>
              <a:t> </a:t>
            </a:r>
            <a:r>
              <a:rPr sz="1050" spc="-25" dirty="0">
                <a:latin typeface="Arial MT"/>
                <a:cs typeface="Arial MT"/>
              </a:rPr>
              <a:t>of 	</a:t>
            </a:r>
            <a:r>
              <a:rPr sz="1050" dirty="0">
                <a:latin typeface="Arial MT"/>
                <a:cs typeface="Arial MT"/>
              </a:rPr>
              <a:t>charge</a:t>
            </a:r>
            <a:r>
              <a:rPr sz="1050" spc="10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to</a:t>
            </a:r>
            <a:r>
              <a:rPr sz="1050" spc="11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11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original</a:t>
            </a:r>
            <a:r>
              <a:rPr sz="1050" spc="114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point</a:t>
            </a:r>
            <a:r>
              <a:rPr sz="1050" spc="12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of</a:t>
            </a:r>
            <a:r>
              <a:rPr sz="1050" spc="10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delivery</a:t>
            </a:r>
            <a:r>
              <a:rPr sz="1050" spc="114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but</a:t>
            </a:r>
            <a:r>
              <a:rPr sz="1050" spc="11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otherwise</a:t>
            </a:r>
            <a:r>
              <a:rPr sz="1050" spc="10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in</a:t>
            </a:r>
            <a:r>
              <a:rPr sz="1050" spc="11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accordance</a:t>
            </a:r>
            <a:r>
              <a:rPr sz="1050" spc="114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with</a:t>
            </a:r>
            <a:r>
              <a:rPr sz="1050" spc="105" dirty="0">
                <a:latin typeface="Arial MT"/>
                <a:cs typeface="Arial MT"/>
              </a:rPr>
              <a:t> </a:t>
            </a:r>
            <a:r>
              <a:rPr sz="1050" spc="-25" dirty="0">
                <a:latin typeface="Arial MT"/>
                <a:cs typeface="Arial MT"/>
              </a:rPr>
              <a:t>and 	</a:t>
            </a:r>
            <a:r>
              <a:rPr sz="1050" dirty="0">
                <a:latin typeface="Arial MT"/>
                <a:cs typeface="Arial MT"/>
              </a:rPr>
              <a:t>subject</a:t>
            </a:r>
            <a:r>
              <a:rPr sz="1050" spc="-2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to</a:t>
            </a:r>
            <a:r>
              <a:rPr sz="1050" spc="-3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these</a:t>
            </a:r>
            <a:r>
              <a:rPr sz="1050" spc="-15" dirty="0">
                <a:latin typeface="Arial MT"/>
                <a:cs typeface="Arial MT"/>
              </a:rPr>
              <a:t> </a:t>
            </a:r>
            <a:r>
              <a:rPr sz="1050" spc="-10" dirty="0">
                <a:latin typeface="Arial MT"/>
                <a:cs typeface="Arial MT"/>
              </a:rPr>
              <a:t>Conditions.</a:t>
            </a:r>
            <a:endParaRPr sz="1050" dirty="0">
              <a:latin typeface="Arial MT"/>
              <a:cs typeface="Arial MT"/>
            </a:endParaRPr>
          </a:p>
          <a:p>
            <a:pPr marL="1088390" marR="10795" lvl="2" indent="-624840" algn="just">
              <a:lnSpc>
                <a:spcPts val="1210"/>
              </a:lnSpc>
              <a:spcBef>
                <a:spcPts val="1000"/>
              </a:spcBef>
              <a:buAutoNum type="arabicPeriod" startAt="5"/>
              <a:tabLst>
                <a:tab pos="1093470" algn="l"/>
              </a:tabLst>
            </a:pPr>
            <a:r>
              <a:rPr sz="1050" dirty="0">
                <a:latin typeface="Arial MT"/>
                <a:cs typeface="Arial MT"/>
              </a:rPr>
              <a:t>Alternatively</a:t>
            </a:r>
            <a:r>
              <a:rPr sz="1050" spc="9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to</a:t>
            </a:r>
            <a:r>
              <a:rPr sz="1050" spc="8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Condition</a:t>
            </a:r>
            <a:r>
              <a:rPr sz="1050" spc="11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  <a:hlinkClick r:id="rId3" action="ppaction://hlinksldjump"/>
              </a:rPr>
              <a:t>13.1.1</a:t>
            </a:r>
            <a:r>
              <a:rPr sz="1050" dirty="0">
                <a:latin typeface="Arial MT"/>
                <a:cs typeface="Arial MT"/>
              </a:rPr>
              <a:t>,</a:t>
            </a:r>
            <a:r>
              <a:rPr sz="1050" spc="70" dirty="0">
                <a:latin typeface="Arial MT"/>
                <a:cs typeface="Arial MT"/>
              </a:rPr>
              <a:t> </a:t>
            </a:r>
            <a:r>
              <a:rPr lang="en-US" sz="1050" spc="70" dirty="0">
                <a:latin typeface="Arial MT"/>
                <a:cs typeface="Arial MT"/>
              </a:rPr>
              <a:t>AWLS </a:t>
            </a:r>
            <a:r>
              <a:rPr sz="1050" dirty="0">
                <a:latin typeface="Arial MT"/>
                <a:cs typeface="Arial MT"/>
              </a:rPr>
              <a:t>shall</a:t>
            </a:r>
            <a:r>
              <a:rPr sz="1050" spc="8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be</a:t>
            </a:r>
            <a:r>
              <a:rPr sz="1050" spc="8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entitled</a:t>
            </a:r>
            <a:r>
              <a:rPr sz="1050" spc="9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at</a:t>
            </a:r>
            <a:r>
              <a:rPr sz="1050" spc="8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its</a:t>
            </a:r>
            <a:r>
              <a:rPr sz="1050" spc="85" dirty="0">
                <a:latin typeface="Arial MT"/>
                <a:cs typeface="Arial MT"/>
              </a:rPr>
              <a:t> </a:t>
            </a:r>
            <a:r>
              <a:rPr sz="1050" spc="-10" dirty="0">
                <a:latin typeface="Arial MT"/>
                <a:cs typeface="Arial MT"/>
              </a:rPr>
              <a:t>absolute 	</a:t>
            </a:r>
            <a:r>
              <a:rPr sz="1050" dirty="0">
                <a:latin typeface="Arial MT"/>
                <a:cs typeface="Arial MT"/>
              </a:rPr>
              <a:t>discretion</a:t>
            </a:r>
            <a:r>
              <a:rPr sz="1050" spc="-3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to</a:t>
            </a:r>
            <a:r>
              <a:rPr sz="1050" spc="-3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refund</a:t>
            </a:r>
            <a:r>
              <a:rPr sz="1050" spc="-3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-3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price</a:t>
            </a:r>
            <a:r>
              <a:rPr sz="1050" spc="-3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paid</a:t>
            </a:r>
            <a:r>
              <a:rPr sz="1050" spc="-2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for</a:t>
            </a:r>
            <a:r>
              <a:rPr sz="1050" spc="-3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-3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defective</a:t>
            </a:r>
            <a:r>
              <a:rPr sz="1050" spc="-30" dirty="0">
                <a:latin typeface="Arial MT"/>
                <a:cs typeface="Arial MT"/>
              </a:rPr>
              <a:t> </a:t>
            </a:r>
            <a:r>
              <a:rPr sz="1050" spc="-10" dirty="0">
                <a:latin typeface="Arial MT"/>
                <a:cs typeface="Arial MT"/>
              </a:rPr>
              <a:t>Solution.</a:t>
            </a:r>
            <a:endParaRPr sz="1050" dirty="0">
              <a:latin typeface="Arial MT"/>
              <a:cs typeface="Arial MT"/>
            </a:endParaRPr>
          </a:p>
          <a:p>
            <a:pPr marL="463550" marR="5080" indent="-450850" algn="just">
              <a:lnSpc>
                <a:spcPts val="1210"/>
              </a:lnSpc>
              <a:spcBef>
                <a:spcPts val="1000"/>
              </a:spcBef>
            </a:pPr>
            <a:r>
              <a:rPr sz="1050" dirty="0">
                <a:latin typeface="Arial MT"/>
                <a:cs typeface="Arial MT"/>
              </a:rPr>
              <a:t>13.2</a:t>
            </a:r>
            <a:r>
              <a:rPr sz="1050" spc="400" dirty="0">
                <a:latin typeface="Arial MT"/>
                <a:cs typeface="Arial MT"/>
              </a:rPr>
              <a:t>  </a:t>
            </a:r>
            <a:r>
              <a:rPr sz="1050" dirty="0">
                <a:latin typeface="Arial MT"/>
                <a:cs typeface="Arial MT"/>
              </a:rPr>
              <a:t>In</a:t>
            </a:r>
            <a:r>
              <a:rPr sz="1050" spc="4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respect</a:t>
            </a:r>
            <a:r>
              <a:rPr sz="1050" spc="3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of</a:t>
            </a:r>
            <a:r>
              <a:rPr sz="1050" spc="3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all</a:t>
            </a:r>
            <a:r>
              <a:rPr sz="1050" spc="4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goods,</a:t>
            </a:r>
            <a:r>
              <a:rPr sz="1050" spc="4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systems</a:t>
            </a:r>
            <a:r>
              <a:rPr sz="1050" spc="4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and/or</a:t>
            </a:r>
            <a:r>
              <a:rPr sz="1050" spc="4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services</a:t>
            </a:r>
            <a:r>
              <a:rPr sz="1050" spc="3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supplied</a:t>
            </a:r>
            <a:r>
              <a:rPr sz="1050" spc="4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to</a:t>
            </a:r>
            <a:r>
              <a:rPr sz="1050" spc="35" dirty="0">
                <a:latin typeface="Arial MT"/>
                <a:cs typeface="Arial MT"/>
              </a:rPr>
              <a:t> </a:t>
            </a:r>
            <a:r>
              <a:rPr lang="en-US" sz="1050" spc="35" dirty="0">
                <a:latin typeface="Arial MT"/>
                <a:cs typeface="Arial MT"/>
              </a:rPr>
              <a:t>AWLS </a:t>
            </a:r>
            <a:r>
              <a:rPr sz="1050" dirty="0">
                <a:latin typeface="Arial MT"/>
                <a:cs typeface="Arial MT"/>
              </a:rPr>
              <a:t>by</a:t>
            </a:r>
            <a:r>
              <a:rPr sz="1050" spc="4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</a:t>
            </a:r>
            <a:r>
              <a:rPr sz="1050" spc="3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third</a:t>
            </a:r>
            <a:r>
              <a:rPr sz="1050" spc="45" dirty="0">
                <a:latin typeface="Arial MT"/>
                <a:cs typeface="Arial MT"/>
              </a:rPr>
              <a:t> </a:t>
            </a:r>
            <a:r>
              <a:rPr sz="1050" spc="-10" dirty="0">
                <a:latin typeface="Arial MT"/>
                <a:cs typeface="Arial MT"/>
              </a:rPr>
              <a:t>party </a:t>
            </a:r>
            <a:r>
              <a:rPr sz="1050" dirty="0">
                <a:latin typeface="Arial MT"/>
                <a:cs typeface="Arial MT"/>
              </a:rPr>
              <a:t>manufacturer</a:t>
            </a:r>
            <a:r>
              <a:rPr sz="1050" spc="2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or</a:t>
            </a:r>
            <a:r>
              <a:rPr sz="1050" spc="1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supplier</a:t>
            </a:r>
            <a:r>
              <a:rPr sz="1050" spc="2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(“</a:t>
            </a:r>
            <a:r>
              <a:rPr sz="1050" b="1" dirty="0">
                <a:latin typeface="Arial"/>
                <a:cs typeface="Arial"/>
              </a:rPr>
              <a:t>Third</a:t>
            </a:r>
            <a:r>
              <a:rPr sz="1050" b="1" spc="15" dirty="0">
                <a:latin typeface="Arial"/>
                <a:cs typeface="Arial"/>
              </a:rPr>
              <a:t> </a:t>
            </a:r>
            <a:r>
              <a:rPr sz="1050" b="1" dirty="0">
                <a:latin typeface="Arial"/>
                <a:cs typeface="Arial"/>
              </a:rPr>
              <a:t>Party</a:t>
            </a:r>
            <a:r>
              <a:rPr sz="1050" b="1" spc="15" dirty="0">
                <a:latin typeface="Arial"/>
                <a:cs typeface="Arial"/>
              </a:rPr>
              <a:t> </a:t>
            </a:r>
            <a:r>
              <a:rPr sz="1050" b="1" dirty="0">
                <a:latin typeface="Arial"/>
                <a:cs typeface="Arial"/>
              </a:rPr>
              <a:t>Supplier</a:t>
            </a:r>
            <a:r>
              <a:rPr sz="1050" dirty="0">
                <a:latin typeface="Arial MT"/>
                <a:cs typeface="Arial MT"/>
              </a:rPr>
              <a:t>”),</a:t>
            </a:r>
            <a:r>
              <a:rPr sz="1050" spc="5" dirty="0">
                <a:latin typeface="Arial MT"/>
                <a:cs typeface="Arial MT"/>
              </a:rPr>
              <a:t> </a:t>
            </a:r>
            <a:r>
              <a:rPr lang="en-US" sz="1050" spc="5" dirty="0">
                <a:latin typeface="Arial MT"/>
                <a:cs typeface="Arial MT"/>
              </a:rPr>
              <a:t>AWLS </a:t>
            </a:r>
            <a:r>
              <a:rPr sz="1050" dirty="0">
                <a:latin typeface="Arial MT"/>
                <a:cs typeface="Arial MT"/>
              </a:rPr>
              <a:t>will</a:t>
            </a:r>
            <a:r>
              <a:rPr sz="1050" spc="1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pass</a:t>
            </a:r>
            <a:r>
              <a:rPr sz="1050" spc="2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on</a:t>
            </a:r>
            <a:r>
              <a:rPr sz="1050" spc="1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to</a:t>
            </a:r>
            <a:r>
              <a:rPr sz="1050" spc="1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15" dirty="0">
                <a:latin typeface="Arial MT"/>
                <a:cs typeface="Arial MT"/>
              </a:rPr>
              <a:t> </a:t>
            </a:r>
            <a:r>
              <a:rPr sz="1050" spc="-10" dirty="0">
                <a:latin typeface="Arial MT"/>
                <a:cs typeface="Arial MT"/>
              </a:rPr>
              <a:t>Buyer </a:t>
            </a:r>
            <a:r>
              <a:rPr sz="1050" dirty="0">
                <a:latin typeface="Arial MT"/>
                <a:cs typeface="Arial MT"/>
              </a:rPr>
              <a:t>(in</a:t>
            </a:r>
            <a:r>
              <a:rPr sz="1050" spc="14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so</a:t>
            </a:r>
            <a:r>
              <a:rPr sz="1050" spc="14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far</a:t>
            </a:r>
            <a:r>
              <a:rPr sz="1050" spc="14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as</a:t>
            </a:r>
            <a:r>
              <a:rPr sz="1050" spc="15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possible)</a:t>
            </a:r>
            <a:r>
              <a:rPr sz="1050" spc="16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14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benefit</a:t>
            </a:r>
            <a:r>
              <a:rPr sz="1050" spc="16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of</a:t>
            </a:r>
            <a:r>
              <a:rPr sz="1050" spc="14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any</a:t>
            </a:r>
            <a:r>
              <a:rPr sz="1050" spc="14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warranty</a:t>
            </a:r>
            <a:r>
              <a:rPr sz="1050" spc="15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given</a:t>
            </a:r>
            <a:r>
              <a:rPr sz="1050" spc="15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to</a:t>
            </a:r>
            <a:r>
              <a:rPr sz="1050" spc="145" dirty="0">
                <a:latin typeface="Arial MT"/>
                <a:cs typeface="Arial MT"/>
              </a:rPr>
              <a:t> </a:t>
            </a:r>
            <a:r>
              <a:rPr lang="en-US" sz="1050" spc="145" dirty="0">
                <a:latin typeface="Arial MT"/>
                <a:cs typeface="Arial MT"/>
              </a:rPr>
              <a:t>AWLS </a:t>
            </a:r>
            <a:r>
              <a:rPr sz="1050" dirty="0">
                <a:latin typeface="Arial MT"/>
                <a:cs typeface="Arial MT"/>
              </a:rPr>
              <a:t>(“</a:t>
            </a:r>
            <a:r>
              <a:rPr sz="1050" b="1" dirty="0">
                <a:latin typeface="Arial"/>
                <a:cs typeface="Arial"/>
              </a:rPr>
              <a:t>Third</a:t>
            </a:r>
            <a:r>
              <a:rPr sz="1050" b="1" spc="140" dirty="0">
                <a:latin typeface="Arial"/>
                <a:cs typeface="Arial"/>
              </a:rPr>
              <a:t> </a:t>
            </a:r>
            <a:r>
              <a:rPr sz="1050" b="1" spc="-10" dirty="0">
                <a:latin typeface="Arial"/>
                <a:cs typeface="Arial"/>
              </a:rPr>
              <a:t>Party </a:t>
            </a:r>
            <a:r>
              <a:rPr sz="1050" b="1" dirty="0">
                <a:latin typeface="Arial"/>
                <a:cs typeface="Arial"/>
              </a:rPr>
              <a:t>Warranty</a:t>
            </a:r>
            <a:r>
              <a:rPr sz="1050" dirty="0">
                <a:latin typeface="Arial MT"/>
                <a:cs typeface="Arial MT"/>
              </a:rPr>
              <a:t>”)</a:t>
            </a:r>
            <a:r>
              <a:rPr sz="1050" spc="-4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and</a:t>
            </a:r>
            <a:r>
              <a:rPr sz="1050" spc="-2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will</a:t>
            </a:r>
            <a:r>
              <a:rPr sz="1050" spc="-2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(on</a:t>
            </a:r>
            <a:r>
              <a:rPr sz="1050" spc="-3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request)</a:t>
            </a:r>
            <a:r>
              <a:rPr sz="1050" spc="-3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supply</a:t>
            </a:r>
            <a:r>
              <a:rPr sz="1050" spc="-1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to</a:t>
            </a:r>
            <a:r>
              <a:rPr sz="1050" spc="-3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-2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Buyer</a:t>
            </a:r>
            <a:r>
              <a:rPr sz="1050" spc="-2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details</a:t>
            </a:r>
            <a:r>
              <a:rPr sz="1050" spc="-1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of</a:t>
            </a:r>
            <a:r>
              <a:rPr sz="1050" spc="-2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-2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terms</a:t>
            </a:r>
            <a:r>
              <a:rPr sz="1050" spc="-2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and</a:t>
            </a:r>
            <a:r>
              <a:rPr sz="1050" spc="-2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conditions</a:t>
            </a:r>
            <a:r>
              <a:rPr sz="1050" spc="-20" dirty="0">
                <a:latin typeface="Arial MT"/>
                <a:cs typeface="Arial MT"/>
              </a:rPr>
              <a:t> </a:t>
            </a:r>
            <a:r>
              <a:rPr sz="1050" spc="-25" dirty="0">
                <a:latin typeface="Arial MT"/>
                <a:cs typeface="Arial MT"/>
              </a:rPr>
              <a:t>of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-1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Third</a:t>
            </a:r>
            <a:r>
              <a:rPr sz="1050" spc="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Party Warranty</a:t>
            </a:r>
            <a:r>
              <a:rPr sz="1050" spc="1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and copies</a:t>
            </a:r>
            <a:r>
              <a:rPr sz="1050" spc="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of</a:t>
            </a:r>
            <a:r>
              <a:rPr sz="1050" spc="-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any relevant</a:t>
            </a:r>
            <a:r>
              <a:rPr sz="1050" spc="1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product</a:t>
            </a:r>
            <a:r>
              <a:rPr sz="1050" spc="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information sheets,</a:t>
            </a:r>
            <a:r>
              <a:rPr sz="1050" spc="-5" dirty="0">
                <a:latin typeface="Arial MT"/>
                <a:cs typeface="Arial MT"/>
              </a:rPr>
              <a:t> </a:t>
            </a:r>
            <a:r>
              <a:rPr sz="1050" spc="-10" dirty="0">
                <a:latin typeface="Arial MT"/>
                <a:cs typeface="Arial MT"/>
              </a:rPr>
              <a:t>technical </a:t>
            </a:r>
            <a:r>
              <a:rPr sz="1050" dirty="0">
                <a:latin typeface="Arial MT"/>
                <a:cs typeface="Arial MT"/>
              </a:rPr>
              <a:t>data</a:t>
            </a:r>
            <a:r>
              <a:rPr sz="1050" spc="-2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sheets</a:t>
            </a:r>
            <a:r>
              <a:rPr sz="1050" spc="-2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or</a:t>
            </a:r>
            <a:r>
              <a:rPr sz="1050" spc="-2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product</a:t>
            </a:r>
            <a:r>
              <a:rPr sz="1050" spc="-2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leaflets</a:t>
            </a:r>
            <a:r>
              <a:rPr sz="1050" spc="-1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issued</a:t>
            </a:r>
            <a:r>
              <a:rPr sz="1050" spc="-1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by</a:t>
            </a:r>
            <a:r>
              <a:rPr sz="1050" spc="-2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such</a:t>
            </a:r>
            <a:r>
              <a:rPr sz="1050" spc="-2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Third</a:t>
            </a:r>
            <a:r>
              <a:rPr sz="1050" spc="-2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Party</a:t>
            </a:r>
            <a:r>
              <a:rPr sz="1050" spc="-2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Supplier</a:t>
            </a:r>
            <a:r>
              <a:rPr sz="1050" spc="-1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and</a:t>
            </a:r>
            <a:r>
              <a:rPr sz="1050" spc="-2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-1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Buyer</a:t>
            </a:r>
            <a:r>
              <a:rPr sz="1050" spc="-3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shall</a:t>
            </a:r>
            <a:r>
              <a:rPr sz="1050" spc="-20" dirty="0">
                <a:latin typeface="Arial MT"/>
                <a:cs typeface="Arial MT"/>
              </a:rPr>
              <a:t> </a:t>
            </a:r>
            <a:r>
              <a:rPr sz="1050" spc="-25" dirty="0">
                <a:latin typeface="Arial MT"/>
                <a:cs typeface="Arial MT"/>
              </a:rPr>
              <a:t>be </a:t>
            </a:r>
            <a:r>
              <a:rPr sz="1050" dirty="0">
                <a:latin typeface="Arial MT"/>
                <a:cs typeface="Arial MT"/>
              </a:rPr>
              <a:t>solely</a:t>
            </a:r>
            <a:r>
              <a:rPr sz="1050" spc="-4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responsible</a:t>
            </a:r>
            <a:r>
              <a:rPr sz="1050" spc="-3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to</a:t>
            </a:r>
            <a:r>
              <a:rPr sz="1050" spc="-4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-3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entire</a:t>
            </a:r>
            <a:r>
              <a:rPr sz="1050" spc="-3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exclusion</a:t>
            </a:r>
            <a:r>
              <a:rPr sz="1050" spc="-3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of</a:t>
            </a:r>
            <a:r>
              <a:rPr sz="1050" spc="-45" dirty="0">
                <a:latin typeface="Arial MT"/>
                <a:cs typeface="Arial MT"/>
              </a:rPr>
              <a:t> </a:t>
            </a:r>
            <a:r>
              <a:rPr lang="en-US" sz="1050" spc="-45" dirty="0">
                <a:latin typeface="Arial MT"/>
                <a:cs typeface="Arial MT"/>
              </a:rPr>
              <a:t>AWLS </a:t>
            </a:r>
            <a:r>
              <a:rPr sz="1050" dirty="0">
                <a:latin typeface="Arial MT"/>
                <a:cs typeface="Arial MT"/>
              </a:rPr>
              <a:t>for</a:t>
            </a:r>
            <a:r>
              <a:rPr sz="1050" spc="-3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complying</a:t>
            </a:r>
            <a:r>
              <a:rPr sz="1050" spc="-3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with</a:t>
            </a:r>
            <a:r>
              <a:rPr sz="1050" spc="-4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-40" dirty="0">
                <a:latin typeface="Arial MT"/>
                <a:cs typeface="Arial MT"/>
              </a:rPr>
              <a:t> </a:t>
            </a:r>
            <a:r>
              <a:rPr sz="1050" spc="-10" dirty="0">
                <a:latin typeface="Arial MT"/>
                <a:cs typeface="Arial MT"/>
              </a:rPr>
              <a:t>same.</a:t>
            </a:r>
            <a:endParaRPr sz="1050" dirty="0">
              <a:latin typeface="Arial MT"/>
              <a:cs typeface="Arial MT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89000" y="4996189"/>
            <a:ext cx="173355" cy="1854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50" spc="-25" dirty="0">
                <a:latin typeface="Arial MT"/>
                <a:cs typeface="Arial MT"/>
              </a:rPr>
              <a:t>14</a:t>
            </a:r>
            <a:endParaRPr sz="1050">
              <a:latin typeface="Arial MT"/>
              <a:cs typeface="Arial MT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339850" y="4996189"/>
            <a:ext cx="2875915" cy="1854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50" b="1" spc="-10" dirty="0">
                <a:latin typeface="Arial"/>
                <a:cs typeface="Arial"/>
              </a:rPr>
              <a:t>DISCLAIMER</a:t>
            </a:r>
            <a:r>
              <a:rPr sz="1050" b="1" spc="-25" dirty="0">
                <a:latin typeface="Arial"/>
                <a:cs typeface="Arial"/>
              </a:rPr>
              <a:t> </a:t>
            </a:r>
            <a:r>
              <a:rPr sz="1050" b="1" dirty="0">
                <a:latin typeface="Arial"/>
                <a:cs typeface="Arial"/>
              </a:rPr>
              <a:t>AND</a:t>
            </a:r>
            <a:r>
              <a:rPr sz="1050" b="1" spc="-20" dirty="0">
                <a:latin typeface="Arial"/>
                <a:cs typeface="Arial"/>
              </a:rPr>
              <a:t> </a:t>
            </a:r>
            <a:r>
              <a:rPr sz="1050" b="1" dirty="0">
                <a:latin typeface="Arial"/>
                <a:cs typeface="Arial"/>
              </a:rPr>
              <a:t>LIMITATION</a:t>
            </a:r>
            <a:r>
              <a:rPr sz="1050" b="1" spc="-15" dirty="0">
                <a:latin typeface="Arial"/>
                <a:cs typeface="Arial"/>
              </a:rPr>
              <a:t> </a:t>
            </a:r>
            <a:r>
              <a:rPr sz="1050" b="1" dirty="0">
                <a:latin typeface="Arial"/>
                <a:cs typeface="Arial"/>
              </a:rPr>
              <a:t>OF</a:t>
            </a:r>
            <a:r>
              <a:rPr sz="1050" b="1" spc="-20" dirty="0">
                <a:latin typeface="Arial"/>
                <a:cs typeface="Arial"/>
              </a:rPr>
              <a:t> </a:t>
            </a:r>
            <a:r>
              <a:rPr sz="1050" b="1" spc="-10" dirty="0">
                <a:latin typeface="Arial"/>
                <a:cs typeface="Arial"/>
              </a:rPr>
              <a:t>LIABILITY</a:t>
            </a:r>
            <a:endParaRPr sz="105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889000" y="5276859"/>
            <a:ext cx="5784215" cy="4254500"/>
          </a:xfrm>
          <a:prstGeom prst="rect">
            <a:avLst/>
          </a:prstGeom>
        </p:spPr>
        <p:txBody>
          <a:bodyPr vert="horz" wrap="square" lIns="0" tIns="22860" rIns="0" bIns="0" rtlCol="0">
            <a:spAutoFit/>
          </a:bodyPr>
          <a:lstStyle/>
          <a:p>
            <a:pPr marL="459740" marR="5080" lvl="1" indent="-447040" algn="just">
              <a:lnSpc>
                <a:spcPts val="1210"/>
              </a:lnSpc>
              <a:spcBef>
                <a:spcPts val="180"/>
              </a:spcBef>
              <a:buAutoNum type="arabicPeriod"/>
              <a:tabLst>
                <a:tab pos="463550" algn="l"/>
              </a:tabLst>
            </a:pPr>
            <a:r>
              <a:rPr lang="en-US" sz="1050" dirty="0">
                <a:latin typeface="Arial MT"/>
                <a:cs typeface="Arial MT"/>
              </a:rPr>
              <a:t>AWLS</a:t>
            </a:r>
            <a:r>
              <a:rPr sz="1050" dirty="0">
                <a:latin typeface="Arial MT"/>
                <a:cs typeface="Arial MT"/>
              </a:rPr>
              <a:t>’s</a:t>
            </a:r>
            <a:r>
              <a:rPr sz="1050" spc="1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liability</a:t>
            </a:r>
            <a:r>
              <a:rPr sz="1050" spc="1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under</a:t>
            </a:r>
            <a:r>
              <a:rPr sz="1050" spc="1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these</a:t>
            </a:r>
            <a:r>
              <a:rPr sz="1050" spc="1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Conditions</a:t>
            </a:r>
            <a:r>
              <a:rPr sz="1050" spc="1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shall be</a:t>
            </a:r>
            <a:r>
              <a:rPr sz="1050" spc="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to the exclusion</a:t>
            </a:r>
            <a:r>
              <a:rPr sz="1050" spc="1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of</a:t>
            </a:r>
            <a:r>
              <a:rPr sz="1050" spc="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all other</a:t>
            </a:r>
            <a:r>
              <a:rPr sz="1050" spc="15" dirty="0">
                <a:latin typeface="Arial MT"/>
                <a:cs typeface="Arial MT"/>
              </a:rPr>
              <a:t> </a:t>
            </a:r>
            <a:r>
              <a:rPr sz="1050" spc="-10" dirty="0">
                <a:latin typeface="Arial MT"/>
                <a:cs typeface="Arial MT"/>
              </a:rPr>
              <a:t>liability 	</a:t>
            </a:r>
            <a:r>
              <a:rPr sz="1050" dirty="0">
                <a:latin typeface="Arial MT"/>
                <a:cs typeface="Arial MT"/>
              </a:rPr>
              <a:t>to</a:t>
            </a:r>
            <a:r>
              <a:rPr sz="1050" spc="8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9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Buyer</a:t>
            </a:r>
            <a:r>
              <a:rPr sz="1050" spc="9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whether</a:t>
            </a:r>
            <a:r>
              <a:rPr sz="1050" spc="9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contractual,</a:t>
            </a:r>
            <a:r>
              <a:rPr sz="1050" spc="10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tortious</a:t>
            </a:r>
            <a:r>
              <a:rPr sz="1050" spc="10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or</a:t>
            </a:r>
            <a:r>
              <a:rPr sz="1050" spc="9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otherwise</a:t>
            </a:r>
            <a:r>
              <a:rPr sz="1050" spc="9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for</a:t>
            </a:r>
            <a:r>
              <a:rPr sz="1050" spc="9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defects</a:t>
            </a:r>
            <a:r>
              <a:rPr sz="1050" spc="9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in</a:t>
            </a:r>
            <a:r>
              <a:rPr sz="1050" spc="9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9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Solution</a:t>
            </a:r>
            <a:r>
              <a:rPr sz="1050" spc="9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or</a:t>
            </a:r>
            <a:r>
              <a:rPr sz="1050" spc="90" dirty="0">
                <a:latin typeface="Arial MT"/>
                <a:cs typeface="Arial MT"/>
              </a:rPr>
              <a:t> </a:t>
            </a:r>
            <a:r>
              <a:rPr sz="1050" spc="-25" dirty="0">
                <a:latin typeface="Arial MT"/>
                <a:cs typeface="Arial MT"/>
              </a:rPr>
              <a:t>for 	</a:t>
            </a:r>
            <a:r>
              <a:rPr sz="1050" dirty="0">
                <a:latin typeface="Arial MT"/>
                <a:cs typeface="Arial MT"/>
              </a:rPr>
              <a:t>any</a:t>
            </a:r>
            <a:r>
              <a:rPr sz="1050" spc="10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loss</a:t>
            </a:r>
            <a:r>
              <a:rPr sz="1050" spc="10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or</a:t>
            </a:r>
            <a:r>
              <a:rPr sz="1050" spc="10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damage</a:t>
            </a:r>
            <a:r>
              <a:rPr sz="1050" spc="114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to</a:t>
            </a:r>
            <a:r>
              <a:rPr sz="1050" spc="9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or</a:t>
            </a:r>
            <a:r>
              <a:rPr sz="1050" spc="10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caused</a:t>
            </a:r>
            <a:r>
              <a:rPr sz="1050" spc="10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by</a:t>
            </a:r>
            <a:r>
              <a:rPr sz="1050" spc="10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10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Solution,</a:t>
            </a:r>
            <a:r>
              <a:rPr sz="1050" spc="11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and</a:t>
            </a:r>
            <a:r>
              <a:rPr sz="1050" spc="10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subject</a:t>
            </a:r>
            <a:r>
              <a:rPr sz="1050" spc="10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to</a:t>
            </a:r>
            <a:r>
              <a:rPr sz="1050" spc="10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Conditions</a:t>
            </a:r>
            <a:r>
              <a:rPr sz="1050" spc="18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  <a:hlinkClick r:id="rId4" action="ppaction://hlinksldjump"/>
              </a:rPr>
              <a:t>14.4</a:t>
            </a:r>
            <a:r>
              <a:rPr sz="1050" dirty="0">
                <a:latin typeface="Arial MT"/>
                <a:cs typeface="Arial MT"/>
              </a:rPr>
              <a:t>,</a:t>
            </a:r>
            <a:r>
              <a:rPr sz="1050" spc="105" dirty="0">
                <a:latin typeface="Arial MT"/>
                <a:cs typeface="Arial MT"/>
              </a:rPr>
              <a:t> </a:t>
            </a:r>
            <a:r>
              <a:rPr sz="1050" spc="-20" dirty="0">
                <a:latin typeface="Arial MT"/>
                <a:cs typeface="Arial MT"/>
                <a:hlinkClick r:id="rId5" action="ppaction://hlinksldjump"/>
              </a:rPr>
              <a:t>14.5</a:t>
            </a:r>
            <a:r>
              <a:rPr sz="1050" spc="-20" dirty="0">
                <a:latin typeface="Arial MT"/>
                <a:cs typeface="Arial MT"/>
              </a:rPr>
              <a:t> 	</a:t>
            </a:r>
            <a:r>
              <a:rPr sz="1050" dirty="0">
                <a:latin typeface="Arial MT"/>
                <a:cs typeface="Arial MT"/>
              </a:rPr>
              <a:t>and</a:t>
            </a:r>
            <a:r>
              <a:rPr sz="1050" spc="-1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  <a:hlinkClick r:id="rId5" action="ppaction://hlinksldjump"/>
              </a:rPr>
              <a:t>14.6</a:t>
            </a:r>
            <a:r>
              <a:rPr sz="1050" dirty="0">
                <a:latin typeface="Arial MT"/>
                <a:cs typeface="Arial MT"/>
              </a:rPr>
              <a:t> and</a:t>
            </a:r>
            <a:r>
              <a:rPr sz="1050" spc="-1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all other</a:t>
            </a:r>
            <a:r>
              <a:rPr sz="1050" spc="-1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conditions,</a:t>
            </a:r>
            <a:r>
              <a:rPr sz="1050" spc="-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warranties,</a:t>
            </a:r>
            <a:r>
              <a:rPr sz="1050" spc="-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stipulations or</a:t>
            </a:r>
            <a:r>
              <a:rPr sz="1050" spc="-1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other statements </a:t>
            </a:r>
            <a:r>
              <a:rPr sz="1050" spc="-10" dirty="0">
                <a:latin typeface="Arial MT"/>
                <a:cs typeface="Arial MT"/>
              </a:rPr>
              <a:t>whatsoever 	</a:t>
            </a:r>
            <a:r>
              <a:rPr sz="1050" dirty="0">
                <a:latin typeface="Arial MT"/>
                <a:cs typeface="Arial MT"/>
              </a:rPr>
              <a:t>concerning</a:t>
            </a:r>
            <a:r>
              <a:rPr sz="1050" spc="26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26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Solution,</a:t>
            </a:r>
            <a:r>
              <a:rPr sz="1050" spc="26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whether</a:t>
            </a:r>
            <a:r>
              <a:rPr sz="1050" spc="28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express</a:t>
            </a:r>
            <a:r>
              <a:rPr sz="1050" spc="26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or</a:t>
            </a:r>
            <a:r>
              <a:rPr sz="1050" spc="26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implied,</a:t>
            </a:r>
            <a:r>
              <a:rPr sz="1050" spc="26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by</a:t>
            </a:r>
            <a:r>
              <a:rPr sz="1050" spc="25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statute,</a:t>
            </a:r>
            <a:r>
              <a:rPr sz="1050" spc="26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at</a:t>
            </a:r>
            <a:r>
              <a:rPr sz="1050" spc="26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common</a:t>
            </a:r>
            <a:r>
              <a:rPr sz="1050" spc="26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law</a:t>
            </a:r>
            <a:r>
              <a:rPr sz="1050" spc="265" dirty="0">
                <a:latin typeface="Arial MT"/>
                <a:cs typeface="Arial MT"/>
              </a:rPr>
              <a:t> </a:t>
            </a:r>
            <a:r>
              <a:rPr sz="1050" spc="-25" dirty="0">
                <a:latin typeface="Arial MT"/>
                <a:cs typeface="Arial MT"/>
              </a:rPr>
              <a:t>or 	</a:t>
            </a:r>
            <a:r>
              <a:rPr sz="1050" dirty="0">
                <a:latin typeface="Arial MT"/>
                <a:cs typeface="Arial MT"/>
              </a:rPr>
              <a:t>otherwise</a:t>
            </a:r>
            <a:r>
              <a:rPr sz="1050" spc="23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howsoever,</a:t>
            </a:r>
            <a:r>
              <a:rPr sz="1050" spc="25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are</a:t>
            </a:r>
            <a:r>
              <a:rPr sz="1050" spc="23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hereby</a:t>
            </a:r>
            <a:r>
              <a:rPr sz="1050" spc="25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excluded</a:t>
            </a:r>
            <a:r>
              <a:rPr sz="1050" spc="25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to</a:t>
            </a:r>
            <a:r>
              <a:rPr sz="1050" spc="22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25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fullest</a:t>
            </a:r>
            <a:r>
              <a:rPr sz="1050" spc="24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extent</a:t>
            </a:r>
            <a:r>
              <a:rPr sz="1050" spc="23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permitted</a:t>
            </a:r>
            <a:r>
              <a:rPr sz="1050" spc="24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by</a:t>
            </a:r>
            <a:r>
              <a:rPr sz="1050" spc="229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law;</a:t>
            </a:r>
            <a:r>
              <a:rPr sz="1050" spc="235" dirty="0">
                <a:latin typeface="Arial MT"/>
                <a:cs typeface="Arial MT"/>
              </a:rPr>
              <a:t> </a:t>
            </a:r>
            <a:r>
              <a:rPr sz="1050" spc="-25" dirty="0">
                <a:latin typeface="Arial MT"/>
                <a:cs typeface="Arial MT"/>
              </a:rPr>
              <a:t>in 	</a:t>
            </a:r>
            <a:r>
              <a:rPr sz="1050" dirty="0">
                <a:latin typeface="Arial MT"/>
                <a:cs typeface="Arial MT"/>
              </a:rPr>
              <a:t>particular</a:t>
            </a:r>
            <a:r>
              <a:rPr sz="1050" spc="29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(but</a:t>
            </a:r>
            <a:r>
              <a:rPr sz="1050" spc="30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without</a:t>
            </a:r>
            <a:r>
              <a:rPr sz="1050" spc="31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limitation</a:t>
            </a:r>
            <a:r>
              <a:rPr sz="1050" spc="31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of</a:t>
            </a:r>
            <a:r>
              <a:rPr sz="1050" spc="29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30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foregoing)</a:t>
            </a:r>
            <a:r>
              <a:rPr sz="1050" spc="295" dirty="0">
                <a:latin typeface="Arial MT"/>
                <a:cs typeface="Arial MT"/>
              </a:rPr>
              <a:t> </a:t>
            </a:r>
            <a:r>
              <a:rPr lang="en-US" sz="1050" spc="295" dirty="0">
                <a:latin typeface="Arial MT"/>
                <a:cs typeface="Arial MT"/>
              </a:rPr>
              <a:t>AWLS </a:t>
            </a:r>
            <a:r>
              <a:rPr sz="1050" dirty="0">
                <a:latin typeface="Arial MT"/>
                <a:cs typeface="Arial MT"/>
              </a:rPr>
              <a:t>grants</a:t>
            </a:r>
            <a:r>
              <a:rPr sz="1050" spc="30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no</a:t>
            </a:r>
            <a:r>
              <a:rPr sz="1050" spc="290" dirty="0">
                <a:latin typeface="Arial MT"/>
                <a:cs typeface="Arial MT"/>
              </a:rPr>
              <a:t> </a:t>
            </a:r>
            <a:r>
              <a:rPr sz="1050" spc="-10" dirty="0">
                <a:latin typeface="Arial MT"/>
                <a:cs typeface="Arial MT"/>
              </a:rPr>
              <a:t>warranties 	</a:t>
            </a:r>
            <a:r>
              <a:rPr sz="1050" dirty="0">
                <a:latin typeface="Arial MT"/>
                <a:cs typeface="Arial MT"/>
              </a:rPr>
              <a:t>regarding</a:t>
            </a:r>
            <a:r>
              <a:rPr sz="1050" spc="-1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-2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fitness</a:t>
            </a:r>
            <a:r>
              <a:rPr sz="1050" spc="-1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for</a:t>
            </a:r>
            <a:r>
              <a:rPr sz="1050" spc="-2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purpose,</a:t>
            </a:r>
            <a:r>
              <a:rPr sz="1050" spc="-2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performance,</a:t>
            </a:r>
            <a:r>
              <a:rPr sz="1050" spc="-2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use,</a:t>
            </a:r>
            <a:r>
              <a:rPr sz="1050" spc="-2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nature</a:t>
            </a:r>
            <a:r>
              <a:rPr sz="1050" spc="-1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or</a:t>
            </a:r>
            <a:r>
              <a:rPr sz="1050" spc="-2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merchantable</a:t>
            </a:r>
            <a:r>
              <a:rPr sz="1050" spc="-1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quality</a:t>
            </a:r>
            <a:r>
              <a:rPr sz="1050" spc="-1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of</a:t>
            </a:r>
            <a:r>
              <a:rPr sz="1050" spc="-20" dirty="0">
                <a:latin typeface="Arial MT"/>
                <a:cs typeface="Arial MT"/>
              </a:rPr>
              <a:t> </a:t>
            </a:r>
            <a:r>
              <a:rPr sz="1050" spc="-25" dirty="0">
                <a:latin typeface="Arial MT"/>
                <a:cs typeface="Arial MT"/>
              </a:rPr>
              <a:t>the 	</a:t>
            </a:r>
            <a:r>
              <a:rPr sz="1050" dirty="0">
                <a:latin typeface="Arial MT"/>
                <a:cs typeface="Arial MT"/>
              </a:rPr>
              <a:t>Solution,</a:t>
            </a:r>
            <a:r>
              <a:rPr sz="1050" spc="-2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whether</a:t>
            </a:r>
            <a:r>
              <a:rPr sz="1050" spc="-3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express</a:t>
            </a:r>
            <a:r>
              <a:rPr sz="1050" spc="-3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or</a:t>
            </a:r>
            <a:r>
              <a:rPr sz="1050" spc="-3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implied,</a:t>
            </a:r>
            <a:r>
              <a:rPr sz="1050" spc="-2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by</a:t>
            </a:r>
            <a:r>
              <a:rPr sz="1050" spc="-4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statute,</a:t>
            </a:r>
            <a:r>
              <a:rPr sz="1050" spc="-2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at</a:t>
            </a:r>
            <a:r>
              <a:rPr sz="1050" spc="-4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common</a:t>
            </a:r>
            <a:r>
              <a:rPr sz="1050" spc="-3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law</a:t>
            </a:r>
            <a:r>
              <a:rPr sz="1050" spc="-3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or</a:t>
            </a:r>
            <a:r>
              <a:rPr sz="1050" spc="-3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otherwise</a:t>
            </a:r>
            <a:r>
              <a:rPr sz="1050" spc="-35" dirty="0">
                <a:latin typeface="Arial MT"/>
                <a:cs typeface="Arial MT"/>
              </a:rPr>
              <a:t> </a:t>
            </a:r>
            <a:r>
              <a:rPr sz="1050" spc="-10" dirty="0">
                <a:latin typeface="Arial MT"/>
                <a:cs typeface="Arial MT"/>
              </a:rPr>
              <a:t>howsoever.</a:t>
            </a:r>
            <a:endParaRPr sz="1050" dirty="0">
              <a:latin typeface="Arial MT"/>
              <a:cs typeface="Arial MT"/>
            </a:endParaRPr>
          </a:p>
          <a:p>
            <a:pPr marL="459740" marR="7620" lvl="1" indent="-447040" algn="just">
              <a:lnSpc>
                <a:spcPts val="1210"/>
              </a:lnSpc>
              <a:spcBef>
                <a:spcPts val="1000"/>
              </a:spcBef>
              <a:buAutoNum type="arabicPeriod"/>
              <a:tabLst>
                <a:tab pos="463550" algn="l"/>
              </a:tabLst>
            </a:pPr>
            <a:r>
              <a:rPr sz="1050" dirty="0">
                <a:latin typeface="Arial MT"/>
                <a:cs typeface="Arial MT"/>
              </a:rPr>
              <a:t>Subject</a:t>
            </a:r>
            <a:r>
              <a:rPr sz="1050" spc="19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to</a:t>
            </a:r>
            <a:r>
              <a:rPr sz="1050" spc="18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Conditions</a:t>
            </a:r>
            <a:r>
              <a:rPr sz="1050" spc="22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  <a:hlinkClick r:id="rId4" action="ppaction://hlinksldjump"/>
              </a:rPr>
              <a:t>14.4</a:t>
            </a:r>
            <a:r>
              <a:rPr sz="1050" dirty="0">
                <a:latin typeface="Arial MT"/>
                <a:cs typeface="Arial MT"/>
              </a:rPr>
              <a:t>,</a:t>
            </a:r>
            <a:r>
              <a:rPr sz="1050" spc="18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  <a:hlinkClick r:id="rId5" action="ppaction://hlinksldjump"/>
              </a:rPr>
              <a:t>14.5</a:t>
            </a:r>
            <a:r>
              <a:rPr sz="1050" spc="20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and</a:t>
            </a:r>
            <a:r>
              <a:rPr sz="1050" spc="20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  <a:hlinkClick r:id="rId5" action="ppaction://hlinksldjump"/>
              </a:rPr>
              <a:t>14.6</a:t>
            </a:r>
            <a:r>
              <a:rPr sz="1050" spc="19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and</a:t>
            </a:r>
            <a:r>
              <a:rPr sz="1050" spc="20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notwithstanding</a:t>
            </a:r>
            <a:r>
              <a:rPr sz="1050" spc="20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anything</a:t>
            </a:r>
            <a:r>
              <a:rPr sz="1050" spc="204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contained</a:t>
            </a:r>
            <a:r>
              <a:rPr sz="1050" spc="200" dirty="0">
                <a:latin typeface="Arial MT"/>
                <a:cs typeface="Arial MT"/>
              </a:rPr>
              <a:t> </a:t>
            </a:r>
            <a:r>
              <a:rPr sz="1050" spc="-25" dirty="0">
                <a:latin typeface="Arial MT"/>
                <a:cs typeface="Arial MT"/>
              </a:rPr>
              <a:t>in 	</a:t>
            </a:r>
            <a:r>
              <a:rPr sz="1050" dirty="0">
                <a:latin typeface="Arial MT"/>
                <a:cs typeface="Arial MT"/>
              </a:rPr>
              <a:t>these</a:t>
            </a:r>
            <a:r>
              <a:rPr sz="1050" spc="10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Conditions</a:t>
            </a:r>
            <a:r>
              <a:rPr sz="1050" spc="10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(other</a:t>
            </a:r>
            <a:r>
              <a:rPr sz="1050" spc="11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than</a:t>
            </a:r>
            <a:r>
              <a:rPr sz="1050" spc="10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Conditions</a:t>
            </a:r>
            <a:r>
              <a:rPr sz="1050" spc="13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  <a:hlinkClick r:id="rId4" action="ppaction://hlinksldjump"/>
              </a:rPr>
              <a:t>14.4</a:t>
            </a:r>
            <a:r>
              <a:rPr sz="1050" dirty="0">
                <a:latin typeface="Arial MT"/>
                <a:cs typeface="Arial MT"/>
              </a:rPr>
              <a:t>,</a:t>
            </a:r>
            <a:r>
              <a:rPr sz="1050" spc="10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  <a:hlinkClick r:id="rId5" action="ppaction://hlinksldjump"/>
              </a:rPr>
              <a:t>14.5</a:t>
            </a:r>
            <a:r>
              <a:rPr sz="1050" spc="11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and</a:t>
            </a:r>
            <a:r>
              <a:rPr sz="1050" spc="11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  <a:hlinkClick r:id="rId5" action="ppaction://hlinksldjump"/>
              </a:rPr>
              <a:t>14.6</a:t>
            </a:r>
            <a:r>
              <a:rPr sz="1050" dirty="0">
                <a:latin typeface="Arial MT"/>
                <a:cs typeface="Arial MT"/>
              </a:rPr>
              <a:t>)</a:t>
            </a:r>
            <a:r>
              <a:rPr sz="1050" spc="10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or</a:t>
            </a:r>
            <a:r>
              <a:rPr sz="1050" spc="10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10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Special</a:t>
            </a:r>
            <a:r>
              <a:rPr sz="1050" spc="105" dirty="0">
                <a:latin typeface="Arial MT"/>
                <a:cs typeface="Arial MT"/>
              </a:rPr>
              <a:t> </a:t>
            </a:r>
            <a:r>
              <a:rPr sz="1050" spc="-10" dirty="0">
                <a:latin typeface="Arial MT"/>
                <a:cs typeface="Arial MT"/>
              </a:rPr>
              <a:t>Conditions 	</a:t>
            </a:r>
            <a:r>
              <a:rPr sz="1050" dirty="0">
                <a:latin typeface="Arial MT"/>
                <a:cs typeface="Arial MT"/>
              </a:rPr>
              <a:t>(where</a:t>
            </a:r>
            <a:r>
              <a:rPr sz="1050" spc="229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applicable),</a:t>
            </a:r>
            <a:r>
              <a:rPr sz="1050" spc="229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in</a:t>
            </a:r>
            <a:r>
              <a:rPr sz="1050" spc="229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no</a:t>
            </a:r>
            <a:r>
              <a:rPr sz="1050" spc="22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circumstances</a:t>
            </a:r>
            <a:r>
              <a:rPr sz="1050" spc="22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shall</a:t>
            </a:r>
            <a:r>
              <a:rPr sz="1050" spc="235" dirty="0">
                <a:latin typeface="Arial MT"/>
                <a:cs typeface="Arial MT"/>
              </a:rPr>
              <a:t> </a:t>
            </a:r>
            <a:r>
              <a:rPr lang="en-US" sz="1050" spc="235" dirty="0">
                <a:latin typeface="Arial MT"/>
                <a:cs typeface="Arial MT"/>
              </a:rPr>
              <a:t>AWLS </a:t>
            </a:r>
            <a:r>
              <a:rPr sz="1050" dirty="0">
                <a:latin typeface="Arial MT"/>
                <a:cs typeface="Arial MT"/>
              </a:rPr>
              <a:t>be</a:t>
            </a:r>
            <a:r>
              <a:rPr sz="1050" spc="22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liable,</a:t>
            </a:r>
            <a:r>
              <a:rPr sz="1050" spc="24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in</a:t>
            </a:r>
            <a:r>
              <a:rPr sz="1050" spc="22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contract,</a:t>
            </a:r>
            <a:r>
              <a:rPr sz="1050" spc="220" dirty="0">
                <a:latin typeface="Arial MT"/>
                <a:cs typeface="Arial MT"/>
              </a:rPr>
              <a:t> </a:t>
            </a:r>
            <a:r>
              <a:rPr sz="1050" spc="-20" dirty="0">
                <a:latin typeface="Arial MT"/>
                <a:cs typeface="Arial MT"/>
              </a:rPr>
              <a:t>tort 	</a:t>
            </a:r>
            <a:r>
              <a:rPr sz="1050" dirty="0">
                <a:latin typeface="Arial MT"/>
                <a:cs typeface="Arial MT"/>
              </a:rPr>
              <a:t>(including</a:t>
            </a:r>
            <a:r>
              <a:rPr sz="1050" spc="3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negligence</a:t>
            </a:r>
            <a:r>
              <a:rPr sz="1050" spc="3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or</a:t>
            </a:r>
            <a:r>
              <a:rPr sz="1050" spc="3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breach</a:t>
            </a:r>
            <a:r>
              <a:rPr sz="1050" spc="4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of</a:t>
            </a:r>
            <a:r>
              <a:rPr sz="1050" spc="2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statutory</a:t>
            </a:r>
            <a:r>
              <a:rPr sz="1050" spc="4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duty)</a:t>
            </a:r>
            <a:r>
              <a:rPr sz="1050" spc="4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or</a:t>
            </a:r>
            <a:r>
              <a:rPr sz="1050" spc="3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otherwise</a:t>
            </a:r>
            <a:r>
              <a:rPr sz="1050" spc="3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howsoever,</a:t>
            </a:r>
            <a:r>
              <a:rPr sz="1050" spc="4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and</a:t>
            </a:r>
            <a:r>
              <a:rPr sz="1050" spc="25" dirty="0">
                <a:latin typeface="Arial MT"/>
                <a:cs typeface="Arial MT"/>
              </a:rPr>
              <a:t> </a:t>
            </a:r>
            <a:r>
              <a:rPr sz="1050" spc="-10" dirty="0">
                <a:latin typeface="Arial MT"/>
                <a:cs typeface="Arial MT"/>
              </a:rPr>
              <a:t>whatever 	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11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cause</a:t>
            </a:r>
            <a:r>
              <a:rPr sz="1050" spc="10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thereof,</a:t>
            </a:r>
            <a:r>
              <a:rPr sz="1050" spc="114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(i)</a:t>
            </a:r>
            <a:r>
              <a:rPr sz="1050" spc="10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for</a:t>
            </a:r>
            <a:r>
              <a:rPr sz="1050" spc="11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any</a:t>
            </a:r>
            <a:r>
              <a:rPr sz="1050" spc="11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loss</a:t>
            </a:r>
            <a:r>
              <a:rPr sz="1050" spc="11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of</a:t>
            </a:r>
            <a:r>
              <a:rPr sz="1050" spc="11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profit,</a:t>
            </a:r>
            <a:r>
              <a:rPr sz="1050" spc="114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business,</a:t>
            </a:r>
            <a:r>
              <a:rPr sz="1050" spc="11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contracts,</a:t>
            </a:r>
            <a:r>
              <a:rPr sz="1050" spc="10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revenue,</a:t>
            </a:r>
            <a:r>
              <a:rPr sz="1050" spc="114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or</a:t>
            </a:r>
            <a:r>
              <a:rPr sz="1050" spc="114" dirty="0">
                <a:latin typeface="Arial MT"/>
                <a:cs typeface="Arial MT"/>
              </a:rPr>
              <a:t> </a:t>
            </a:r>
            <a:r>
              <a:rPr sz="1050" spc="-10" dirty="0">
                <a:latin typeface="Arial MT"/>
                <a:cs typeface="Arial MT"/>
              </a:rPr>
              <a:t>anticipated 	</a:t>
            </a:r>
            <a:r>
              <a:rPr sz="1050" dirty="0">
                <a:latin typeface="Arial MT"/>
                <a:cs typeface="Arial MT"/>
              </a:rPr>
              <a:t>savings,</a:t>
            </a:r>
            <a:r>
              <a:rPr sz="1050" spc="-2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or</a:t>
            </a:r>
            <a:r>
              <a:rPr sz="1050" spc="-2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(ii)</a:t>
            </a:r>
            <a:r>
              <a:rPr sz="1050" spc="-2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for</a:t>
            </a:r>
            <a:r>
              <a:rPr sz="1050" spc="-3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any</a:t>
            </a:r>
            <a:r>
              <a:rPr sz="1050" spc="-1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special</a:t>
            </a:r>
            <a:r>
              <a:rPr sz="1050" spc="-2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indirect</a:t>
            </a:r>
            <a:r>
              <a:rPr sz="1050" spc="-1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or</a:t>
            </a:r>
            <a:r>
              <a:rPr sz="1050" spc="-30" dirty="0">
                <a:latin typeface="Arial MT"/>
                <a:cs typeface="Arial MT"/>
              </a:rPr>
              <a:t> </a:t>
            </a:r>
            <a:r>
              <a:rPr sz="1050" spc="-10" dirty="0">
                <a:latin typeface="Arial MT"/>
                <a:cs typeface="Arial MT"/>
              </a:rPr>
              <a:t>consequential</a:t>
            </a:r>
            <a:r>
              <a:rPr sz="1050" spc="-1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damage</a:t>
            </a:r>
            <a:r>
              <a:rPr sz="1050" spc="-2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of</a:t>
            </a:r>
            <a:r>
              <a:rPr sz="1050" spc="-2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any</a:t>
            </a:r>
            <a:r>
              <a:rPr sz="1050" spc="-1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nature</a:t>
            </a:r>
            <a:r>
              <a:rPr sz="1050" spc="-20" dirty="0">
                <a:latin typeface="Arial MT"/>
                <a:cs typeface="Arial MT"/>
              </a:rPr>
              <a:t> </a:t>
            </a:r>
            <a:r>
              <a:rPr sz="1050" spc="-10" dirty="0">
                <a:latin typeface="Arial MT"/>
                <a:cs typeface="Arial MT"/>
              </a:rPr>
              <a:t>whatsoever.</a:t>
            </a:r>
            <a:endParaRPr sz="1050" dirty="0">
              <a:latin typeface="Arial MT"/>
              <a:cs typeface="Arial MT"/>
            </a:endParaRPr>
          </a:p>
          <a:p>
            <a:pPr marL="459740" marR="10160" lvl="1" indent="-447040" algn="just">
              <a:lnSpc>
                <a:spcPts val="1210"/>
              </a:lnSpc>
              <a:spcBef>
                <a:spcPts val="1000"/>
              </a:spcBef>
              <a:buAutoNum type="arabicPeriod"/>
              <a:tabLst>
                <a:tab pos="463550" algn="l"/>
              </a:tabLst>
            </a:pPr>
            <a:r>
              <a:rPr sz="1050" dirty="0">
                <a:latin typeface="Arial MT"/>
                <a:cs typeface="Arial MT"/>
              </a:rPr>
              <a:t>Subject</a:t>
            </a:r>
            <a:r>
              <a:rPr sz="1050" spc="19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to</a:t>
            </a:r>
            <a:r>
              <a:rPr sz="1050" spc="18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Conditions</a:t>
            </a:r>
            <a:r>
              <a:rPr sz="1050" spc="22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  <a:hlinkClick r:id="rId4" action="ppaction://hlinksldjump"/>
              </a:rPr>
              <a:t>14.4</a:t>
            </a:r>
            <a:r>
              <a:rPr sz="1050" dirty="0">
                <a:latin typeface="Arial MT"/>
                <a:cs typeface="Arial MT"/>
              </a:rPr>
              <a:t>,</a:t>
            </a:r>
            <a:r>
              <a:rPr sz="1050" spc="18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  <a:hlinkClick r:id="rId5" action="ppaction://hlinksldjump"/>
              </a:rPr>
              <a:t>14.5</a:t>
            </a:r>
            <a:r>
              <a:rPr sz="1050" spc="20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and</a:t>
            </a:r>
            <a:r>
              <a:rPr sz="1050" spc="20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  <a:hlinkClick r:id="rId5" action="ppaction://hlinksldjump"/>
              </a:rPr>
              <a:t>14.6</a:t>
            </a:r>
            <a:r>
              <a:rPr sz="1050" spc="19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and</a:t>
            </a:r>
            <a:r>
              <a:rPr sz="1050" spc="20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notwithstanding</a:t>
            </a:r>
            <a:r>
              <a:rPr sz="1050" spc="20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anything</a:t>
            </a:r>
            <a:r>
              <a:rPr sz="1050" spc="204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contained</a:t>
            </a:r>
            <a:r>
              <a:rPr sz="1050" spc="200" dirty="0">
                <a:latin typeface="Arial MT"/>
                <a:cs typeface="Arial MT"/>
              </a:rPr>
              <a:t> </a:t>
            </a:r>
            <a:r>
              <a:rPr sz="1050" spc="-25" dirty="0">
                <a:latin typeface="Arial MT"/>
                <a:cs typeface="Arial MT"/>
              </a:rPr>
              <a:t>in 	</a:t>
            </a:r>
            <a:r>
              <a:rPr sz="1050" dirty="0">
                <a:latin typeface="Arial MT"/>
                <a:cs typeface="Arial MT"/>
              </a:rPr>
              <a:t>these</a:t>
            </a:r>
            <a:r>
              <a:rPr sz="1050" spc="19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Conditions</a:t>
            </a:r>
            <a:r>
              <a:rPr sz="1050" spc="204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or</a:t>
            </a:r>
            <a:r>
              <a:rPr sz="1050" spc="20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19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Contract,</a:t>
            </a:r>
            <a:r>
              <a:rPr lang="en-US" sz="1050" dirty="0">
                <a:latin typeface="Arial MT"/>
                <a:cs typeface="Arial MT"/>
              </a:rPr>
              <a:t> AWLS</a:t>
            </a:r>
            <a:r>
              <a:rPr sz="1050" dirty="0">
                <a:latin typeface="Arial MT"/>
                <a:cs typeface="Arial MT"/>
              </a:rPr>
              <a:t>’s</a:t>
            </a:r>
            <a:r>
              <a:rPr sz="1050" spc="204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liability</a:t>
            </a:r>
            <a:r>
              <a:rPr sz="1050" spc="20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to</a:t>
            </a:r>
            <a:r>
              <a:rPr sz="1050" spc="19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19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Buyer</a:t>
            </a:r>
            <a:r>
              <a:rPr sz="1050" spc="20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in</a:t>
            </a:r>
            <a:r>
              <a:rPr sz="1050" spc="19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contract,</a:t>
            </a:r>
            <a:r>
              <a:rPr sz="1050" spc="200" dirty="0">
                <a:latin typeface="Arial MT"/>
                <a:cs typeface="Arial MT"/>
              </a:rPr>
              <a:t> </a:t>
            </a:r>
            <a:r>
              <a:rPr sz="1050" spc="-20" dirty="0">
                <a:latin typeface="Arial MT"/>
                <a:cs typeface="Arial MT"/>
              </a:rPr>
              <a:t>tort 	</a:t>
            </a:r>
            <a:r>
              <a:rPr sz="1050" dirty="0">
                <a:latin typeface="Arial MT"/>
                <a:cs typeface="Arial MT"/>
              </a:rPr>
              <a:t>(including</a:t>
            </a:r>
            <a:r>
              <a:rPr sz="1050" spc="-3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negligence</a:t>
            </a:r>
            <a:r>
              <a:rPr sz="1050" spc="-2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or</a:t>
            </a:r>
            <a:r>
              <a:rPr sz="1050" spc="-3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breach</a:t>
            </a:r>
            <a:r>
              <a:rPr sz="1050" spc="-3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of</a:t>
            </a:r>
            <a:r>
              <a:rPr sz="1050" spc="-3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statutory</a:t>
            </a:r>
            <a:r>
              <a:rPr sz="1050" spc="-2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duty)</a:t>
            </a:r>
            <a:r>
              <a:rPr sz="1050" spc="-3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or</a:t>
            </a:r>
            <a:r>
              <a:rPr sz="1050" spc="-3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howsoever</a:t>
            </a:r>
            <a:r>
              <a:rPr sz="1050" spc="-3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otherwise</a:t>
            </a:r>
            <a:r>
              <a:rPr sz="1050" spc="-3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arising,</a:t>
            </a:r>
            <a:r>
              <a:rPr sz="1050" spc="-2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shall</a:t>
            </a:r>
            <a:r>
              <a:rPr sz="1050" spc="-35" dirty="0">
                <a:latin typeface="Arial MT"/>
                <a:cs typeface="Arial MT"/>
              </a:rPr>
              <a:t> </a:t>
            </a:r>
            <a:r>
              <a:rPr sz="1050" spc="-25" dirty="0">
                <a:latin typeface="Arial MT"/>
                <a:cs typeface="Arial MT"/>
              </a:rPr>
              <a:t>be 	</a:t>
            </a:r>
            <a:r>
              <a:rPr sz="1050" dirty="0">
                <a:latin typeface="Arial MT"/>
                <a:cs typeface="Arial MT"/>
              </a:rPr>
              <a:t>limited</a:t>
            </a:r>
            <a:r>
              <a:rPr sz="1050" spc="-4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to</a:t>
            </a:r>
            <a:r>
              <a:rPr sz="1050" spc="-3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-3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price</a:t>
            </a:r>
            <a:r>
              <a:rPr sz="1050" spc="-3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of</a:t>
            </a:r>
            <a:r>
              <a:rPr sz="1050" spc="-2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-3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Solution</a:t>
            </a:r>
            <a:r>
              <a:rPr sz="1050" spc="-2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specified</a:t>
            </a:r>
            <a:r>
              <a:rPr sz="1050" spc="-3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in</a:t>
            </a:r>
            <a:r>
              <a:rPr sz="1050" spc="-2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-20" dirty="0">
                <a:latin typeface="Arial MT"/>
                <a:cs typeface="Arial MT"/>
              </a:rPr>
              <a:t> </a:t>
            </a:r>
            <a:r>
              <a:rPr sz="1050" spc="-10" dirty="0">
                <a:latin typeface="Arial MT"/>
                <a:cs typeface="Arial MT"/>
              </a:rPr>
              <a:t>Contract.</a:t>
            </a:r>
            <a:endParaRPr sz="1050" dirty="0">
              <a:latin typeface="Arial MT"/>
              <a:cs typeface="Arial MT"/>
            </a:endParaRPr>
          </a:p>
          <a:p>
            <a:pPr marL="459740" marR="13335" lvl="1" indent="-447040" algn="just">
              <a:lnSpc>
                <a:spcPts val="1210"/>
              </a:lnSpc>
              <a:spcBef>
                <a:spcPts val="1000"/>
              </a:spcBef>
              <a:buAutoNum type="arabicPeriod"/>
              <a:tabLst>
                <a:tab pos="463550" algn="l"/>
              </a:tabLst>
            </a:pPr>
            <a:r>
              <a:rPr sz="1050" dirty="0">
                <a:latin typeface="Arial MT"/>
                <a:cs typeface="Arial MT"/>
              </a:rPr>
              <a:t>If</a:t>
            </a:r>
            <a:r>
              <a:rPr sz="1050" spc="8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and</a:t>
            </a:r>
            <a:r>
              <a:rPr sz="1050" spc="10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to</a:t>
            </a:r>
            <a:r>
              <a:rPr sz="1050" spc="9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10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extent</a:t>
            </a:r>
            <a:r>
              <a:rPr sz="1050" spc="9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that</a:t>
            </a:r>
            <a:r>
              <a:rPr sz="1050" spc="10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sections</a:t>
            </a:r>
            <a:r>
              <a:rPr sz="1050" spc="10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6</a:t>
            </a:r>
            <a:r>
              <a:rPr sz="1050" spc="9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and/or</a:t>
            </a:r>
            <a:r>
              <a:rPr sz="1050" spc="10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7(3A)</a:t>
            </a:r>
            <a:r>
              <a:rPr sz="1050" spc="10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of</a:t>
            </a:r>
            <a:r>
              <a:rPr sz="1050" spc="10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9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Unfair</a:t>
            </a:r>
            <a:r>
              <a:rPr sz="1050" spc="10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Contract</a:t>
            </a:r>
            <a:r>
              <a:rPr sz="1050" spc="11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Terms</a:t>
            </a:r>
            <a:r>
              <a:rPr sz="1050" spc="9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Act</a:t>
            </a:r>
            <a:r>
              <a:rPr sz="1050" spc="85" dirty="0">
                <a:latin typeface="Arial MT"/>
                <a:cs typeface="Arial MT"/>
              </a:rPr>
              <a:t> </a:t>
            </a:r>
            <a:r>
              <a:rPr sz="1050" spc="-20" dirty="0">
                <a:latin typeface="Arial MT"/>
                <a:cs typeface="Arial MT"/>
              </a:rPr>
              <a:t>1977 	</a:t>
            </a:r>
            <a:r>
              <a:rPr sz="1050" dirty="0">
                <a:latin typeface="Arial MT"/>
                <a:cs typeface="Arial MT"/>
              </a:rPr>
              <a:t>apply</a:t>
            </a:r>
            <a:r>
              <a:rPr sz="1050" spc="15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to</a:t>
            </a:r>
            <a:r>
              <a:rPr sz="1050" spc="14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14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Contract,</a:t>
            </a:r>
            <a:r>
              <a:rPr sz="1050" spc="15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no</a:t>
            </a:r>
            <a:r>
              <a:rPr sz="1050" spc="15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provision</a:t>
            </a:r>
            <a:r>
              <a:rPr sz="1050" spc="15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of</a:t>
            </a:r>
            <a:r>
              <a:rPr sz="1050" spc="14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15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Conditions</a:t>
            </a:r>
            <a:r>
              <a:rPr sz="1050" spc="15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shall</a:t>
            </a:r>
            <a:r>
              <a:rPr sz="1050" spc="14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operate</a:t>
            </a:r>
            <a:r>
              <a:rPr sz="1050" spc="15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or</a:t>
            </a:r>
            <a:r>
              <a:rPr sz="1050" spc="14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be</a:t>
            </a:r>
            <a:r>
              <a:rPr sz="1050" spc="15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construed</a:t>
            </a:r>
            <a:r>
              <a:rPr sz="1050" spc="150" dirty="0">
                <a:latin typeface="Arial MT"/>
                <a:cs typeface="Arial MT"/>
              </a:rPr>
              <a:t> </a:t>
            </a:r>
            <a:r>
              <a:rPr sz="1050" spc="-25" dirty="0">
                <a:latin typeface="Arial MT"/>
                <a:cs typeface="Arial MT"/>
              </a:rPr>
              <a:t>to 	</a:t>
            </a:r>
            <a:r>
              <a:rPr sz="1050" dirty="0">
                <a:latin typeface="Arial MT"/>
                <a:cs typeface="Arial MT"/>
              </a:rPr>
              <a:t>operate</a:t>
            </a:r>
            <a:r>
              <a:rPr sz="1050" spc="-1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so</a:t>
            </a:r>
            <a:r>
              <a:rPr sz="1050" spc="-2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as</a:t>
            </a:r>
            <a:r>
              <a:rPr sz="1050" spc="-1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to</a:t>
            </a:r>
            <a:r>
              <a:rPr sz="1050" spc="-1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exclude</a:t>
            </a:r>
            <a:r>
              <a:rPr sz="1050" spc="-1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or</a:t>
            </a:r>
            <a:r>
              <a:rPr sz="1050" spc="-1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restrict</a:t>
            </a:r>
            <a:r>
              <a:rPr sz="1050" spc="-1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-1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liability of</a:t>
            </a:r>
            <a:r>
              <a:rPr sz="1050" spc="-10" dirty="0">
                <a:latin typeface="Arial MT"/>
                <a:cs typeface="Arial MT"/>
              </a:rPr>
              <a:t> </a:t>
            </a:r>
            <a:r>
              <a:rPr lang="en-US" sz="1050" spc="-10" dirty="0">
                <a:latin typeface="Arial MT"/>
                <a:cs typeface="Arial MT"/>
              </a:rPr>
              <a:t>AWLS </a:t>
            </a:r>
            <a:r>
              <a:rPr sz="1050" dirty="0">
                <a:latin typeface="Arial MT"/>
                <a:cs typeface="Arial MT"/>
              </a:rPr>
              <a:t>for</a:t>
            </a:r>
            <a:r>
              <a:rPr sz="1050" spc="-1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breach</a:t>
            </a:r>
            <a:r>
              <a:rPr sz="1050" spc="-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of</a:t>
            </a:r>
            <a:r>
              <a:rPr sz="1050" spc="-1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-5" dirty="0">
                <a:latin typeface="Arial MT"/>
                <a:cs typeface="Arial MT"/>
              </a:rPr>
              <a:t> </a:t>
            </a:r>
            <a:r>
              <a:rPr sz="1050" spc="-10" dirty="0">
                <a:latin typeface="Arial MT"/>
                <a:cs typeface="Arial MT"/>
              </a:rPr>
              <a:t>applicable 	</a:t>
            </a:r>
            <a:r>
              <a:rPr sz="1050" dirty="0">
                <a:latin typeface="Arial MT"/>
                <a:cs typeface="Arial MT"/>
              </a:rPr>
              <a:t>warranties</a:t>
            </a:r>
            <a:r>
              <a:rPr sz="1050" spc="11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as</a:t>
            </a:r>
            <a:r>
              <a:rPr sz="1050" spc="10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to</a:t>
            </a:r>
            <a:r>
              <a:rPr sz="1050" spc="10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title</a:t>
            </a:r>
            <a:r>
              <a:rPr sz="1050" spc="11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and</a:t>
            </a:r>
            <a:r>
              <a:rPr sz="1050" spc="11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quiet</a:t>
            </a:r>
            <a:r>
              <a:rPr sz="1050" spc="10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possession</a:t>
            </a:r>
            <a:r>
              <a:rPr sz="1050" spc="11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implied</a:t>
            </a:r>
            <a:r>
              <a:rPr sz="1050" spc="11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into</a:t>
            </a:r>
            <a:r>
              <a:rPr sz="1050" spc="11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10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terms</a:t>
            </a:r>
            <a:r>
              <a:rPr sz="1050" spc="11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and</a:t>
            </a:r>
            <a:r>
              <a:rPr sz="1050" spc="11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conditions</a:t>
            </a:r>
            <a:r>
              <a:rPr sz="1050" spc="114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of</a:t>
            </a:r>
            <a:r>
              <a:rPr sz="1050" spc="105" dirty="0">
                <a:latin typeface="Arial MT"/>
                <a:cs typeface="Arial MT"/>
              </a:rPr>
              <a:t> </a:t>
            </a:r>
            <a:r>
              <a:rPr sz="1050" spc="-25" dirty="0">
                <a:latin typeface="Arial MT"/>
                <a:cs typeface="Arial MT"/>
              </a:rPr>
              <a:t>the 	</a:t>
            </a:r>
            <a:r>
              <a:rPr sz="1050" dirty="0">
                <a:latin typeface="Arial MT"/>
                <a:cs typeface="Arial MT"/>
              </a:rPr>
              <a:t>Contract</a:t>
            </a:r>
            <a:r>
              <a:rPr sz="1050" spc="2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by</a:t>
            </a:r>
            <a:r>
              <a:rPr sz="1050" spc="2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section</a:t>
            </a:r>
            <a:r>
              <a:rPr sz="1050" spc="3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12(3)</a:t>
            </a:r>
            <a:r>
              <a:rPr sz="1050" spc="3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of</a:t>
            </a:r>
            <a:r>
              <a:rPr sz="1050" spc="2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2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Sale</a:t>
            </a:r>
            <a:r>
              <a:rPr sz="1050" spc="3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of</a:t>
            </a:r>
            <a:r>
              <a:rPr sz="1050" spc="1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Goods</a:t>
            </a:r>
            <a:r>
              <a:rPr sz="1050" spc="3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Act</a:t>
            </a:r>
            <a:r>
              <a:rPr sz="1050" spc="2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1979,</a:t>
            </a:r>
            <a:r>
              <a:rPr sz="1050" spc="3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or</a:t>
            </a:r>
            <a:r>
              <a:rPr sz="1050" spc="2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section</a:t>
            </a:r>
            <a:r>
              <a:rPr sz="1050" spc="2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2(3)</a:t>
            </a:r>
            <a:r>
              <a:rPr sz="1050" spc="2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of</a:t>
            </a:r>
            <a:r>
              <a:rPr sz="1050" spc="3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2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Supply</a:t>
            </a:r>
            <a:r>
              <a:rPr sz="1050" spc="30" dirty="0">
                <a:latin typeface="Arial MT"/>
                <a:cs typeface="Arial MT"/>
              </a:rPr>
              <a:t> </a:t>
            </a:r>
            <a:r>
              <a:rPr sz="1050" spc="-25" dirty="0">
                <a:latin typeface="Arial MT"/>
                <a:cs typeface="Arial MT"/>
              </a:rPr>
              <a:t>of 	</a:t>
            </a:r>
            <a:r>
              <a:rPr sz="1050" dirty="0">
                <a:latin typeface="Arial MT"/>
                <a:cs typeface="Arial MT"/>
              </a:rPr>
              <a:t>Goods</a:t>
            </a:r>
            <a:r>
              <a:rPr sz="1050" spc="-3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and</a:t>
            </a:r>
            <a:r>
              <a:rPr sz="1050" spc="-2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Services</a:t>
            </a:r>
            <a:r>
              <a:rPr sz="1050" spc="-2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Act</a:t>
            </a:r>
            <a:r>
              <a:rPr sz="1050" spc="-3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1982,</a:t>
            </a:r>
            <a:r>
              <a:rPr sz="1050" spc="-2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whichever</a:t>
            </a:r>
            <a:r>
              <a:rPr sz="1050" spc="-2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Act</a:t>
            </a:r>
            <a:r>
              <a:rPr sz="1050" spc="-3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applies</a:t>
            </a:r>
            <a:r>
              <a:rPr sz="1050" spc="-2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to</a:t>
            </a:r>
            <a:r>
              <a:rPr sz="1050" spc="-3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-30" dirty="0">
                <a:latin typeface="Arial MT"/>
                <a:cs typeface="Arial MT"/>
              </a:rPr>
              <a:t> </a:t>
            </a:r>
            <a:r>
              <a:rPr sz="1050" spc="-10" dirty="0">
                <a:latin typeface="Arial MT"/>
                <a:cs typeface="Arial MT"/>
              </a:rPr>
              <a:t>Contract.</a:t>
            </a:r>
            <a:endParaRPr sz="1050" dirty="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3175" rIns="0" bIns="0" rtlCol="0">
            <a:spAutoFit/>
          </a:bodyPr>
          <a:lstStyle/>
          <a:p>
            <a:pPr marL="38100">
              <a:lnSpc>
                <a:spcPts val="885"/>
              </a:lnSpc>
              <a:spcBef>
                <a:spcPts val="25"/>
              </a:spcBef>
            </a:pPr>
            <a:r>
              <a:rPr spc="-25" dirty="0"/>
              <a:t>11</a:t>
            </a:r>
          </a:p>
          <a:p>
            <a:pPr marL="38100">
              <a:lnSpc>
                <a:spcPts val="885"/>
              </a:lnSpc>
            </a:pPr>
            <a:r>
              <a:rPr spc="-10" dirty="0"/>
              <a:t>PME\NFL1\2466106.5</a:t>
            </a:r>
          </a:p>
        </p:txBody>
      </p:sp>
      <p:sp>
        <p:nvSpPr>
          <p:cNvPr id="2" name="object 2"/>
          <p:cNvSpPr txBox="1"/>
          <p:nvPr/>
        </p:nvSpPr>
        <p:spPr>
          <a:xfrm>
            <a:off x="889000" y="880119"/>
            <a:ext cx="5782310" cy="7555230"/>
          </a:xfrm>
          <a:prstGeom prst="rect">
            <a:avLst/>
          </a:prstGeom>
        </p:spPr>
        <p:txBody>
          <a:bodyPr vert="horz" wrap="square" lIns="0" tIns="22860" rIns="0" bIns="0" rtlCol="0">
            <a:spAutoFit/>
          </a:bodyPr>
          <a:lstStyle/>
          <a:p>
            <a:pPr marL="459740" marR="9525" lvl="1" indent="-447040" algn="just">
              <a:lnSpc>
                <a:spcPts val="1210"/>
              </a:lnSpc>
              <a:spcBef>
                <a:spcPts val="180"/>
              </a:spcBef>
              <a:buAutoNum type="arabicPeriod" startAt="5"/>
              <a:tabLst>
                <a:tab pos="463550" algn="l"/>
              </a:tabLst>
            </a:pPr>
            <a:r>
              <a:rPr sz="1050" dirty="0">
                <a:latin typeface="Arial MT"/>
                <a:cs typeface="Arial MT"/>
              </a:rPr>
              <a:t>If</a:t>
            </a:r>
            <a:r>
              <a:rPr sz="1050" spc="1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and</a:t>
            </a:r>
            <a:r>
              <a:rPr sz="1050" spc="2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to</a:t>
            </a:r>
            <a:r>
              <a:rPr sz="1050" spc="1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2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extent</a:t>
            </a:r>
            <a:r>
              <a:rPr sz="1050" spc="1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that</a:t>
            </a:r>
            <a:r>
              <a:rPr sz="1050" spc="2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section</a:t>
            </a:r>
            <a:r>
              <a:rPr sz="1050" spc="2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2(1)</a:t>
            </a:r>
            <a:r>
              <a:rPr sz="1050" spc="1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of</a:t>
            </a:r>
            <a:r>
              <a:rPr sz="1050" spc="1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2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Unfair</a:t>
            </a:r>
            <a:r>
              <a:rPr sz="1050" spc="3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Contract</a:t>
            </a:r>
            <a:r>
              <a:rPr sz="1050" spc="1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Terms</a:t>
            </a:r>
            <a:r>
              <a:rPr sz="1050" spc="3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Act</a:t>
            </a:r>
            <a:r>
              <a:rPr sz="1050" spc="1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1977</a:t>
            </a:r>
            <a:r>
              <a:rPr sz="1050" spc="2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applies</a:t>
            </a:r>
            <a:r>
              <a:rPr sz="1050" spc="3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to</a:t>
            </a:r>
            <a:r>
              <a:rPr sz="1050" spc="15" dirty="0">
                <a:latin typeface="Arial MT"/>
                <a:cs typeface="Arial MT"/>
              </a:rPr>
              <a:t> </a:t>
            </a:r>
            <a:r>
              <a:rPr sz="1050" spc="-25" dirty="0">
                <a:latin typeface="Arial MT"/>
                <a:cs typeface="Arial MT"/>
              </a:rPr>
              <a:t>the 	</a:t>
            </a:r>
            <a:r>
              <a:rPr sz="1050" dirty="0">
                <a:latin typeface="Arial MT"/>
                <a:cs typeface="Arial MT"/>
              </a:rPr>
              <a:t>Contract</a:t>
            </a:r>
            <a:r>
              <a:rPr sz="1050" spc="18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nothing</a:t>
            </a:r>
            <a:r>
              <a:rPr sz="1050" spc="19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in</a:t>
            </a:r>
            <a:r>
              <a:rPr sz="1050" spc="18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18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Conditions</a:t>
            </a:r>
            <a:r>
              <a:rPr sz="1050" spc="19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shall</a:t>
            </a:r>
            <a:r>
              <a:rPr sz="1050" spc="18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operate</a:t>
            </a:r>
            <a:r>
              <a:rPr sz="1050" spc="19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or</a:t>
            </a:r>
            <a:r>
              <a:rPr sz="1050" spc="17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be</a:t>
            </a:r>
            <a:r>
              <a:rPr sz="1050" spc="18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construed</a:t>
            </a:r>
            <a:r>
              <a:rPr sz="1050" spc="19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to</a:t>
            </a:r>
            <a:r>
              <a:rPr sz="1050" spc="17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operate</a:t>
            </a:r>
            <a:r>
              <a:rPr sz="1050" spc="19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so</a:t>
            </a:r>
            <a:r>
              <a:rPr sz="1050" spc="17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as</a:t>
            </a:r>
            <a:r>
              <a:rPr sz="1050" spc="185" dirty="0">
                <a:latin typeface="Arial MT"/>
                <a:cs typeface="Arial MT"/>
              </a:rPr>
              <a:t> </a:t>
            </a:r>
            <a:r>
              <a:rPr sz="1050" spc="-25" dirty="0">
                <a:latin typeface="Arial MT"/>
                <a:cs typeface="Arial MT"/>
              </a:rPr>
              <a:t>to 	</a:t>
            </a:r>
            <a:r>
              <a:rPr sz="1050" dirty="0">
                <a:latin typeface="Arial MT"/>
                <a:cs typeface="Arial MT"/>
              </a:rPr>
              <a:t>exclude</a:t>
            </a:r>
            <a:r>
              <a:rPr sz="1050" spc="204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or</a:t>
            </a:r>
            <a:r>
              <a:rPr sz="1050" spc="20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restrict</a:t>
            </a:r>
            <a:r>
              <a:rPr sz="1050" spc="20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19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liability</a:t>
            </a:r>
            <a:r>
              <a:rPr sz="1050" spc="204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of</a:t>
            </a:r>
            <a:r>
              <a:rPr sz="1050" spc="195" dirty="0">
                <a:latin typeface="Arial MT"/>
                <a:cs typeface="Arial MT"/>
              </a:rPr>
              <a:t> </a:t>
            </a:r>
            <a:r>
              <a:rPr lang="en-US" sz="1050" spc="195" dirty="0">
                <a:latin typeface="Arial MT"/>
                <a:cs typeface="Arial MT"/>
              </a:rPr>
              <a:t>AWLS </a:t>
            </a:r>
            <a:r>
              <a:rPr sz="1050" dirty="0">
                <a:latin typeface="Arial MT"/>
                <a:cs typeface="Arial MT"/>
              </a:rPr>
              <a:t>for</a:t>
            </a:r>
            <a:r>
              <a:rPr sz="1050" spc="18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death</a:t>
            </a:r>
            <a:r>
              <a:rPr sz="1050" spc="19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or</a:t>
            </a:r>
            <a:r>
              <a:rPr sz="1050" spc="20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personal</a:t>
            </a:r>
            <a:r>
              <a:rPr sz="1050" spc="204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injury</a:t>
            </a:r>
            <a:r>
              <a:rPr sz="1050" spc="20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caused</a:t>
            </a:r>
            <a:r>
              <a:rPr sz="1050" spc="195" dirty="0">
                <a:latin typeface="Arial MT"/>
                <a:cs typeface="Arial MT"/>
              </a:rPr>
              <a:t> </a:t>
            </a:r>
            <a:r>
              <a:rPr sz="1050" spc="-25" dirty="0">
                <a:latin typeface="Arial MT"/>
                <a:cs typeface="Arial MT"/>
              </a:rPr>
              <a:t>by 	</a:t>
            </a:r>
            <a:r>
              <a:rPr sz="1050" dirty="0">
                <a:latin typeface="Arial MT"/>
                <a:cs typeface="Arial MT"/>
              </a:rPr>
              <a:t>reason</a:t>
            </a:r>
            <a:r>
              <a:rPr sz="1050" spc="-3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of</a:t>
            </a:r>
            <a:r>
              <a:rPr sz="1050" spc="-2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-3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negligence</a:t>
            </a:r>
            <a:r>
              <a:rPr sz="1050" spc="-3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of</a:t>
            </a:r>
            <a:r>
              <a:rPr sz="1050" spc="-25" dirty="0">
                <a:latin typeface="Arial MT"/>
                <a:cs typeface="Arial MT"/>
              </a:rPr>
              <a:t> </a:t>
            </a:r>
            <a:r>
              <a:rPr lang="en-US" sz="1050" spc="-25" dirty="0">
                <a:latin typeface="Arial MT"/>
                <a:cs typeface="Arial MT"/>
              </a:rPr>
              <a:t>AWLS </a:t>
            </a:r>
            <a:r>
              <a:rPr sz="1050" dirty="0">
                <a:latin typeface="Arial MT"/>
                <a:cs typeface="Arial MT"/>
              </a:rPr>
              <a:t>or</a:t>
            </a:r>
            <a:r>
              <a:rPr sz="1050" spc="-3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of</a:t>
            </a:r>
            <a:r>
              <a:rPr sz="1050" spc="-2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its</a:t>
            </a:r>
            <a:r>
              <a:rPr sz="1050" spc="-3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servants,</a:t>
            </a:r>
            <a:r>
              <a:rPr sz="1050" spc="-3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employees</a:t>
            </a:r>
            <a:r>
              <a:rPr sz="1050" spc="-1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or</a:t>
            </a:r>
            <a:r>
              <a:rPr sz="1050" spc="-35" dirty="0">
                <a:latin typeface="Arial MT"/>
                <a:cs typeface="Arial MT"/>
              </a:rPr>
              <a:t> </a:t>
            </a:r>
            <a:r>
              <a:rPr sz="1050" spc="-10" dirty="0">
                <a:latin typeface="Arial MT"/>
                <a:cs typeface="Arial MT"/>
              </a:rPr>
              <a:t>agents.</a:t>
            </a:r>
            <a:endParaRPr sz="1050" dirty="0">
              <a:latin typeface="Arial MT"/>
              <a:cs typeface="Arial MT"/>
            </a:endParaRPr>
          </a:p>
          <a:p>
            <a:pPr marL="459740" marR="12700" lvl="1" indent="-447040" algn="just">
              <a:lnSpc>
                <a:spcPts val="1210"/>
              </a:lnSpc>
              <a:spcBef>
                <a:spcPts val="1000"/>
              </a:spcBef>
              <a:buAutoNum type="arabicPeriod" startAt="5"/>
              <a:tabLst>
                <a:tab pos="463550" algn="l"/>
              </a:tabLst>
            </a:pPr>
            <a:r>
              <a:rPr sz="1050" dirty="0">
                <a:latin typeface="Arial MT"/>
                <a:cs typeface="Arial MT"/>
              </a:rPr>
              <a:t>Where</a:t>
            </a:r>
            <a:r>
              <a:rPr sz="1050" spc="5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4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Solution</a:t>
            </a:r>
            <a:r>
              <a:rPr sz="1050" spc="6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is</a:t>
            </a:r>
            <a:r>
              <a:rPr sz="1050" spc="5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sold</a:t>
            </a:r>
            <a:r>
              <a:rPr sz="1050" spc="4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under</a:t>
            </a:r>
            <a:r>
              <a:rPr sz="1050" spc="5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</a:t>
            </a:r>
            <a:r>
              <a:rPr sz="1050" spc="4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consumer</a:t>
            </a:r>
            <a:r>
              <a:rPr sz="1050" spc="5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sale</a:t>
            </a:r>
            <a:r>
              <a:rPr sz="1050" spc="4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(as</a:t>
            </a:r>
            <a:r>
              <a:rPr sz="1050" spc="5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defined</a:t>
            </a:r>
            <a:r>
              <a:rPr sz="1050" spc="5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by</a:t>
            </a:r>
            <a:r>
              <a:rPr sz="1050" spc="4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5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Sale</a:t>
            </a:r>
            <a:r>
              <a:rPr sz="1050" spc="5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of</a:t>
            </a:r>
            <a:r>
              <a:rPr sz="1050" spc="4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Goods</a:t>
            </a:r>
            <a:r>
              <a:rPr sz="1050" spc="50" dirty="0">
                <a:latin typeface="Arial MT"/>
                <a:cs typeface="Arial MT"/>
              </a:rPr>
              <a:t> </a:t>
            </a:r>
            <a:r>
              <a:rPr sz="1050" spc="-25" dirty="0">
                <a:latin typeface="Arial MT"/>
                <a:cs typeface="Arial MT"/>
              </a:rPr>
              <a:t>Act 	</a:t>
            </a:r>
            <a:r>
              <a:rPr sz="1050" dirty="0">
                <a:latin typeface="Arial MT"/>
                <a:cs typeface="Arial MT"/>
              </a:rPr>
              <a:t>1979)</a:t>
            </a:r>
            <a:r>
              <a:rPr sz="1050" spc="-1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-3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statutory</a:t>
            </a:r>
            <a:r>
              <a:rPr sz="1050" spc="-2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rights</a:t>
            </a:r>
            <a:r>
              <a:rPr sz="1050" spc="-2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of</a:t>
            </a:r>
            <a:r>
              <a:rPr sz="1050" spc="-3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-2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Buyer</a:t>
            </a:r>
            <a:r>
              <a:rPr sz="1050" spc="-3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are</a:t>
            </a:r>
            <a:r>
              <a:rPr sz="1050" spc="-3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not</a:t>
            </a:r>
            <a:r>
              <a:rPr sz="1050" spc="-2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affected</a:t>
            </a:r>
            <a:r>
              <a:rPr sz="1050" spc="-2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by</a:t>
            </a:r>
            <a:r>
              <a:rPr sz="1050" spc="-2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these</a:t>
            </a:r>
            <a:r>
              <a:rPr sz="1050" spc="-30" dirty="0">
                <a:latin typeface="Arial MT"/>
                <a:cs typeface="Arial MT"/>
              </a:rPr>
              <a:t> </a:t>
            </a:r>
            <a:r>
              <a:rPr sz="1050" spc="-10" dirty="0">
                <a:latin typeface="Arial MT"/>
                <a:cs typeface="Arial MT"/>
              </a:rPr>
              <a:t>Conditions.</a:t>
            </a:r>
            <a:endParaRPr sz="1050" dirty="0">
              <a:latin typeface="Arial MT"/>
              <a:cs typeface="Arial MT"/>
            </a:endParaRPr>
          </a:p>
          <a:p>
            <a:pPr marL="459740" marR="7620" lvl="1" indent="-447040" algn="just">
              <a:lnSpc>
                <a:spcPts val="1210"/>
              </a:lnSpc>
              <a:spcBef>
                <a:spcPts val="1000"/>
              </a:spcBef>
              <a:buAutoNum type="arabicPeriod" startAt="5"/>
              <a:tabLst>
                <a:tab pos="463550" algn="l"/>
              </a:tabLst>
            </a:pPr>
            <a:r>
              <a:rPr lang="en-US" sz="1050" dirty="0">
                <a:latin typeface="Arial MT"/>
                <a:cs typeface="Arial MT"/>
              </a:rPr>
              <a:t>AWLS </a:t>
            </a:r>
            <a:r>
              <a:rPr sz="1050" dirty="0">
                <a:latin typeface="Arial MT"/>
                <a:cs typeface="Arial MT"/>
              </a:rPr>
              <a:t>shall not</a:t>
            </a:r>
            <a:r>
              <a:rPr sz="1050" spc="-1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be</a:t>
            </a:r>
            <a:r>
              <a:rPr sz="1050" spc="-1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under any</a:t>
            </a:r>
            <a:r>
              <a:rPr sz="1050" spc="-1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liability for</a:t>
            </a:r>
            <a:r>
              <a:rPr sz="1050" spc="-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any</a:t>
            </a:r>
            <a:r>
              <a:rPr sz="1050" spc="-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failure to</a:t>
            </a:r>
            <a:r>
              <a:rPr sz="1050" spc="-1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perform any</a:t>
            </a:r>
            <a:r>
              <a:rPr sz="1050" spc="-1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of</a:t>
            </a:r>
            <a:r>
              <a:rPr sz="1050" spc="-1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its</a:t>
            </a:r>
            <a:r>
              <a:rPr sz="1050" spc="-10" dirty="0">
                <a:latin typeface="Arial MT"/>
                <a:cs typeface="Arial MT"/>
              </a:rPr>
              <a:t> obligations 	</a:t>
            </a:r>
            <a:r>
              <a:rPr sz="1050" dirty="0">
                <a:latin typeface="Arial MT"/>
                <a:cs typeface="Arial MT"/>
              </a:rPr>
              <a:t>under</a:t>
            </a:r>
            <a:r>
              <a:rPr sz="1050" spc="10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10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Contract</a:t>
            </a:r>
            <a:r>
              <a:rPr sz="1050" spc="9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due</a:t>
            </a:r>
            <a:r>
              <a:rPr sz="1050" spc="10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to</a:t>
            </a:r>
            <a:r>
              <a:rPr sz="1050" spc="10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Force</a:t>
            </a:r>
            <a:r>
              <a:rPr sz="1050" spc="9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Majeure.</a:t>
            </a:r>
            <a:r>
              <a:rPr sz="1050" spc="49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Following</a:t>
            </a:r>
            <a:r>
              <a:rPr sz="1050" spc="10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notification</a:t>
            </a:r>
            <a:r>
              <a:rPr sz="1050" spc="10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by</a:t>
            </a:r>
            <a:r>
              <a:rPr sz="1050" spc="100" dirty="0">
                <a:latin typeface="Arial MT"/>
                <a:cs typeface="Arial MT"/>
              </a:rPr>
              <a:t> </a:t>
            </a:r>
            <a:r>
              <a:rPr lang="en-US" sz="1050" spc="100" dirty="0">
                <a:latin typeface="Arial MT"/>
                <a:cs typeface="Arial MT"/>
              </a:rPr>
              <a:t>AWLS </a:t>
            </a:r>
            <a:r>
              <a:rPr sz="1050" dirty="0">
                <a:latin typeface="Arial MT"/>
                <a:cs typeface="Arial MT"/>
              </a:rPr>
              <a:t>to</a:t>
            </a:r>
            <a:r>
              <a:rPr sz="1050" spc="95" dirty="0">
                <a:latin typeface="Arial MT"/>
                <a:cs typeface="Arial MT"/>
              </a:rPr>
              <a:t> </a:t>
            </a:r>
            <a:r>
              <a:rPr sz="1050" spc="-25" dirty="0">
                <a:latin typeface="Arial MT"/>
                <a:cs typeface="Arial MT"/>
              </a:rPr>
              <a:t>the 	</a:t>
            </a:r>
            <a:r>
              <a:rPr sz="1050" dirty="0">
                <a:latin typeface="Arial MT"/>
                <a:cs typeface="Arial MT"/>
              </a:rPr>
              <a:t>Purchaser</a:t>
            </a:r>
            <a:r>
              <a:rPr sz="1050" spc="8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of</a:t>
            </a:r>
            <a:r>
              <a:rPr sz="1050" spc="7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such</a:t>
            </a:r>
            <a:r>
              <a:rPr sz="1050" spc="7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cause,</a:t>
            </a:r>
            <a:r>
              <a:rPr sz="1050" spc="80" dirty="0">
                <a:latin typeface="Arial MT"/>
                <a:cs typeface="Arial MT"/>
              </a:rPr>
              <a:t> </a:t>
            </a:r>
            <a:r>
              <a:rPr lang="en-US" sz="1050" spc="80" dirty="0">
                <a:latin typeface="Arial MT"/>
                <a:cs typeface="Arial MT"/>
              </a:rPr>
              <a:t>AWLS </a:t>
            </a:r>
            <a:r>
              <a:rPr sz="1050" dirty="0">
                <a:latin typeface="Arial MT"/>
                <a:cs typeface="Arial MT"/>
              </a:rPr>
              <a:t>shall</a:t>
            </a:r>
            <a:r>
              <a:rPr sz="1050" spc="8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be</a:t>
            </a:r>
            <a:r>
              <a:rPr sz="1050" spc="8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allowed</a:t>
            </a:r>
            <a:r>
              <a:rPr sz="1050" spc="9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</a:t>
            </a:r>
            <a:r>
              <a:rPr sz="1050" spc="8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reasonable</a:t>
            </a:r>
            <a:r>
              <a:rPr sz="1050" spc="9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extension</a:t>
            </a:r>
            <a:r>
              <a:rPr sz="1050" spc="8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of</a:t>
            </a:r>
            <a:r>
              <a:rPr sz="1050" spc="85" dirty="0">
                <a:latin typeface="Arial MT"/>
                <a:cs typeface="Arial MT"/>
              </a:rPr>
              <a:t> </a:t>
            </a:r>
            <a:r>
              <a:rPr sz="1050" spc="-20" dirty="0">
                <a:latin typeface="Arial MT"/>
                <a:cs typeface="Arial MT"/>
              </a:rPr>
              <a:t>time 	</a:t>
            </a:r>
            <a:r>
              <a:rPr sz="1050" dirty="0">
                <a:latin typeface="Arial MT"/>
                <a:cs typeface="Arial MT"/>
              </a:rPr>
              <a:t>for</a:t>
            </a:r>
            <a:r>
              <a:rPr sz="1050" spc="3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3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performance</a:t>
            </a:r>
            <a:r>
              <a:rPr sz="1050" spc="3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of</a:t>
            </a:r>
            <a:r>
              <a:rPr sz="1050" spc="3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its</a:t>
            </a:r>
            <a:r>
              <a:rPr sz="1050" spc="3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obligations.</a:t>
            </a:r>
            <a:r>
              <a:rPr sz="1050" spc="34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For</a:t>
            </a:r>
            <a:r>
              <a:rPr sz="1050" spc="3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3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purpose</a:t>
            </a:r>
            <a:r>
              <a:rPr sz="1050" spc="4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of</a:t>
            </a:r>
            <a:r>
              <a:rPr sz="1050" spc="3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this</a:t>
            </a:r>
            <a:r>
              <a:rPr sz="1050" spc="3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Condition,</a:t>
            </a:r>
            <a:r>
              <a:rPr sz="1050" spc="3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‘Force</a:t>
            </a:r>
            <a:r>
              <a:rPr sz="1050" spc="30" dirty="0">
                <a:latin typeface="Arial MT"/>
                <a:cs typeface="Arial MT"/>
              </a:rPr>
              <a:t> </a:t>
            </a:r>
            <a:r>
              <a:rPr sz="1050" spc="-10" dirty="0">
                <a:latin typeface="Arial MT"/>
                <a:cs typeface="Arial MT"/>
              </a:rPr>
              <a:t>Majeure’ 	</a:t>
            </a:r>
            <a:r>
              <a:rPr sz="1050" dirty="0">
                <a:latin typeface="Arial MT"/>
                <a:cs typeface="Arial MT"/>
              </a:rPr>
              <a:t>means:</a:t>
            </a:r>
            <a:r>
              <a:rPr sz="1050" spc="21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Act</a:t>
            </a:r>
            <a:r>
              <a:rPr sz="1050" spc="204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of</a:t>
            </a:r>
            <a:r>
              <a:rPr sz="1050" spc="21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God,</a:t>
            </a:r>
            <a:r>
              <a:rPr sz="1050" spc="21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explosion,</a:t>
            </a:r>
            <a:r>
              <a:rPr sz="1050" spc="22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flood,</a:t>
            </a:r>
            <a:r>
              <a:rPr sz="1050" spc="22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tempest,</a:t>
            </a:r>
            <a:r>
              <a:rPr sz="1050" spc="22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fire</a:t>
            </a:r>
            <a:r>
              <a:rPr sz="1050" spc="21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or</a:t>
            </a:r>
            <a:r>
              <a:rPr sz="1050" spc="21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accident;</a:t>
            </a:r>
            <a:r>
              <a:rPr sz="1050" spc="22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war</a:t>
            </a:r>
            <a:r>
              <a:rPr sz="1050" spc="204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or</a:t>
            </a:r>
            <a:r>
              <a:rPr sz="1050" spc="21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threat</a:t>
            </a:r>
            <a:r>
              <a:rPr sz="1050" spc="22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of</a:t>
            </a:r>
            <a:r>
              <a:rPr sz="1050" spc="215" dirty="0">
                <a:latin typeface="Arial MT"/>
                <a:cs typeface="Arial MT"/>
              </a:rPr>
              <a:t> </a:t>
            </a:r>
            <a:r>
              <a:rPr sz="1050" spc="-20" dirty="0">
                <a:latin typeface="Arial MT"/>
                <a:cs typeface="Arial MT"/>
              </a:rPr>
              <a:t>war, 	</a:t>
            </a:r>
            <a:r>
              <a:rPr sz="1050" dirty="0">
                <a:latin typeface="Arial MT"/>
                <a:cs typeface="Arial MT"/>
              </a:rPr>
              <a:t>sabotage,</a:t>
            </a:r>
            <a:r>
              <a:rPr sz="1050" spc="1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insurrection,</a:t>
            </a:r>
            <a:r>
              <a:rPr sz="1050" spc="2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civil</a:t>
            </a:r>
            <a:r>
              <a:rPr sz="1050" spc="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disturbance</a:t>
            </a:r>
            <a:r>
              <a:rPr sz="1050" spc="1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or</a:t>
            </a:r>
            <a:r>
              <a:rPr sz="1050" spc="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requisition;</a:t>
            </a:r>
            <a:r>
              <a:rPr sz="1050" spc="2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acts,</a:t>
            </a:r>
            <a:r>
              <a:rPr sz="1050" spc="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restrictions,</a:t>
            </a:r>
            <a:r>
              <a:rPr sz="1050" spc="1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regulations,</a:t>
            </a:r>
            <a:r>
              <a:rPr sz="1050" spc="10" dirty="0">
                <a:latin typeface="Arial MT"/>
                <a:cs typeface="Arial MT"/>
              </a:rPr>
              <a:t> </a:t>
            </a:r>
            <a:r>
              <a:rPr sz="1050" spc="-20" dirty="0">
                <a:latin typeface="Arial MT"/>
                <a:cs typeface="Arial MT"/>
              </a:rPr>
              <a:t>bye- 	</a:t>
            </a:r>
            <a:r>
              <a:rPr sz="1050" dirty="0">
                <a:latin typeface="Arial MT"/>
                <a:cs typeface="Arial MT"/>
              </a:rPr>
              <a:t>laws,</a:t>
            </a:r>
            <a:r>
              <a:rPr sz="1050" spc="-2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prohibitions</a:t>
            </a:r>
            <a:r>
              <a:rPr sz="1050" spc="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or</a:t>
            </a:r>
            <a:r>
              <a:rPr sz="1050" spc="-1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measures</a:t>
            </a:r>
            <a:r>
              <a:rPr sz="1050" spc="-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of</a:t>
            </a:r>
            <a:r>
              <a:rPr sz="1050" spc="-1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any kind</a:t>
            </a:r>
            <a:r>
              <a:rPr sz="1050" spc="-1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on</a:t>
            </a:r>
            <a:r>
              <a:rPr sz="1050" spc="-1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-1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part</a:t>
            </a:r>
            <a:r>
              <a:rPr sz="1050" spc="-1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of</a:t>
            </a:r>
            <a:r>
              <a:rPr sz="1050" spc="-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any</a:t>
            </a:r>
            <a:r>
              <a:rPr sz="1050" spc="-15" dirty="0">
                <a:latin typeface="Arial MT"/>
                <a:cs typeface="Arial MT"/>
              </a:rPr>
              <a:t> </a:t>
            </a:r>
            <a:r>
              <a:rPr sz="1050" spc="-10" dirty="0">
                <a:latin typeface="Arial MT"/>
                <a:cs typeface="Arial MT"/>
              </a:rPr>
              <a:t>governmental,</a:t>
            </a:r>
            <a:r>
              <a:rPr sz="1050" spc="-5" dirty="0">
                <a:latin typeface="Arial MT"/>
                <a:cs typeface="Arial MT"/>
              </a:rPr>
              <a:t> </a:t>
            </a:r>
            <a:r>
              <a:rPr sz="1050" spc="-10" dirty="0">
                <a:latin typeface="Arial MT"/>
                <a:cs typeface="Arial MT"/>
              </a:rPr>
              <a:t>parliamentary 	</a:t>
            </a:r>
            <a:r>
              <a:rPr sz="1050" dirty="0">
                <a:latin typeface="Arial MT"/>
                <a:cs typeface="Arial MT"/>
              </a:rPr>
              <a:t>or</a:t>
            </a:r>
            <a:r>
              <a:rPr sz="1050" spc="10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local</a:t>
            </a:r>
            <a:r>
              <a:rPr sz="1050" spc="10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authority;</a:t>
            </a:r>
            <a:r>
              <a:rPr sz="1050" spc="10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import</a:t>
            </a:r>
            <a:r>
              <a:rPr sz="1050" spc="10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or</a:t>
            </a:r>
            <a:r>
              <a:rPr sz="1050" spc="10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export</a:t>
            </a:r>
            <a:r>
              <a:rPr sz="1050" spc="9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regulations</a:t>
            </a:r>
            <a:r>
              <a:rPr sz="1050" spc="10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or</a:t>
            </a:r>
            <a:r>
              <a:rPr sz="1050" spc="10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embargoes;</a:t>
            </a:r>
            <a:r>
              <a:rPr sz="1050" spc="10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strikes,</a:t>
            </a:r>
            <a:r>
              <a:rPr sz="1050" spc="95" dirty="0">
                <a:latin typeface="Arial MT"/>
                <a:cs typeface="Arial MT"/>
              </a:rPr>
              <a:t> </a:t>
            </a:r>
            <a:r>
              <a:rPr sz="1050" spc="-10" dirty="0">
                <a:latin typeface="Arial MT"/>
                <a:cs typeface="Arial MT"/>
              </a:rPr>
              <a:t>lock-</a:t>
            </a:r>
            <a:r>
              <a:rPr sz="1050" dirty="0">
                <a:latin typeface="Arial MT"/>
                <a:cs typeface="Arial MT"/>
              </a:rPr>
              <a:t>outs</a:t>
            </a:r>
            <a:r>
              <a:rPr sz="1050" spc="10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or</a:t>
            </a:r>
            <a:r>
              <a:rPr sz="1050" spc="100" dirty="0">
                <a:latin typeface="Arial MT"/>
                <a:cs typeface="Arial MT"/>
              </a:rPr>
              <a:t> </a:t>
            </a:r>
            <a:r>
              <a:rPr sz="1050" spc="-10" dirty="0">
                <a:latin typeface="Arial MT"/>
                <a:cs typeface="Arial MT"/>
              </a:rPr>
              <a:t>other 	</a:t>
            </a:r>
            <a:r>
              <a:rPr sz="1050" dirty="0">
                <a:latin typeface="Arial MT"/>
                <a:cs typeface="Arial MT"/>
              </a:rPr>
              <a:t>industrial</a:t>
            </a:r>
            <a:r>
              <a:rPr sz="1050" spc="5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actions</a:t>
            </a:r>
            <a:r>
              <a:rPr sz="1050" spc="6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or</a:t>
            </a:r>
            <a:r>
              <a:rPr sz="1050" spc="5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trade</a:t>
            </a:r>
            <a:r>
              <a:rPr sz="1050" spc="6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disputes</a:t>
            </a:r>
            <a:r>
              <a:rPr sz="1050" spc="6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(whether</a:t>
            </a:r>
            <a:r>
              <a:rPr sz="1050" spc="7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involving</a:t>
            </a:r>
            <a:r>
              <a:rPr sz="1050" spc="6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employees</a:t>
            </a:r>
            <a:r>
              <a:rPr sz="1050" spc="5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of</a:t>
            </a:r>
            <a:r>
              <a:rPr sz="1050" spc="60" dirty="0">
                <a:latin typeface="Arial MT"/>
                <a:cs typeface="Arial MT"/>
              </a:rPr>
              <a:t> </a:t>
            </a:r>
            <a:r>
              <a:rPr lang="en-US" sz="1050" spc="60" dirty="0">
                <a:latin typeface="Arial MT"/>
                <a:cs typeface="Arial MT"/>
              </a:rPr>
              <a:t>AWLS </a:t>
            </a:r>
            <a:r>
              <a:rPr sz="1050" dirty="0">
                <a:latin typeface="Arial MT"/>
                <a:cs typeface="Arial MT"/>
              </a:rPr>
              <a:t>or</a:t>
            </a:r>
            <a:r>
              <a:rPr sz="1050" spc="5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of</a:t>
            </a:r>
            <a:r>
              <a:rPr sz="1050" spc="50" dirty="0">
                <a:latin typeface="Arial MT"/>
                <a:cs typeface="Arial MT"/>
              </a:rPr>
              <a:t> </a:t>
            </a:r>
            <a:r>
              <a:rPr sz="1050" spc="-50" dirty="0">
                <a:latin typeface="Arial MT"/>
                <a:cs typeface="Arial MT"/>
              </a:rPr>
              <a:t>a 	</a:t>
            </a:r>
            <a:r>
              <a:rPr sz="1050" dirty="0">
                <a:latin typeface="Arial MT"/>
                <a:cs typeface="Arial MT"/>
              </a:rPr>
              <a:t>third</a:t>
            </a:r>
            <a:r>
              <a:rPr sz="1050" spc="2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party);</a:t>
            </a:r>
            <a:r>
              <a:rPr sz="1050" spc="2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difficulties</a:t>
            </a:r>
            <a:r>
              <a:rPr sz="1050" spc="4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in</a:t>
            </a:r>
            <a:r>
              <a:rPr sz="1050" spc="2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obtaining</a:t>
            </a:r>
            <a:r>
              <a:rPr sz="1050" spc="3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raw</a:t>
            </a:r>
            <a:r>
              <a:rPr sz="1050" spc="2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materials,</a:t>
            </a:r>
            <a:r>
              <a:rPr sz="1050" spc="3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labour,</a:t>
            </a:r>
            <a:r>
              <a:rPr sz="1050" spc="4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fuel,</a:t>
            </a:r>
            <a:r>
              <a:rPr sz="1050" spc="3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parts</a:t>
            </a:r>
            <a:r>
              <a:rPr sz="1050" spc="2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or</a:t>
            </a:r>
            <a:r>
              <a:rPr sz="1050" spc="3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machinery;</a:t>
            </a:r>
            <a:r>
              <a:rPr sz="1050" spc="35" dirty="0">
                <a:latin typeface="Arial MT"/>
                <a:cs typeface="Arial MT"/>
              </a:rPr>
              <a:t> </a:t>
            </a:r>
            <a:r>
              <a:rPr sz="1050" spc="-10" dirty="0">
                <a:latin typeface="Arial MT"/>
                <a:cs typeface="Arial MT"/>
              </a:rPr>
              <a:t>power 	</a:t>
            </a:r>
            <a:r>
              <a:rPr sz="1050" dirty="0">
                <a:latin typeface="Arial MT"/>
                <a:cs typeface="Arial MT"/>
              </a:rPr>
              <a:t>failure</a:t>
            </a:r>
            <a:r>
              <a:rPr sz="1050" spc="-3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or</a:t>
            </a:r>
            <a:r>
              <a:rPr sz="1050" spc="-3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breakdown</a:t>
            </a:r>
            <a:r>
              <a:rPr sz="1050" spc="-3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in</a:t>
            </a:r>
            <a:r>
              <a:rPr sz="1050" spc="-40" dirty="0">
                <a:latin typeface="Arial MT"/>
                <a:cs typeface="Arial MT"/>
              </a:rPr>
              <a:t> </a:t>
            </a:r>
            <a:r>
              <a:rPr sz="1050" spc="-10" dirty="0">
                <a:latin typeface="Arial MT"/>
                <a:cs typeface="Arial MT"/>
              </a:rPr>
              <a:t>machinery.</a:t>
            </a:r>
            <a:endParaRPr sz="1050" dirty="0">
              <a:latin typeface="Arial MT"/>
              <a:cs typeface="Arial MT"/>
            </a:endParaRPr>
          </a:p>
          <a:p>
            <a:pPr marL="459740" marR="5080" lvl="1" indent="-447040" algn="just">
              <a:lnSpc>
                <a:spcPts val="1210"/>
              </a:lnSpc>
              <a:spcBef>
                <a:spcPts val="1000"/>
              </a:spcBef>
              <a:buAutoNum type="arabicPeriod" startAt="5"/>
              <a:tabLst>
                <a:tab pos="463550" algn="l"/>
              </a:tabLst>
            </a:pPr>
            <a:r>
              <a:rPr sz="1050" dirty="0">
                <a:latin typeface="Arial MT"/>
                <a:cs typeface="Arial MT"/>
              </a:rPr>
              <a:t>The</a:t>
            </a:r>
            <a:r>
              <a:rPr sz="1050" spc="18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Parties</a:t>
            </a:r>
            <a:r>
              <a:rPr sz="1050" spc="20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hereby</a:t>
            </a:r>
            <a:r>
              <a:rPr sz="1050" spc="19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expressly</a:t>
            </a:r>
            <a:r>
              <a:rPr sz="1050" spc="19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acknowledge</a:t>
            </a:r>
            <a:r>
              <a:rPr sz="1050" spc="18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and</a:t>
            </a:r>
            <a:r>
              <a:rPr sz="1050" spc="204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agree</a:t>
            </a:r>
            <a:r>
              <a:rPr sz="1050" spc="20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that</a:t>
            </a:r>
            <a:r>
              <a:rPr sz="1050" spc="19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having</a:t>
            </a:r>
            <a:r>
              <a:rPr sz="1050" spc="20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taken</a:t>
            </a:r>
            <a:r>
              <a:rPr sz="1050" spc="195" dirty="0">
                <a:latin typeface="Arial MT"/>
                <a:cs typeface="Arial MT"/>
              </a:rPr>
              <a:t> </a:t>
            </a:r>
            <a:r>
              <a:rPr sz="1050" spc="-10" dirty="0">
                <a:latin typeface="Arial MT"/>
                <a:cs typeface="Arial MT"/>
              </a:rPr>
              <a:t>independent 	</a:t>
            </a:r>
            <a:r>
              <a:rPr sz="1050" dirty="0">
                <a:latin typeface="Arial MT"/>
                <a:cs typeface="Arial MT"/>
              </a:rPr>
              <a:t>legal</a:t>
            </a:r>
            <a:r>
              <a:rPr sz="1050" spc="2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advice,</a:t>
            </a:r>
            <a:r>
              <a:rPr sz="1050" spc="2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1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limitations</a:t>
            </a:r>
            <a:r>
              <a:rPr sz="1050" spc="3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upon</a:t>
            </a:r>
            <a:r>
              <a:rPr sz="1050" spc="2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2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liability</a:t>
            </a:r>
            <a:r>
              <a:rPr sz="1050" spc="3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of</a:t>
            </a:r>
            <a:r>
              <a:rPr sz="1050" spc="20" dirty="0">
                <a:latin typeface="Arial MT"/>
                <a:cs typeface="Arial MT"/>
              </a:rPr>
              <a:t> </a:t>
            </a:r>
            <a:r>
              <a:rPr lang="en-US" sz="1050" spc="20" dirty="0">
                <a:latin typeface="Arial MT"/>
                <a:cs typeface="Arial MT"/>
              </a:rPr>
              <a:t>AWLS </a:t>
            </a:r>
            <a:r>
              <a:rPr sz="1050" spc="3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in</a:t>
            </a:r>
            <a:r>
              <a:rPr sz="1050" spc="3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this</a:t>
            </a:r>
            <a:r>
              <a:rPr sz="1050" spc="2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condition</a:t>
            </a:r>
            <a:r>
              <a:rPr sz="1050" spc="10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  <a:hlinkClick r:id="rId2" action="ppaction://hlinksldjump"/>
              </a:rPr>
              <a:t>14</a:t>
            </a:r>
            <a:r>
              <a:rPr sz="1050" spc="1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are</a:t>
            </a:r>
            <a:r>
              <a:rPr sz="1050" spc="3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in</a:t>
            </a:r>
            <a:r>
              <a:rPr sz="1050" spc="15" dirty="0">
                <a:latin typeface="Arial MT"/>
                <a:cs typeface="Arial MT"/>
              </a:rPr>
              <a:t> </a:t>
            </a:r>
            <a:r>
              <a:rPr sz="1050" spc="-25" dirty="0">
                <a:latin typeface="Arial MT"/>
                <a:cs typeface="Arial MT"/>
              </a:rPr>
              <a:t>all 	</a:t>
            </a:r>
            <a:r>
              <a:rPr sz="1050" dirty="0">
                <a:latin typeface="Arial MT"/>
                <a:cs typeface="Arial MT"/>
              </a:rPr>
              <a:t>respects</a:t>
            </a:r>
            <a:r>
              <a:rPr sz="1050" spc="17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fair</a:t>
            </a:r>
            <a:r>
              <a:rPr sz="1050" spc="18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and</a:t>
            </a:r>
            <a:r>
              <a:rPr sz="1050" spc="18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reasonable,</a:t>
            </a:r>
            <a:r>
              <a:rPr sz="1050" spc="18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reflect</a:t>
            </a:r>
            <a:r>
              <a:rPr sz="1050" spc="18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</a:t>
            </a:r>
            <a:r>
              <a:rPr sz="1050" spc="17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duly</a:t>
            </a:r>
            <a:r>
              <a:rPr sz="1050" spc="19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considered</a:t>
            </a:r>
            <a:r>
              <a:rPr sz="1050" spc="18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allocation</a:t>
            </a:r>
            <a:r>
              <a:rPr sz="1050" spc="18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of</a:t>
            </a:r>
            <a:r>
              <a:rPr sz="1050" spc="18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risk</a:t>
            </a:r>
            <a:r>
              <a:rPr sz="1050" spc="17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between</a:t>
            </a:r>
            <a:r>
              <a:rPr sz="1050" spc="185" dirty="0">
                <a:latin typeface="Arial MT"/>
                <a:cs typeface="Arial MT"/>
              </a:rPr>
              <a:t> </a:t>
            </a:r>
            <a:r>
              <a:rPr sz="1050" spc="-25" dirty="0">
                <a:latin typeface="Arial MT"/>
                <a:cs typeface="Arial MT"/>
              </a:rPr>
              <a:t>the 	</a:t>
            </a:r>
            <a:r>
              <a:rPr sz="1050" dirty="0">
                <a:latin typeface="Arial MT"/>
                <a:cs typeface="Arial MT"/>
              </a:rPr>
              <a:t>Parties</a:t>
            </a:r>
            <a:r>
              <a:rPr sz="1050" spc="-2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and</a:t>
            </a:r>
            <a:r>
              <a:rPr sz="1050" spc="-3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are</a:t>
            </a:r>
            <a:r>
              <a:rPr sz="1050" spc="-3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reflected</a:t>
            </a:r>
            <a:r>
              <a:rPr sz="1050" spc="-3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in</a:t>
            </a:r>
            <a:r>
              <a:rPr sz="1050" spc="-3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-3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price</a:t>
            </a:r>
            <a:r>
              <a:rPr sz="1050" spc="-3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paid</a:t>
            </a:r>
            <a:r>
              <a:rPr sz="1050" spc="-2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for</a:t>
            </a:r>
            <a:r>
              <a:rPr sz="1050" spc="-2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-3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Solution</a:t>
            </a:r>
            <a:r>
              <a:rPr sz="1050" spc="-3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under</a:t>
            </a:r>
            <a:r>
              <a:rPr sz="1050" spc="-2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-35" dirty="0">
                <a:latin typeface="Arial MT"/>
                <a:cs typeface="Arial MT"/>
              </a:rPr>
              <a:t> </a:t>
            </a:r>
            <a:r>
              <a:rPr sz="1050" spc="-10" dirty="0">
                <a:latin typeface="Arial MT"/>
                <a:cs typeface="Arial MT"/>
              </a:rPr>
              <a:t>Contract.</a:t>
            </a:r>
            <a:endParaRPr sz="1050" dirty="0">
              <a:latin typeface="Arial MT"/>
              <a:cs typeface="Arial MT"/>
            </a:endParaRPr>
          </a:p>
          <a:p>
            <a:pPr marL="459740" marR="10795" lvl="1" indent="-447040" algn="just">
              <a:lnSpc>
                <a:spcPts val="1210"/>
              </a:lnSpc>
              <a:spcBef>
                <a:spcPts val="1000"/>
              </a:spcBef>
              <a:buAutoNum type="arabicPeriod" startAt="5"/>
              <a:tabLst>
                <a:tab pos="463550" algn="l"/>
              </a:tabLst>
            </a:pPr>
            <a:r>
              <a:rPr lang="en-US" sz="1050" dirty="0">
                <a:latin typeface="Arial MT"/>
                <a:cs typeface="Arial MT"/>
              </a:rPr>
              <a:t>AWLS</a:t>
            </a:r>
            <a:r>
              <a:rPr sz="1050" dirty="0">
                <a:latin typeface="Arial MT"/>
                <a:cs typeface="Arial MT"/>
              </a:rPr>
              <a:t>’s</a:t>
            </a:r>
            <a:r>
              <a:rPr sz="1050" spc="10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prices</a:t>
            </a:r>
            <a:r>
              <a:rPr sz="1050" spc="11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are</a:t>
            </a:r>
            <a:r>
              <a:rPr sz="1050" spc="11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determined</a:t>
            </a:r>
            <a:r>
              <a:rPr sz="1050" spc="11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on</a:t>
            </a:r>
            <a:r>
              <a:rPr sz="1050" spc="11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11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basis</a:t>
            </a:r>
            <a:r>
              <a:rPr sz="1050" spc="10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of</a:t>
            </a:r>
            <a:r>
              <a:rPr sz="1050" spc="11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11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limits</a:t>
            </a:r>
            <a:r>
              <a:rPr sz="1050" spc="11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of</a:t>
            </a:r>
            <a:r>
              <a:rPr sz="1050" spc="11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liability</a:t>
            </a:r>
            <a:r>
              <a:rPr sz="1050" spc="11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set</a:t>
            </a:r>
            <a:r>
              <a:rPr sz="1050" spc="10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out</a:t>
            </a:r>
            <a:r>
              <a:rPr sz="1050" spc="114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in</a:t>
            </a:r>
            <a:r>
              <a:rPr sz="1050" spc="100" dirty="0">
                <a:latin typeface="Arial MT"/>
                <a:cs typeface="Arial MT"/>
              </a:rPr>
              <a:t> </a:t>
            </a:r>
            <a:r>
              <a:rPr sz="1050" spc="-20" dirty="0">
                <a:latin typeface="Arial MT"/>
                <a:cs typeface="Arial MT"/>
              </a:rPr>
              <a:t>this 	</a:t>
            </a:r>
            <a:r>
              <a:rPr sz="1050" dirty="0">
                <a:latin typeface="Arial MT"/>
                <a:cs typeface="Arial MT"/>
              </a:rPr>
              <a:t>condition.</a:t>
            </a:r>
            <a:r>
              <a:rPr sz="1050" spc="28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-1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Buyer</a:t>
            </a:r>
            <a:r>
              <a:rPr sz="1050" spc="-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may by</a:t>
            </a:r>
            <a:r>
              <a:rPr sz="1050" spc="-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written notice</a:t>
            </a:r>
            <a:r>
              <a:rPr sz="1050" spc="-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to</a:t>
            </a:r>
            <a:r>
              <a:rPr sz="1050" spc="-10" dirty="0">
                <a:latin typeface="Arial MT"/>
                <a:cs typeface="Arial MT"/>
              </a:rPr>
              <a:t> </a:t>
            </a:r>
            <a:r>
              <a:rPr lang="en-US" sz="1050" spc="-10" dirty="0">
                <a:latin typeface="Arial MT"/>
                <a:cs typeface="Arial MT"/>
              </a:rPr>
              <a:t>AWLS </a:t>
            </a:r>
            <a:r>
              <a:rPr sz="1050" dirty="0">
                <a:latin typeface="Arial MT"/>
                <a:cs typeface="Arial MT"/>
              </a:rPr>
              <a:t>request</a:t>
            </a:r>
            <a:r>
              <a:rPr sz="1050" spc="-10" dirty="0">
                <a:latin typeface="Arial MT"/>
                <a:cs typeface="Arial MT"/>
              </a:rPr>
              <a:t> </a:t>
            </a:r>
            <a:r>
              <a:rPr lang="en-US" sz="1050" spc="-10" dirty="0">
                <a:latin typeface="Arial MT"/>
                <a:cs typeface="Arial MT"/>
              </a:rPr>
              <a:t>AWLS</a:t>
            </a:r>
            <a:r>
              <a:rPr sz="1050" spc="1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to</a:t>
            </a:r>
            <a:r>
              <a:rPr sz="1050" spc="-10" dirty="0">
                <a:latin typeface="Arial MT"/>
                <a:cs typeface="Arial MT"/>
              </a:rPr>
              <a:t> agree </a:t>
            </a:r>
            <a:r>
              <a:rPr sz="1050" dirty="0">
                <a:latin typeface="Arial MT"/>
                <a:cs typeface="Arial MT"/>
              </a:rPr>
              <a:t>a</a:t>
            </a:r>
            <a:r>
              <a:rPr sz="1050" spc="7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higher</a:t>
            </a:r>
            <a:r>
              <a:rPr sz="1050" spc="10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limit</a:t>
            </a:r>
            <a:r>
              <a:rPr sz="1050" spc="9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of</a:t>
            </a:r>
            <a:r>
              <a:rPr sz="1050" spc="8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liability.</a:t>
            </a:r>
            <a:r>
              <a:rPr sz="1050" spc="46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Provided</a:t>
            </a:r>
            <a:r>
              <a:rPr sz="1050" spc="8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insurance</a:t>
            </a:r>
            <a:r>
              <a:rPr sz="1050" spc="9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cover</a:t>
            </a:r>
            <a:r>
              <a:rPr sz="1050" spc="9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for</a:t>
            </a:r>
            <a:r>
              <a:rPr sz="1050" spc="9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9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higher</a:t>
            </a:r>
            <a:r>
              <a:rPr sz="1050" spc="10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limit</a:t>
            </a:r>
            <a:r>
              <a:rPr sz="1050" spc="9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can</a:t>
            </a:r>
            <a:r>
              <a:rPr sz="1050" spc="8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be</a:t>
            </a:r>
            <a:r>
              <a:rPr sz="1050" spc="85" dirty="0">
                <a:latin typeface="Arial MT"/>
                <a:cs typeface="Arial MT"/>
              </a:rPr>
              <a:t> </a:t>
            </a:r>
            <a:r>
              <a:rPr sz="1050" spc="-10" dirty="0">
                <a:latin typeface="Arial MT"/>
                <a:cs typeface="Arial MT"/>
              </a:rPr>
              <a:t>obtained, </a:t>
            </a:r>
            <a:r>
              <a:rPr lang="en-US" sz="1050" spc="-10" dirty="0">
                <a:latin typeface="Arial MT"/>
                <a:cs typeface="Arial MT"/>
              </a:rPr>
              <a:t>AWLS </a:t>
            </a:r>
            <a:r>
              <a:rPr sz="1050" dirty="0">
                <a:latin typeface="Arial MT"/>
                <a:cs typeface="Arial MT"/>
              </a:rPr>
              <a:t>shall</a:t>
            </a:r>
            <a:r>
              <a:rPr sz="1050" spc="-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use</a:t>
            </a:r>
            <a:r>
              <a:rPr sz="1050" spc="-3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reasonable</a:t>
            </a:r>
            <a:r>
              <a:rPr sz="1050" spc="-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endeavours</a:t>
            </a:r>
            <a:r>
              <a:rPr sz="1050" spc="-1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to</a:t>
            </a:r>
            <a:r>
              <a:rPr sz="1050" spc="-1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effect</a:t>
            </a:r>
            <a:r>
              <a:rPr sz="1050" spc="-1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insurance</a:t>
            </a:r>
            <a:r>
              <a:rPr sz="1050" spc="-2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up</a:t>
            </a:r>
            <a:r>
              <a:rPr sz="1050" spc="-1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to</a:t>
            </a:r>
            <a:r>
              <a:rPr sz="1050" spc="-1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such</a:t>
            </a:r>
            <a:r>
              <a:rPr sz="1050" spc="-2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limit</a:t>
            </a:r>
            <a:r>
              <a:rPr sz="1050" spc="-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and</a:t>
            </a:r>
            <a:r>
              <a:rPr sz="1050" spc="-15" dirty="0">
                <a:latin typeface="Arial MT"/>
                <a:cs typeface="Arial MT"/>
              </a:rPr>
              <a:t> </a:t>
            </a:r>
            <a:r>
              <a:rPr sz="1050" spc="-25" dirty="0">
                <a:latin typeface="Arial MT"/>
                <a:cs typeface="Arial MT"/>
              </a:rPr>
              <a:t>the 	</a:t>
            </a:r>
            <a:r>
              <a:rPr sz="1050" dirty="0">
                <a:latin typeface="Arial MT"/>
                <a:cs typeface="Arial MT"/>
              </a:rPr>
              <a:t>Buyer</a:t>
            </a:r>
            <a:r>
              <a:rPr sz="1050" spc="-3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shall</a:t>
            </a:r>
            <a:r>
              <a:rPr sz="1050" spc="-2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pay</a:t>
            </a:r>
            <a:r>
              <a:rPr sz="1050" spc="-1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upon</a:t>
            </a:r>
            <a:r>
              <a:rPr sz="1050" spc="-1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demand</a:t>
            </a:r>
            <a:r>
              <a:rPr sz="1050" spc="-1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-2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amount</a:t>
            </a:r>
            <a:r>
              <a:rPr sz="1050" spc="-2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of</a:t>
            </a:r>
            <a:r>
              <a:rPr sz="1050" spc="-2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all</a:t>
            </a:r>
            <a:r>
              <a:rPr sz="1050" spc="-2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premiums.</a:t>
            </a:r>
            <a:r>
              <a:rPr sz="1050" spc="25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-2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Buyer</a:t>
            </a:r>
            <a:r>
              <a:rPr sz="1050" spc="-2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shall</a:t>
            </a:r>
            <a:r>
              <a:rPr sz="1050" spc="-1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disclose</a:t>
            </a:r>
            <a:r>
              <a:rPr sz="1050" spc="-25" dirty="0">
                <a:latin typeface="Arial MT"/>
                <a:cs typeface="Arial MT"/>
              </a:rPr>
              <a:t> </a:t>
            </a:r>
            <a:r>
              <a:rPr sz="1050" spc="-20" dirty="0">
                <a:latin typeface="Arial MT"/>
                <a:cs typeface="Arial MT"/>
              </a:rPr>
              <a:t>such 	</a:t>
            </a:r>
            <a:r>
              <a:rPr sz="1050" dirty="0">
                <a:latin typeface="Arial MT"/>
                <a:cs typeface="Arial MT"/>
              </a:rPr>
              <a:t>information</a:t>
            </a:r>
            <a:r>
              <a:rPr sz="1050" spc="-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as the</a:t>
            </a:r>
            <a:r>
              <a:rPr sz="1050" spc="-1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insurers shall</a:t>
            </a:r>
            <a:r>
              <a:rPr sz="1050" spc="-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require.</a:t>
            </a:r>
            <a:r>
              <a:rPr sz="1050" spc="27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In</a:t>
            </a:r>
            <a:r>
              <a:rPr sz="1050" spc="-1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no</a:t>
            </a:r>
            <a:r>
              <a:rPr sz="1050" spc="-1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case</a:t>
            </a:r>
            <a:r>
              <a:rPr sz="1050" spc="-1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shall</a:t>
            </a:r>
            <a:r>
              <a:rPr sz="1050" spc="-1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-1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Buyer</a:t>
            </a:r>
            <a:r>
              <a:rPr sz="1050" spc="-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be</a:t>
            </a:r>
            <a:r>
              <a:rPr sz="1050" spc="-1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entitled to</a:t>
            </a:r>
            <a:r>
              <a:rPr sz="1050" spc="-20" dirty="0">
                <a:latin typeface="Arial MT"/>
                <a:cs typeface="Arial MT"/>
              </a:rPr>
              <a:t> </a:t>
            </a:r>
            <a:r>
              <a:rPr sz="1050" spc="-10" dirty="0">
                <a:latin typeface="Arial MT"/>
                <a:cs typeface="Arial MT"/>
              </a:rPr>
              <a:t>recover 	</a:t>
            </a:r>
            <a:r>
              <a:rPr sz="1050" dirty="0">
                <a:latin typeface="Arial MT"/>
                <a:cs typeface="Arial MT"/>
              </a:rPr>
              <a:t>from</a:t>
            </a:r>
            <a:r>
              <a:rPr sz="1050" spc="-40" dirty="0">
                <a:latin typeface="Arial MT"/>
                <a:cs typeface="Arial MT"/>
              </a:rPr>
              <a:t> </a:t>
            </a:r>
            <a:r>
              <a:rPr lang="en-US" sz="1050" spc="-40" dirty="0">
                <a:latin typeface="Arial MT"/>
                <a:cs typeface="Arial MT"/>
              </a:rPr>
              <a:t>AWLS </a:t>
            </a:r>
            <a:r>
              <a:rPr sz="1050" spc="-2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more</a:t>
            </a:r>
            <a:r>
              <a:rPr sz="1050" spc="-4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than</a:t>
            </a:r>
            <a:r>
              <a:rPr sz="1050" spc="-2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-3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amount</a:t>
            </a:r>
            <a:r>
              <a:rPr sz="1050" spc="-3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received</a:t>
            </a:r>
            <a:r>
              <a:rPr sz="1050" spc="-2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from</a:t>
            </a:r>
            <a:r>
              <a:rPr sz="1050" spc="-3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-40" dirty="0">
                <a:latin typeface="Arial MT"/>
                <a:cs typeface="Arial MT"/>
              </a:rPr>
              <a:t> </a:t>
            </a:r>
            <a:r>
              <a:rPr sz="1050" spc="-10" dirty="0">
                <a:latin typeface="Arial MT"/>
                <a:cs typeface="Arial MT"/>
              </a:rPr>
              <a:t>insurers.</a:t>
            </a:r>
            <a:endParaRPr sz="1050" dirty="0">
              <a:latin typeface="Arial MT"/>
              <a:cs typeface="Arial MT"/>
            </a:endParaRPr>
          </a:p>
          <a:p>
            <a:pPr marL="462915" indent="-450215">
              <a:lnSpc>
                <a:spcPct val="100000"/>
              </a:lnSpc>
              <a:spcBef>
                <a:spcPts val="920"/>
              </a:spcBef>
              <a:buAutoNum type="arabicPlain" startAt="15"/>
              <a:tabLst>
                <a:tab pos="462915" algn="l"/>
              </a:tabLst>
            </a:pPr>
            <a:r>
              <a:rPr sz="1050" b="1" dirty="0">
                <a:latin typeface="Arial"/>
                <a:cs typeface="Arial"/>
              </a:rPr>
              <a:t>SOFTWARE</a:t>
            </a:r>
            <a:r>
              <a:rPr sz="1050" b="1" spc="-35" dirty="0">
                <a:latin typeface="Arial"/>
                <a:cs typeface="Arial"/>
              </a:rPr>
              <a:t> </a:t>
            </a:r>
            <a:r>
              <a:rPr sz="1050" b="1" spc="-10" dirty="0">
                <a:latin typeface="Arial"/>
                <a:cs typeface="Arial"/>
              </a:rPr>
              <a:t>LICENCE</a:t>
            </a:r>
            <a:endParaRPr sz="1050" dirty="0">
              <a:latin typeface="Arial"/>
              <a:cs typeface="Arial"/>
            </a:endParaRPr>
          </a:p>
          <a:p>
            <a:pPr marL="459740" marR="6985" lvl="1" indent="-447040" algn="just">
              <a:lnSpc>
                <a:spcPts val="1210"/>
              </a:lnSpc>
              <a:spcBef>
                <a:spcPts val="1030"/>
              </a:spcBef>
              <a:buAutoNum type="arabicPeriod"/>
              <a:tabLst>
                <a:tab pos="463550" algn="l"/>
              </a:tabLst>
            </a:pPr>
            <a:r>
              <a:rPr sz="1050" dirty="0">
                <a:latin typeface="Arial MT"/>
                <a:cs typeface="Arial MT"/>
              </a:rPr>
              <a:t>Subject</a:t>
            </a:r>
            <a:r>
              <a:rPr sz="1050" spc="-2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to</a:t>
            </a:r>
            <a:r>
              <a:rPr sz="1050" spc="-2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-1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terms</a:t>
            </a:r>
            <a:r>
              <a:rPr sz="1050" spc="-1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of</a:t>
            </a:r>
            <a:r>
              <a:rPr sz="1050" spc="-2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any</a:t>
            </a:r>
            <a:r>
              <a:rPr sz="1050" spc="-1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Special</a:t>
            </a:r>
            <a:r>
              <a:rPr sz="1050" spc="-1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Conditions,</a:t>
            </a:r>
            <a:r>
              <a:rPr sz="1050" spc="-15" dirty="0">
                <a:latin typeface="Arial MT"/>
                <a:cs typeface="Arial MT"/>
              </a:rPr>
              <a:t> </a:t>
            </a:r>
            <a:r>
              <a:rPr lang="en-US" sz="1050" spc="-15" dirty="0">
                <a:latin typeface="Arial MT"/>
                <a:cs typeface="Arial MT"/>
              </a:rPr>
              <a:t>AWLS </a:t>
            </a:r>
            <a:r>
              <a:rPr sz="1050" dirty="0">
                <a:latin typeface="Arial MT"/>
                <a:cs typeface="Arial MT"/>
              </a:rPr>
              <a:t>may</a:t>
            </a:r>
            <a:r>
              <a:rPr sz="1050" spc="-1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deliver</a:t>
            </a:r>
            <a:r>
              <a:rPr sz="1050" spc="-1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software</a:t>
            </a:r>
            <a:r>
              <a:rPr sz="1050" spc="-15" dirty="0">
                <a:latin typeface="Arial MT"/>
                <a:cs typeface="Arial MT"/>
              </a:rPr>
              <a:t> </a:t>
            </a:r>
            <a:r>
              <a:rPr sz="1050" spc="-10" dirty="0">
                <a:latin typeface="Arial MT"/>
                <a:cs typeface="Arial MT"/>
              </a:rPr>
              <a:t>integral 	</a:t>
            </a:r>
            <a:r>
              <a:rPr sz="1050" dirty="0">
                <a:latin typeface="Arial MT"/>
                <a:cs typeface="Arial MT"/>
              </a:rPr>
              <a:t>to</a:t>
            </a:r>
            <a:r>
              <a:rPr sz="1050" spc="18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any</a:t>
            </a:r>
            <a:r>
              <a:rPr sz="1050" spc="18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Solution</a:t>
            </a:r>
            <a:r>
              <a:rPr sz="1050" spc="20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(“</a:t>
            </a:r>
            <a:r>
              <a:rPr sz="1050" b="1" dirty="0">
                <a:latin typeface="Arial"/>
                <a:cs typeface="Arial"/>
              </a:rPr>
              <a:t>Software</a:t>
            </a:r>
            <a:r>
              <a:rPr sz="1050" dirty="0">
                <a:latin typeface="Arial MT"/>
                <a:cs typeface="Arial MT"/>
              </a:rPr>
              <a:t>”)</a:t>
            </a:r>
            <a:r>
              <a:rPr sz="1050" spc="17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in</a:t>
            </a:r>
            <a:r>
              <a:rPr sz="1050" spc="19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printed</a:t>
            </a:r>
            <a:r>
              <a:rPr sz="1050" spc="19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or</a:t>
            </a:r>
            <a:r>
              <a:rPr sz="1050" spc="175" dirty="0">
                <a:latin typeface="Arial MT"/>
                <a:cs typeface="Arial MT"/>
              </a:rPr>
              <a:t> </a:t>
            </a:r>
            <a:r>
              <a:rPr sz="1050" spc="-10" dirty="0">
                <a:latin typeface="Arial MT"/>
                <a:cs typeface="Arial MT"/>
              </a:rPr>
              <a:t>machine-</a:t>
            </a:r>
            <a:r>
              <a:rPr sz="1050" dirty="0">
                <a:latin typeface="Arial MT"/>
                <a:cs typeface="Arial MT"/>
              </a:rPr>
              <a:t>readable</a:t>
            </a:r>
            <a:r>
              <a:rPr sz="1050" spc="19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form.</a:t>
            </a:r>
            <a:r>
              <a:rPr sz="1050" spc="190" dirty="0">
                <a:latin typeface="Arial MT"/>
                <a:cs typeface="Arial MT"/>
              </a:rPr>
              <a:t> 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18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Buyer</a:t>
            </a:r>
            <a:r>
              <a:rPr sz="1050" spc="19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will</a:t>
            </a:r>
            <a:r>
              <a:rPr sz="1050" spc="185" dirty="0">
                <a:latin typeface="Arial MT"/>
                <a:cs typeface="Arial MT"/>
              </a:rPr>
              <a:t> </a:t>
            </a:r>
            <a:r>
              <a:rPr sz="1050" spc="-25" dirty="0">
                <a:latin typeface="Arial MT"/>
                <a:cs typeface="Arial MT"/>
              </a:rPr>
              <a:t>be 	</a:t>
            </a:r>
            <a:r>
              <a:rPr sz="1050" dirty="0">
                <a:latin typeface="Arial MT"/>
                <a:cs typeface="Arial MT"/>
              </a:rPr>
              <a:t>granted</a:t>
            </a:r>
            <a:r>
              <a:rPr sz="1050" spc="5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</a:t>
            </a:r>
            <a:r>
              <a:rPr sz="1050" spc="45" dirty="0">
                <a:latin typeface="Arial MT"/>
                <a:cs typeface="Arial MT"/>
              </a:rPr>
              <a:t> </a:t>
            </a:r>
            <a:r>
              <a:rPr sz="1050" spc="-10" dirty="0">
                <a:latin typeface="Arial MT"/>
                <a:cs typeface="Arial MT"/>
              </a:rPr>
              <a:t>non-</a:t>
            </a:r>
            <a:r>
              <a:rPr sz="1050" dirty="0">
                <a:latin typeface="Arial MT"/>
                <a:cs typeface="Arial MT"/>
              </a:rPr>
              <a:t>exclusive</a:t>
            </a:r>
            <a:r>
              <a:rPr sz="1050" spc="55" dirty="0">
                <a:latin typeface="Arial MT"/>
                <a:cs typeface="Arial MT"/>
              </a:rPr>
              <a:t> </a:t>
            </a:r>
            <a:r>
              <a:rPr sz="1050" spc="-10" dirty="0">
                <a:latin typeface="Arial MT"/>
                <a:cs typeface="Arial MT"/>
              </a:rPr>
              <a:t>non-</a:t>
            </a:r>
            <a:r>
              <a:rPr sz="1050" dirty="0">
                <a:latin typeface="Arial MT"/>
                <a:cs typeface="Arial MT"/>
              </a:rPr>
              <a:t>transferable</a:t>
            </a:r>
            <a:r>
              <a:rPr sz="1050" spc="55" dirty="0">
                <a:latin typeface="Arial MT"/>
                <a:cs typeface="Arial MT"/>
              </a:rPr>
              <a:t> </a:t>
            </a:r>
            <a:r>
              <a:rPr sz="1050" spc="-10" dirty="0">
                <a:latin typeface="Arial MT"/>
                <a:cs typeface="Arial MT"/>
              </a:rPr>
              <a:t>royalty-</a:t>
            </a:r>
            <a:r>
              <a:rPr sz="1050" dirty="0">
                <a:latin typeface="Arial MT"/>
                <a:cs typeface="Arial MT"/>
              </a:rPr>
              <a:t>free</a:t>
            </a:r>
            <a:r>
              <a:rPr sz="1050" spc="5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licence</a:t>
            </a:r>
            <a:r>
              <a:rPr sz="1050" spc="5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to</a:t>
            </a:r>
            <a:r>
              <a:rPr sz="1050" spc="4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use</a:t>
            </a:r>
            <a:r>
              <a:rPr sz="1050" spc="5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Software</a:t>
            </a:r>
            <a:r>
              <a:rPr sz="1050" spc="5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solely</a:t>
            </a:r>
            <a:r>
              <a:rPr sz="1050" spc="55" dirty="0">
                <a:latin typeface="Arial MT"/>
                <a:cs typeface="Arial MT"/>
              </a:rPr>
              <a:t> </a:t>
            </a:r>
            <a:r>
              <a:rPr sz="1050" spc="-20" dirty="0">
                <a:latin typeface="Arial MT"/>
                <a:cs typeface="Arial MT"/>
              </a:rPr>
              <a:t>with 	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3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Solution</a:t>
            </a:r>
            <a:r>
              <a:rPr sz="1050" spc="5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designated</a:t>
            </a:r>
            <a:r>
              <a:rPr sz="1050" spc="4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in</a:t>
            </a:r>
            <a:r>
              <a:rPr lang="en-US" sz="1050" dirty="0">
                <a:latin typeface="Arial MT"/>
                <a:cs typeface="Arial MT"/>
              </a:rPr>
              <a:t> AWLS</a:t>
            </a:r>
            <a:r>
              <a:rPr sz="1050" dirty="0">
                <a:latin typeface="Arial MT"/>
                <a:cs typeface="Arial MT"/>
              </a:rPr>
              <a:t>’s</a:t>
            </a:r>
            <a:r>
              <a:rPr sz="1050" spc="5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Quotation</a:t>
            </a:r>
            <a:r>
              <a:rPr sz="1050" spc="4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in</a:t>
            </a:r>
            <a:r>
              <a:rPr sz="1050" spc="3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4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normal</a:t>
            </a:r>
            <a:r>
              <a:rPr sz="1050" spc="5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course</a:t>
            </a:r>
            <a:r>
              <a:rPr sz="1050" spc="3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of</a:t>
            </a:r>
            <a:r>
              <a:rPr sz="1050" spc="4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its</a:t>
            </a:r>
            <a:r>
              <a:rPr sz="1050" spc="35" dirty="0">
                <a:latin typeface="Arial MT"/>
                <a:cs typeface="Arial MT"/>
              </a:rPr>
              <a:t> </a:t>
            </a:r>
            <a:r>
              <a:rPr sz="1050" spc="-10" dirty="0">
                <a:latin typeface="Arial MT"/>
                <a:cs typeface="Arial MT"/>
              </a:rPr>
              <a:t>business, 	</a:t>
            </a:r>
            <a:r>
              <a:rPr sz="1050" dirty="0">
                <a:latin typeface="Arial MT"/>
                <a:cs typeface="Arial MT"/>
              </a:rPr>
              <a:t>and for</a:t>
            </a:r>
            <a:r>
              <a:rPr sz="1050" spc="-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no</a:t>
            </a:r>
            <a:r>
              <a:rPr sz="1050" spc="-1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other</a:t>
            </a:r>
            <a:r>
              <a:rPr sz="1050" spc="1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purposes or</a:t>
            </a:r>
            <a:r>
              <a:rPr sz="1050" spc="-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business; no</a:t>
            </a:r>
            <a:r>
              <a:rPr sz="1050" spc="-1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source</a:t>
            </a:r>
            <a:r>
              <a:rPr sz="1050" spc="-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code will</a:t>
            </a:r>
            <a:r>
              <a:rPr sz="1050" spc="-1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be supplied.</a:t>
            </a:r>
            <a:r>
              <a:rPr sz="1050" spc="28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Title to </a:t>
            </a:r>
            <a:r>
              <a:rPr sz="1050" spc="-10" dirty="0">
                <a:latin typeface="Arial MT"/>
                <a:cs typeface="Arial MT"/>
              </a:rPr>
              <a:t>Software 	</a:t>
            </a:r>
            <a:r>
              <a:rPr sz="1050" dirty="0">
                <a:latin typeface="Arial MT"/>
                <a:cs typeface="Arial MT"/>
              </a:rPr>
              <a:t>shall</a:t>
            </a:r>
            <a:r>
              <a:rPr sz="1050" spc="4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at</a:t>
            </a:r>
            <a:r>
              <a:rPr sz="1050" spc="4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all</a:t>
            </a:r>
            <a:r>
              <a:rPr sz="1050" spc="4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times</a:t>
            </a:r>
            <a:r>
              <a:rPr sz="1050" spc="5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vest</a:t>
            </a:r>
            <a:r>
              <a:rPr sz="1050" spc="4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in</a:t>
            </a:r>
            <a:r>
              <a:rPr sz="1050" spc="4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and</a:t>
            </a:r>
            <a:r>
              <a:rPr sz="1050" spc="4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remain</a:t>
            </a:r>
            <a:r>
              <a:rPr sz="1050" spc="4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with</a:t>
            </a:r>
            <a:r>
              <a:rPr lang="en-US" sz="1050" dirty="0">
                <a:latin typeface="Arial MT"/>
                <a:cs typeface="Arial MT"/>
              </a:rPr>
              <a:t> AWLS</a:t>
            </a:r>
            <a:r>
              <a:rPr sz="1050" dirty="0">
                <a:latin typeface="Arial MT"/>
                <a:cs typeface="Arial MT"/>
              </a:rPr>
              <a:t>.</a:t>
            </a:r>
            <a:r>
              <a:rPr sz="1050" spc="37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4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Buyer</a:t>
            </a:r>
            <a:r>
              <a:rPr sz="1050" spc="4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accepts</a:t>
            </a:r>
            <a:r>
              <a:rPr sz="1050" spc="5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that</a:t>
            </a:r>
            <a:r>
              <a:rPr sz="1050" spc="40" dirty="0">
                <a:latin typeface="Arial MT"/>
                <a:cs typeface="Arial MT"/>
              </a:rPr>
              <a:t> </a:t>
            </a:r>
            <a:r>
              <a:rPr sz="1050" spc="-10" dirty="0">
                <a:latin typeface="Arial MT"/>
                <a:cs typeface="Arial MT"/>
              </a:rPr>
              <a:t>Software 	</a:t>
            </a:r>
            <a:r>
              <a:rPr sz="1050" dirty="0">
                <a:latin typeface="Arial MT"/>
                <a:cs typeface="Arial MT"/>
              </a:rPr>
              <a:t>contains Confidential</a:t>
            </a:r>
            <a:r>
              <a:rPr sz="1050" spc="-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Information and</a:t>
            </a:r>
            <a:r>
              <a:rPr sz="1050" spc="-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-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Buyer</a:t>
            </a:r>
            <a:r>
              <a:rPr sz="1050" spc="-1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undertakes</a:t>
            </a:r>
            <a:r>
              <a:rPr sz="1050" spc="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to</a:t>
            </a:r>
            <a:r>
              <a:rPr sz="1050" spc="-1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maintain the</a:t>
            </a:r>
            <a:r>
              <a:rPr sz="1050" spc="-5" dirty="0">
                <a:latin typeface="Arial MT"/>
                <a:cs typeface="Arial MT"/>
              </a:rPr>
              <a:t> </a:t>
            </a:r>
            <a:r>
              <a:rPr sz="1050" spc="-10" dirty="0">
                <a:latin typeface="Arial MT"/>
                <a:cs typeface="Arial MT"/>
              </a:rPr>
              <a:t>confidentiality 	</a:t>
            </a:r>
            <a:r>
              <a:rPr sz="1050" dirty="0">
                <a:latin typeface="Arial MT"/>
                <a:cs typeface="Arial MT"/>
              </a:rPr>
              <a:t>of</a:t>
            </a:r>
            <a:r>
              <a:rPr sz="1050" spc="4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such</a:t>
            </a:r>
            <a:r>
              <a:rPr sz="1050" spc="5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Confidential</a:t>
            </a:r>
            <a:r>
              <a:rPr sz="1050" spc="5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Information</a:t>
            </a:r>
            <a:r>
              <a:rPr sz="1050" spc="5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for</a:t>
            </a:r>
            <a:r>
              <a:rPr sz="1050" spc="5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so</a:t>
            </a:r>
            <a:r>
              <a:rPr sz="1050" spc="4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long</a:t>
            </a:r>
            <a:r>
              <a:rPr sz="1050" spc="6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as</a:t>
            </a:r>
            <a:r>
              <a:rPr sz="1050" spc="5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and</a:t>
            </a:r>
            <a:r>
              <a:rPr sz="1050" spc="5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to</a:t>
            </a:r>
            <a:r>
              <a:rPr sz="1050" spc="5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5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extent</a:t>
            </a:r>
            <a:r>
              <a:rPr sz="1050" spc="5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that</a:t>
            </a:r>
            <a:r>
              <a:rPr sz="1050" spc="5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such</a:t>
            </a:r>
            <a:r>
              <a:rPr sz="1050" spc="5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information</a:t>
            </a:r>
            <a:r>
              <a:rPr sz="1050" spc="50" dirty="0">
                <a:latin typeface="Arial MT"/>
                <a:cs typeface="Arial MT"/>
              </a:rPr>
              <a:t> </a:t>
            </a:r>
            <a:r>
              <a:rPr sz="1050" spc="-25" dirty="0">
                <a:latin typeface="Arial MT"/>
                <a:cs typeface="Arial MT"/>
              </a:rPr>
              <a:t>is 	</a:t>
            </a:r>
            <a:r>
              <a:rPr sz="1050" dirty="0">
                <a:latin typeface="Arial MT"/>
                <a:cs typeface="Arial MT"/>
              </a:rPr>
              <a:t>and</a:t>
            </a:r>
            <a:r>
              <a:rPr sz="1050" spc="17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remains</a:t>
            </a:r>
            <a:r>
              <a:rPr sz="1050" spc="18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unpublished</a:t>
            </a:r>
            <a:r>
              <a:rPr sz="1050" spc="18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and</a:t>
            </a:r>
            <a:r>
              <a:rPr sz="1050" spc="17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is</a:t>
            </a:r>
            <a:r>
              <a:rPr sz="1050" spc="17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not</a:t>
            </a:r>
            <a:r>
              <a:rPr sz="1050" spc="17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known</a:t>
            </a:r>
            <a:r>
              <a:rPr sz="1050" spc="17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to</a:t>
            </a:r>
            <a:r>
              <a:rPr sz="1050" spc="17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17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Buyer</a:t>
            </a:r>
            <a:r>
              <a:rPr sz="1050" spc="16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at</a:t>
            </a:r>
            <a:r>
              <a:rPr sz="1050" spc="17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17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time</a:t>
            </a:r>
            <a:r>
              <a:rPr sz="1050" spc="18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of</a:t>
            </a:r>
            <a:r>
              <a:rPr sz="1050" spc="17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disclosure</a:t>
            </a:r>
            <a:r>
              <a:rPr sz="1050" spc="185" dirty="0">
                <a:latin typeface="Arial MT"/>
                <a:cs typeface="Arial MT"/>
              </a:rPr>
              <a:t> </a:t>
            </a:r>
            <a:r>
              <a:rPr sz="1050" spc="-25" dirty="0">
                <a:latin typeface="Arial MT"/>
                <a:cs typeface="Arial MT"/>
              </a:rPr>
              <a:t>by </a:t>
            </a:r>
            <a:r>
              <a:rPr lang="en-US" sz="1050" spc="-25" dirty="0">
                <a:latin typeface="Arial MT"/>
                <a:cs typeface="Arial MT"/>
              </a:rPr>
              <a:t>AWLS </a:t>
            </a:r>
            <a:r>
              <a:rPr sz="1050" dirty="0">
                <a:latin typeface="Arial MT"/>
                <a:cs typeface="Arial MT"/>
              </a:rPr>
              <a:t>or</a:t>
            </a:r>
            <a:r>
              <a:rPr sz="1050" spc="10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is</a:t>
            </a:r>
            <a:r>
              <a:rPr sz="1050" spc="10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not</a:t>
            </a:r>
            <a:r>
              <a:rPr sz="1050" spc="10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thereafter</a:t>
            </a:r>
            <a:r>
              <a:rPr sz="1050" spc="11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lawfully</a:t>
            </a:r>
            <a:r>
              <a:rPr sz="1050" spc="11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obtained</a:t>
            </a:r>
            <a:r>
              <a:rPr sz="1050" spc="11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by</a:t>
            </a:r>
            <a:r>
              <a:rPr sz="1050" spc="10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10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Buyer</a:t>
            </a:r>
            <a:r>
              <a:rPr sz="1050" spc="9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from</a:t>
            </a:r>
            <a:r>
              <a:rPr sz="1050" spc="11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</a:t>
            </a:r>
            <a:r>
              <a:rPr sz="1050" spc="9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third</a:t>
            </a:r>
            <a:r>
              <a:rPr sz="1050" spc="11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party.</a:t>
            </a:r>
            <a:r>
              <a:rPr sz="1050" spc="484" dirty="0">
                <a:latin typeface="Arial MT"/>
                <a:cs typeface="Arial MT"/>
              </a:rPr>
              <a:t> </a:t>
            </a:r>
            <a:r>
              <a:rPr sz="1050" spc="-25" dirty="0">
                <a:latin typeface="Arial MT"/>
                <a:cs typeface="Arial MT"/>
              </a:rPr>
              <a:t>The 	</a:t>
            </a:r>
            <a:r>
              <a:rPr sz="1050" dirty="0">
                <a:latin typeface="Arial MT"/>
                <a:cs typeface="Arial MT"/>
              </a:rPr>
              <a:t>Buyer</a:t>
            </a:r>
            <a:r>
              <a:rPr sz="1050" spc="-3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shall</a:t>
            </a:r>
            <a:r>
              <a:rPr sz="1050" spc="-4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maintain</a:t>
            </a:r>
            <a:r>
              <a:rPr sz="1050" spc="-3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all</a:t>
            </a:r>
            <a:r>
              <a:rPr sz="1050" spc="-3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copyright,</a:t>
            </a:r>
            <a:r>
              <a:rPr sz="1050" spc="-3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proprietary</a:t>
            </a:r>
            <a:r>
              <a:rPr sz="1050" spc="-2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and</a:t>
            </a:r>
            <a:r>
              <a:rPr sz="1050" spc="-3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other</a:t>
            </a:r>
            <a:r>
              <a:rPr sz="1050" spc="-2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notices</a:t>
            </a:r>
            <a:r>
              <a:rPr sz="1050" spc="-3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on</a:t>
            </a:r>
            <a:r>
              <a:rPr sz="1050" spc="-3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-3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Software,</a:t>
            </a:r>
            <a:r>
              <a:rPr sz="1050" spc="-3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and</a:t>
            </a:r>
            <a:r>
              <a:rPr sz="1050" spc="-30" dirty="0">
                <a:latin typeface="Arial MT"/>
                <a:cs typeface="Arial MT"/>
              </a:rPr>
              <a:t> </a:t>
            </a:r>
            <a:r>
              <a:rPr sz="1050" spc="-10" dirty="0">
                <a:latin typeface="Arial MT"/>
                <a:cs typeface="Arial MT"/>
              </a:rPr>
              <a:t>shall 	</a:t>
            </a:r>
            <a:r>
              <a:rPr sz="1050" dirty="0">
                <a:latin typeface="Arial MT"/>
                <a:cs typeface="Arial MT"/>
              </a:rPr>
              <a:t>not</a:t>
            </a:r>
            <a:r>
              <a:rPr sz="1050" spc="6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decompile,</a:t>
            </a:r>
            <a:r>
              <a:rPr sz="1050" spc="7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disassemble</a:t>
            </a:r>
            <a:r>
              <a:rPr sz="1050" spc="7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or</a:t>
            </a:r>
            <a:r>
              <a:rPr sz="1050" spc="6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reverse</a:t>
            </a:r>
            <a:r>
              <a:rPr sz="1050" spc="6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engineer</a:t>
            </a:r>
            <a:r>
              <a:rPr sz="1050" spc="7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Software.</a:t>
            </a:r>
            <a:r>
              <a:rPr sz="1050" spc="41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All</a:t>
            </a:r>
            <a:r>
              <a:rPr sz="1050" spc="6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information</a:t>
            </a:r>
            <a:r>
              <a:rPr sz="1050" spc="6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necessary</a:t>
            </a:r>
            <a:r>
              <a:rPr sz="1050" spc="65" dirty="0">
                <a:latin typeface="Arial MT"/>
                <a:cs typeface="Arial MT"/>
              </a:rPr>
              <a:t> </a:t>
            </a:r>
            <a:r>
              <a:rPr sz="1050" spc="-25" dirty="0">
                <a:latin typeface="Arial MT"/>
                <a:cs typeface="Arial MT"/>
              </a:rPr>
              <a:t>to 	</a:t>
            </a:r>
            <a:r>
              <a:rPr sz="1050" dirty="0">
                <a:latin typeface="Arial MT"/>
                <a:cs typeface="Arial MT"/>
              </a:rPr>
              <a:t>achieve</a:t>
            </a:r>
            <a:r>
              <a:rPr sz="1050" spc="8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interoperability</a:t>
            </a:r>
            <a:r>
              <a:rPr sz="1050" spc="8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with</a:t>
            </a:r>
            <a:r>
              <a:rPr sz="1050" spc="9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independent</a:t>
            </a:r>
            <a:r>
              <a:rPr sz="1050" spc="10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computer</a:t>
            </a:r>
            <a:r>
              <a:rPr sz="1050" spc="9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programs</a:t>
            </a:r>
            <a:r>
              <a:rPr sz="1050" spc="9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will</a:t>
            </a:r>
            <a:r>
              <a:rPr sz="1050" spc="9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be</a:t>
            </a:r>
            <a:r>
              <a:rPr sz="1050" spc="9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made</a:t>
            </a:r>
            <a:r>
              <a:rPr sz="1050" spc="9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available</a:t>
            </a:r>
            <a:r>
              <a:rPr sz="1050" spc="90" dirty="0">
                <a:latin typeface="Arial MT"/>
                <a:cs typeface="Arial MT"/>
              </a:rPr>
              <a:t> </a:t>
            </a:r>
            <a:r>
              <a:rPr sz="1050" spc="-25" dirty="0">
                <a:latin typeface="Arial MT"/>
                <a:cs typeface="Arial MT"/>
              </a:rPr>
              <a:t>by 	</a:t>
            </a:r>
            <a:r>
              <a:rPr lang="en-US" sz="1050" spc="-25" dirty="0">
                <a:latin typeface="Arial MT"/>
                <a:cs typeface="Arial MT"/>
              </a:rPr>
              <a:t>AWLS </a:t>
            </a:r>
            <a:r>
              <a:rPr sz="1050" spc="13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to</a:t>
            </a:r>
            <a:r>
              <a:rPr sz="1050" spc="12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13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Buyer</a:t>
            </a:r>
            <a:r>
              <a:rPr sz="1050" spc="12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in</a:t>
            </a:r>
            <a:r>
              <a:rPr sz="1050" spc="12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accordance</a:t>
            </a:r>
            <a:r>
              <a:rPr sz="1050" spc="13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with</a:t>
            </a:r>
            <a:r>
              <a:rPr sz="1050" spc="12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applicable</a:t>
            </a:r>
            <a:r>
              <a:rPr sz="1050" spc="13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provisions</a:t>
            </a:r>
            <a:r>
              <a:rPr sz="1050" spc="14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of</a:t>
            </a:r>
            <a:r>
              <a:rPr sz="1050" spc="12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European</a:t>
            </a:r>
            <a:r>
              <a:rPr sz="1050" spc="130" dirty="0">
                <a:latin typeface="Arial MT"/>
                <a:cs typeface="Arial MT"/>
              </a:rPr>
              <a:t> </a:t>
            </a:r>
            <a:r>
              <a:rPr sz="1050" spc="-10" dirty="0">
                <a:latin typeface="Arial MT"/>
                <a:cs typeface="Arial MT"/>
              </a:rPr>
              <a:t>Union 	</a:t>
            </a:r>
            <a:r>
              <a:rPr sz="1050" dirty="0">
                <a:latin typeface="Arial MT"/>
                <a:cs typeface="Arial MT"/>
              </a:rPr>
              <a:t>and</a:t>
            </a:r>
            <a:r>
              <a:rPr sz="1050" spc="-4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other</a:t>
            </a:r>
            <a:r>
              <a:rPr sz="1050" spc="-20" dirty="0">
                <a:latin typeface="Arial MT"/>
                <a:cs typeface="Arial MT"/>
              </a:rPr>
              <a:t> </a:t>
            </a:r>
            <a:r>
              <a:rPr sz="1050" spc="-10" dirty="0">
                <a:latin typeface="Arial MT"/>
                <a:cs typeface="Arial MT"/>
              </a:rPr>
              <a:t>governmental</a:t>
            </a:r>
            <a:r>
              <a:rPr sz="1050" spc="-3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directives</a:t>
            </a:r>
            <a:r>
              <a:rPr sz="1050" spc="-3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concerning</a:t>
            </a:r>
            <a:r>
              <a:rPr sz="1050" spc="-2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software</a:t>
            </a:r>
            <a:r>
              <a:rPr sz="1050" spc="-40" dirty="0">
                <a:latin typeface="Arial MT"/>
                <a:cs typeface="Arial MT"/>
              </a:rPr>
              <a:t> </a:t>
            </a:r>
            <a:r>
              <a:rPr sz="1050" spc="-10" dirty="0">
                <a:latin typeface="Arial MT"/>
                <a:cs typeface="Arial MT"/>
              </a:rPr>
              <a:t>interoperability.</a:t>
            </a:r>
            <a:endParaRPr sz="1050" dirty="0">
              <a:latin typeface="Arial MT"/>
              <a:cs typeface="Arial MT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89000" y="8530600"/>
            <a:ext cx="173355" cy="1854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50" spc="-25" dirty="0">
                <a:latin typeface="Arial MT"/>
                <a:cs typeface="Arial MT"/>
              </a:rPr>
              <a:t>16</a:t>
            </a:r>
            <a:endParaRPr sz="1050">
              <a:latin typeface="Arial MT"/>
              <a:cs typeface="Arial MT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339850" y="8530600"/>
            <a:ext cx="1127760" cy="1854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50" b="1" spc="-10" dirty="0">
                <a:latin typeface="Arial"/>
                <a:cs typeface="Arial"/>
              </a:rPr>
              <a:t>EXPORT/IMPORT</a:t>
            </a:r>
            <a:endParaRPr sz="105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89000" y="8811269"/>
            <a:ext cx="5779135" cy="953769"/>
          </a:xfrm>
          <a:prstGeom prst="rect">
            <a:avLst/>
          </a:prstGeom>
        </p:spPr>
        <p:txBody>
          <a:bodyPr vert="horz" wrap="square" lIns="0" tIns="22860" rIns="0" bIns="0" rtlCol="0">
            <a:spAutoFit/>
          </a:bodyPr>
          <a:lstStyle/>
          <a:p>
            <a:pPr marL="463550" marR="5080" indent="-450850" algn="just">
              <a:lnSpc>
                <a:spcPts val="1210"/>
              </a:lnSpc>
              <a:spcBef>
                <a:spcPts val="180"/>
              </a:spcBef>
            </a:pPr>
            <a:r>
              <a:rPr sz="1050" dirty="0">
                <a:latin typeface="Arial MT"/>
                <a:cs typeface="Arial MT"/>
              </a:rPr>
              <a:t>16.1</a:t>
            </a:r>
            <a:r>
              <a:rPr sz="1050" spc="380" dirty="0">
                <a:latin typeface="Arial MT"/>
                <a:cs typeface="Arial MT"/>
              </a:rPr>
              <a:t>  </a:t>
            </a:r>
            <a:r>
              <a:rPr sz="1050" dirty="0">
                <a:latin typeface="Arial MT"/>
                <a:cs typeface="Arial MT"/>
              </a:rPr>
              <a:t>Some</a:t>
            </a:r>
            <a:r>
              <a:rPr sz="1050" spc="-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parts</a:t>
            </a:r>
            <a:r>
              <a:rPr sz="1050" spc="-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of</a:t>
            </a:r>
            <a:r>
              <a:rPr sz="1050" spc="-1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-1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Solution</a:t>
            </a:r>
            <a:r>
              <a:rPr sz="1050" spc="-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forming the</a:t>
            </a:r>
            <a:r>
              <a:rPr sz="1050" spc="-1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Contract</a:t>
            </a:r>
            <a:r>
              <a:rPr sz="1050" spc="-1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may</a:t>
            </a:r>
            <a:r>
              <a:rPr sz="1050" spc="-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require an</a:t>
            </a:r>
            <a:r>
              <a:rPr sz="1050" spc="-1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export/import licence</a:t>
            </a:r>
            <a:r>
              <a:rPr sz="1050" spc="-10" dirty="0">
                <a:latin typeface="Arial MT"/>
                <a:cs typeface="Arial MT"/>
              </a:rPr>
              <a:t> </a:t>
            </a:r>
            <a:r>
              <a:rPr sz="1050" spc="-25" dirty="0">
                <a:latin typeface="Arial MT"/>
                <a:cs typeface="Arial MT"/>
              </a:rPr>
              <a:t>and </a:t>
            </a:r>
            <a:r>
              <a:rPr sz="1050" dirty="0">
                <a:latin typeface="Arial MT"/>
                <a:cs typeface="Arial MT"/>
              </a:rPr>
              <a:t>an</a:t>
            </a:r>
            <a:r>
              <a:rPr sz="1050" spc="20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end</a:t>
            </a:r>
            <a:r>
              <a:rPr sz="1050" spc="21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user</a:t>
            </a:r>
            <a:r>
              <a:rPr sz="1050" spc="204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certificate.</a:t>
            </a:r>
            <a:r>
              <a:rPr sz="1050" spc="215" dirty="0">
                <a:latin typeface="Arial MT"/>
                <a:cs typeface="Arial MT"/>
              </a:rPr>
              <a:t> 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21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Buyer</a:t>
            </a:r>
            <a:r>
              <a:rPr sz="1050" spc="21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shall</a:t>
            </a:r>
            <a:r>
              <a:rPr sz="1050" spc="204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be</a:t>
            </a:r>
            <a:r>
              <a:rPr sz="1050" spc="22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responsible</a:t>
            </a:r>
            <a:r>
              <a:rPr sz="1050" spc="21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for</a:t>
            </a:r>
            <a:r>
              <a:rPr sz="1050" spc="21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21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payment</a:t>
            </a:r>
            <a:r>
              <a:rPr sz="1050" spc="21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of</a:t>
            </a:r>
            <a:r>
              <a:rPr sz="1050" spc="204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any</a:t>
            </a:r>
            <a:r>
              <a:rPr sz="1050" spc="215" dirty="0">
                <a:latin typeface="Arial MT"/>
                <a:cs typeface="Arial MT"/>
              </a:rPr>
              <a:t> </a:t>
            </a:r>
            <a:r>
              <a:rPr sz="1050" spc="-25" dirty="0">
                <a:latin typeface="Arial MT"/>
                <a:cs typeface="Arial MT"/>
              </a:rPr>
              <a:t>fee </a:t>
            </a:r>
            <a:r>
              <a:rPr sz="1050" dirty="0">
                <a:latin typeface="Arial MT"/>
                <a:cs typeface="Arial MT"/>
              </a:rPr>
              <a:t>relating</a:t>
            </a:r>
            <a:r>
              <a:rPr sz="1050" spc="15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to</a:t>
            </a:r>
            <a:r>
              <a:rPr sz="1050" spc="14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any</a:t>
            </a:r>
            <a:r>
              <a:rPr sz="1050" spc="15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licence,</a:t>
            </a:r>
            <a:r>
              <a:rPr sz="1050" spc="16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certificate,</a:t>
            </a:r>
            <a:r>
              <a:rPr sz="1050" spc="16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permit</a:t>
            </a:r>
            <a:r>
              <a:rPr sz="1050" spc="16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or</a:t>
            </a:r>
            <a:r>
              <a:rPr sz="1050" spc="15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other</a:t>
            </a:r>
            <a:r>
              <a:rPr sz="1050" spc="16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governmental</a:t>
            </a:r>
            <a:r>
              <a:rPr sz="1050" spc="16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authorisation</a:t>
            </a:r>
            <a:r>
              <a:rPr sz="1050" spc="160" dirty="0">
                <a:latin typeface="Arial MT"/>
                <a:cs typeface="Arial MT"/>
              </a:rPr>
              <a:t> </a:t>
            </a:r>
            <a:r>
              <a:rPr sz="1050" spc="-10" dirty="0">
                <a:latin typeface="Arial MT"/>
                <a:cs typeface="Arial MT"/>
              </a:rPr>
              <a:t>required </a:t>
            </a:r>
            <a:r>
              <a:rPr sz="1050" dirty="0">
                <a:latin typeface="Arial MT"/>
                <a:cs typeface="Arial MT"/>
              </a:rPr>
              <a:t>including</a:t>
            </a:r>
            <a:r>
              <a:rPr sz="1050" spc="22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but</a:t>
            </a:r>
            <a:r>
              <a:rPr sz="1050" spc="21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not</a:t>
            </a:r>
            <a:r>
              <a:rPr sz="1050" spc="21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limited</a:t>
            </a:r>
            <a:r>
              <a:rPr sz="1050" spc="22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to</a:t>
            </a:r>
            <a:r>
              <a:rPr sz="1050" spc="19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any</a:t>
            </a:r>
            <a:r>
              <a:rPr sz="1050" spc="21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export</a:t>
            </a:r>
            <a:r>
              <a:rPr sz="1050" spc="21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or</a:t>
            </a:r>
            <a:r>
              <a:rPr sz="1050" spc="204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import</a:t>
            </a:r>
            <a:r>
              <a:rPr sz="1050" spc="21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licence,</a:t>
            </a:r>
            <a:r>
              <a:rPr sz="1050" spc="22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exchange</a:t>
            </a:r>
            <a:r>
              <a:rPr sz="1050" spc="21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permit,</a:t>
            </a:r>
            <a:r>
              <a:rPr sz="1050" spc="22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or</a:t>
            </a:r>
            <a:r>
              <a:rPr sz="1050" spc="204" dirty="0">
                <a:latin typeface="Arial MT"/>
                <a:cs typeface="Arial MT"/>
              </a:rPr>
              <a:t> </a:t>
            </a:r>
            <a:r>
              <a:rPr sz="1050" spc="-10" dirty="0">
                <a:latin typeface="Arial MT"/>
                <a:cs typeface="Arial MT"/>
              </a:rPr>
              <a:t>similar </a:t>
            </a:r>
            <a:r>
              <a:rPr sz="1050" dirty="0">
                <a:latin typeface="Arial MT"/>
                <a:cs typeface="Arial MT"/>
              </a:rPr>
              <a:t>authorisation,</a:t>
            </a:r>
            <a:r>
              <a:rPr sz="1050" spc="11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even</a:t>
            </a:r>
            <a:r>
              <a:rPr sz="1050" spc="10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if</a:t>
            </a:r>
            <a:r>
              <a:rPr sz="1050" spc="10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any</a:t>
            </a:r>
            <a:r>
              <a:rPr sz="1050" spc="11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such</a:t>
            </a:r>
            <a:r>
              <a:rPr sz="1050" spc="10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authorisation</a:t>
            </a:r>
            <a:r>
              <a:rPr sz="1050" spc="11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is</a:t>
            </a:r>
            <a:r>
              <a:rPr sz="1050" spc="10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applied</a:t>
            </a:r>
            <a:r>
              <a:rPr sz="1050" spc="11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for</a:t>
            </a:r>
            <a:r>
              <a:rPr sz="1050" spc="11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by</a:t>
            </a:r>
            <a:r>
              <a:rPr sz="1050" spc="105" dirty="0">
                <a:latin typeface="Arial MT"/>
                <a:cs typeface="Arial MT"/>
              </a:rPr>
              <a:t> </a:t>
            </a:r>
            <a:r>
              <a:rPr lang="en-US" sz="1050" spc="105" dirty="0">
                <a:latin typeface="Arial MT"/>
                <a:cs typeface="Arial MT"/>
              </a:rPr>
              <a:t>AWLS</a:t>
            </a:r>
            <a:r>
              <a:rPr sz="1050" dirty="0">
                <a:latin typeface="Arial MT"/>
                <a:cs typeface="Arial MT"/>
              </a:rPr>
              <a:t>.</a:t>
            </a:r>
            <a:r>
              <a:rPr sz="1050" spc="110" dirty="0">
                <a:latin typeface="Arial MT"/>
                <a:cs typeface="Arial MT"/>
              </a:rPr>
              <a:t> 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105" dirty="0">
                <a:latin typeface="Arial MT"/>
                <a:cs typeface="Arial MT"/>
              </a:rPr>
              <a:t> </a:t>
            </a:r>
            <a:r>
              <a:rPr sz="1050" spc="-10" dirty="0">
                <a:latin typeface="Arial MT"/>
                <a:cs typeface="Arial MT"/>
              </a:rPr>
              <a:t>Buyer </a:t>
            </a:r>
            <a:r>
              <a:rPr sz="1050" dirty="0">
                <a:latin typeface="Arial MT"/>
                <a:cs typeface="Arial MT"/>
              </a:rPr>
              <a:t>warrants</a:t>
            </a:r>
            <a:r>
              <a:rPr sz="1050" spc="229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and</a:t>
            </a:r>
            <a:r>
              <a:rPr sz="1050" spc="23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represents</a:t>
            </a:r>
            <a:r>
              <a:rPr sz="1050" spc="25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that</a:t>
            </a:r>
            <a:r>
              <a:rPr sz="1050" spc="24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all</a:t>
            </a:r>
            <a:r>
              <a:rPr sz="1050" spc="23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information</a:t>
            </a:r>
            <a:r>
              <a:rPr sz="1050" spc="24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it</a:t>
            </a:r>
            <a:r>
              <a:rPr sz="1050" spc="22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provides</a:t>
            </a:r>
            <a:r>
              <a:rPr sz="1050" spc="25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to</a:t>
            </a:r>
            <a:r>
              <a:rPr sz="1050" spc="229" dirty="0">
                <a:latin typeface="Arial MT"/>
                <a:cs typeface="Arial MT"/>
              </a:rPr>
              <a:t> </a:t>
            </a:r>
            <a:r>
              <a:rPr lang="en-US" sz="1050" spc="229" dirty="0">
                <a:latin typeface="Arial MT"/>
                <a:cs typeface="Arial MT"/>
              </a:rPr>
              <a:t>AWLS </a:t>
            </a:r>
            <a:r>
              <a:rPr sz="1050" dirty="0">
                <a:latin typeface="Arial MT"/>
                <a:cs typeface="Arial MT"/>
              </a:rPr>
              <a:t>or</a:t>
            </a:r>
            <a:r>
              <a:rPr sz="1050" spc="229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any</a:t>
            </a:r>
            <a:r>
              <a:rPr sz="1050" spc="235" dirty="0">
                <a:latin typeface="Arial MT"/>
                <a:cs typeface="Arial MT"/>
              </a:rPr>
              <a:t> </a:t>
            </a:r>
            <a:r>
              <a:rPr sz="1050" spc="-10" dirty="0">
                <a:latin typeface="Arial MT"/>
                <a:cs typeface="Arial MT"/>
              </a:rPr>
              <a:t>other</a:t>
            </a:r>
            <a:endParaRPr sz="1050" dirty="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ject 9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3175" rIns="0" bIns="0" rtlCol="0">
            <a:spAutoFit/>
          </a:bodyPr>
          <a:lstStyle/>
          <a:p>
            <a:pPr marL="38100">
              <a:lnSpc>
                <a:spcPts val="885"/>
              </a:lnSpc>
              <a:spcBef>
                <a:spcPts val="25"/>
              </a:spcBef>
            </a:pPr>
            <a:r>
              <a:rPr spc="-25" dirty="0"/>
              <a:t>12</a:t>
            </a:r>
          </a:p>
          <a:p>
            <a:pPr marL="38100">
              <a:lnSpc>
                <a:spcPts val="885"/>
              </a:lnSpc>
            </a:pPr>
            <a:r>
              <a:rPr spc="-10" dirty="0"/>
              <a:t>PME\NFL1\2466106.5</a:t>
            </a:r>
          </a:p>
        </p:txBody>
      </p:sp>
      <p:sp>
        <p:nvSpPr>
          <p:cNvPr id="2" name="object 2"/>
          <p:cNvSpPr txBox="1"/>
          <p:nvPr/>
        </p:nvSpPr>
        <p:spPr>
          <a:xfrm>
            <a:off x="889000" y="880119"/>
            <a:ext cx="5778500" cy="4074160"/>
          </a:xfrm>
          <a:prstGeom prst="rect">
            <a:avLst/>
          </a:prstGeom>
        </p:spPr>
        <p:txBody>
          <a:bodyPr vert="horz" wrap="square" lIns="0" tIns="22860" rIns="0" bIns="0" rtlCol="0">
            <a:spAutoFit/>
          </a:bodyPr>
          <a:lstStyle/>
          <a:p>
            <a:pPr marL="463550" marR="6985" algn="just">
              <a:lnSpc>
                <a:spcPts val="1210"/>
              </a:lnSpc>
              <a:spcBef>
                <a:spcPts val="180"/>
              </a:spcBef>
            </a:pPr>
            <a:r>
              <a:rPr sz="1050" dirty="0">
                <a:latin typeface="Arial MT"/>
                <a:cs typeface="Arial MT"/>
              </a:rPr>
              <a:t>person</a:t>
            </a:r>
            <a:r>
              <a:rPr sz="1050" spc="14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or</a:t>
            </a:r>
            <a:r>
              <a:rPr sz="1050" spc="13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government</a:t>
            </a:r>
            <a:r>
              <a:rPr sz="1050" spc="14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authority</a:t>
            </a:r>
            <a:r>
              <a:rPr sz="1050" spc="15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in</a:t>
            </a:r>
            <a:r>
              <a:rPr sz="1050" spc="13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accordance</a:t>
            </a:r>
            <a:r>
              <a:rPr sz="1050" spc="14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with</a:t>
            </a:r>
            <a:r>
              <a:rPr sz="1050" spc="14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such</a:t>
            </a:r>
            <a:r>
              <a:rPr sz="1050" spc="14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government</a:t>
            </a:r>
            <a:r>
              <a:rPr sz="1050" spc="14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authorisations</a:t>
            </a:r>
            <a:r>
              <a:rPr sz="1050" spc="140" dirty="0">
                <a:latin typeface="Arial MT"/>
                <a:cs typeface="Arial MT"/>
              </a:rPr>
              <a:t> </a:t>
            </a:r>
            <a:r>
              <a:rPr sz="1050" spc="-25" dirty="0">
                <a:latin typeface="Arial MT"/>
                <a:cs typeface="Arial MT"/>
              </a:rPr>
              <a:t>is </a:t>
            </a:r>
            <a:r>
              <a:rPr sz="1050" dirty="0">
                <a:latin typeface="Arial MT"/>
                <a:cs typeface="Arial MT"/>
              </a:rPr>
              <a:t>true</a:t>
            </a:r>
            <a:r>
              <a:rPr sz="1050" spc="25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and</a:t>
            </a:r>
            <a:r>
              <a:rPr sz="1050" spc="24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accurate</a:t>
            </a:r>
            <a:r>
              <a:rPr sz="1050" spc="25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and</a:t>
            </a:r>
            <a:r>
              <a:rPr sz="1050" spc="26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25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Buyer</a:t>
            </a:r>
            <a:r>
              <a:rPr sz="1050" spc="24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hereby</a:t>
            </a:r>
            <a:r>
              <a:rPr sz="1050" spc="254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fully</a:t>
            </a:r>
            <a:r>
              <a:rPr sz="1050" spc="25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indemnifies</a:t>
            </a:r>
            <a:r>
              <a:rPr sz="1050" spc="254" dirty="0">
                <a:latin typeface="Arial MT"/>
                <a:cs typeface="Arial MT"/>
              </a:rPr>
              <a:t> </a:t>
            </a:r>
            <a:r>
              <a:rPr lang="en-US" sz="1050" spc="254" dirty="0">
                <a:latin typeface="Arial MT"/>
                <a:cs typeface="Arial MT"/>
              </a:rPr>
              <a:t>AWLS </a:t>
            </a:r>
            <a:r>
              <a:rPr sz="1050" dirty="0">
                <a:latin typeface="Arial MT"/>
                <a:cs typeface="Arial MT"/>
              </a:rPr>
              <a:t>for</a:t>
            </a:r>
            <a:r>
              <a:rPr sz="1050" spc="25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all</a:t>
            </a:r>
            <a:r>
              <a:rPr sz="1050" spc="250" dirty="0">
                <a:latin typeface="Arial MT"/>
                <a:cs typeface="Arial MT"/>
              </a:rPr>
              <a:t> </a:t>
            </a:r>
            <a:r>
              <a:rPr sz="1050" spc="-10" dirty="0">
                <a:latin typeface="Arial MT"/>
                <a:cs typeface="Arial MT"/>
              </a:rPr>
              <a:t>costs, </a:t>
            </a:r>
            <a:r>
              <a:rPr sz="1050" dirty="0">
                <a:latin typeface="Arial MT"/>
                <a:cs typeface="Arial MT"/>
              </a:rPr>
              <a:t>expenses,</a:t>
            </a:r>
            <a:r>
              <a:rPr sz="1050" spc="8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damages</a:t>
            </a:r>
            <a:r>
              <a:rPr sz="1050" spc="10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or</a:t>
            </a:r>
            <a:r>
              <a:rPr sz="1050" spc="9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loss</a:t>
            </a:r>
            <a:r>
              <a:rPr sz="1050" spc="8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awarded</a:t>
            </a:r>
            <a:r>
              <a:rPr sz="1050" spc="9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against,</a:t>
            </a:r>
            <a:r>
              <a:rPr sz="1050" spc="9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incurred</a:t>
            </a:r>
            <a:r>
              <a:rPr sz="1050" spc="9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or</a:t>
            </a:r>
            <a:r>
              <a:rPr sz="1050" spc="8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suffered</a:t>
            </a:r>
            <a:r>
              <a:rPr sz="1050" spc="9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by</a:t>
            </a:r>
            <a:r>
              <a:rPr sz="1050" spc="90" dirty="0">
                <a:latin typeface="Arial MT"/>
                <a:cs typeface="Arial MT"/>
              </a:rPr>
              <a:t> </a:t>
            </a:r>
            <a:r>
              <a:rPr lang="en-US" sz="1050" spc="90" dirty="0">
                <a:latin typeface="Arial MT"/>
                <a:cs typeface="Arial MT"/>
              </a:rPr>
              <a:t>AWLS </a:t>
            </a:r>
            <a:r>
              <a:rPr sz="1050" dirty="0">
                <a:latin typeface="Arial MT"/>
                <a:cs typeface="Arial MT"/>
              </a:rPr>
              <a:t>as</a:t>
            </a:r>
            <a:r>
              <a:rPr sz="1050" spc="85" dirty="0">
                <a:latin typeface="Arial MT"/>
                <a:cs typeface="Arial MT"/>
              </a:rPr>
              <a:t> </a:t>
            </a:r>
            <a:r>
              <a:rPr sz="1050" spc="-50" dirty="0">
                <a:latin typeface="Arial MT"/>
                <a:cs typeface="Arial MT"/>
              </a:rPr>
              <a:t>a </a:t>
            </a:r>
            <a:r>
              <a:rPr sz="1050" dirty="0">
                <a:latin typeface="Arial MT"/>
                <a:cs typeface="Arial MT"/>
              </a:rPr>
              <a:t>result</a:t>
            </a:r>
            <a:r>
              <a:rPr sz="1050" spc="-3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of</a:t>
            </a:r>
            <a:r>
              <a:rPr sz="1050" spc="-3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all</a:t>
            </a:r>
            <a:r>
              <a:rPr sz="1050" spc="-3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information</a:t>
            </a:r>
            <a:r>
              <a:rPr sz="1050" spc="-2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provided</a:t>
            </a:r>
            <a:r>
              <a:rPr sz="1050" spc="-2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by</a:t>
            </a:r>
            <a:r>
              <a:rPr sz="1050" spc="-3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-35" dirty="0">
                <a:latin typeface="Arial MT"/>
                <a:cs typeface="Arial MT"/>
              </a:rPr>
              <a:t> </a:t>
            </a:r>
            <a:r>
              <a:rPr sz="1050" spc="-10" dirty="0">
                <a:latin typeface="Arial MT"/>
                <a:cs typeface="Arial MT"/>
              </a:rPr>
              <a:t>Buyer.</a:t>
            </a:r>
            <a:endParaRPr sz="1050" dirty="0">
              <a:latin typeface="Arial MT"/>
              <a:cs typeface="Arial MT"/>
            </a:endParaRPr>
          </a:p>
          <a:p>
            <a:pPr marL="459740" marR="5080" lvl="1" indent="-447040" algn="just">
              <a:lnSpc>
                <a:spcPts val="1210"/>
              </a:lnSpc>
              <a:spcBef>
                <a:spcPts val="1000"/>
              </a:spcBef>
              <a:buAutoNum type="arabicPeriod" startAt="2"/>
              <a:tabLst>
                <a:tab pos="463550" algn="l"/>
              </a:tabLst>
            </a:pPr>
            <a:r>
              <a:rPr sz="1050" dirty="0">
                <a:latin typeface="Arial MT"/>
                <a:cs typeface="Arial MT"/>
              </a:rPr>
              <a:t>The</a:t>
            </a:r>
            <a:r>
              <a:rPr sz="1050" spc="-4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Buyer</a:t>
            </a:r>
            <a:r>
              <a:rPr sz="1050" spc="-3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and</a:t>
            </a:r>
            <a:r>
              <a:rPr sz="1050" spc="-25" dirty="0">
                <a:latin typeface="Arial MT"/>
                <a:cs typeface="Arial MT"/>
              </a:rPr>
              <a:t> </a:t>
            </a:r>
            <a:r>
              <a:rPr lang="en-US" sz="1050" spc="-25" dirty="0">
                <a:latin typeface="Arial MT"/>
                <a:cs typeface="Arial MT"/>
              </a:rPr>
              <a:t>AWLS </a:t>
            </a:r>
            <a:r>
              <a:rPr sz="1050" dirty="0">
                <a:latin typeface="Arial MT"/>
                <a:cs typeface="Arial MT"/>
              </a:rPr>
              <a:t>shall</a:t>
            </a:r>
            <a:r>
              <a:rPr sz="1050" spc="-2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provide</a:t>
            </a:r>
            <a:r>
              <a:rPr sz="1050" spc="-3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reasonable</a:t>
            </a:r>
            <a:r>
              <a:rPr sz="1050" spc="-3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assistance</a:t>
            </a:r>
            <a:r>
              <a:rPr sz="1050" spc="-3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to</a:t>
            </a:r>
            <a:r>
              <a:rPr sz="1050" spc="-3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each</a:t>
            </a:r>
            <a:r>
              <a:rPr sz="1050" spc="-4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other</a:t>
            </a:r>
            <a:r>
              <a:rPr sz="1050" spc="-2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in</a:t>
            </a:r>
            <a:r>
              <a:rPr sz="1050" spc="-30" dirty="0">
                <a:latin typeface="Arial MT"/>
                <a:cs typeface="Arial MT"/>
              </a:rPr>
              <a:t> </a:t>
            </a:r>
            <a:r>
              <a:rPr sz="1050" spc="-10" dirty="0">
                <a:latin typeface="Arial MT"/>
                <a:cs typeface="Arial MT"/>
              </a:rPr>
              <a:t>securing 	</a:t>
            </a:r>
            <a:r>
              <a:rPr sz="1050" dirty="0">
                <a:latin typeface="Arial MT"/>
                <a:cs typeface="Arial MT"/>
              </a:rPr>
              <a:t>all</a:t>
            </a:r>
            <a:r>
              <a:rPr sz="1050" spc="-1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requisite</a:t>
            </a:r>
            <a:r>
              <a:rPr sz="1050" spc="-1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government</a:t>
            </a:r>
            <a:r>
              <a:rPr sz="1050" spc="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authorisations.</a:t>
            </a:r>
            <a:r>
              <a:rPr sz="1050" spc="265" dirty="0">
                <a:latin typeface="Arial MT"/>
                <a:cs typeface="Arial MT"/>
              </a:rPr>
              <a:t> </a:t>
            </a:r>
            <a:r>
              <a:rPr lang="en-US" sz="1050" spc="265" dirty="0">
                <a:latin typeface="Arial MT"/>
                <a:cs typeface="Arial MT"/>
              </a:rPr>
              <a:t>AWLS </a:t>
            </a:r>
            <a:r>
              <a:rPr sz="1050" dirty="0">
                <a:latin typeface="Arial MT"/>
                <a:cs typeface="Arial MT"/>
              </a:rPr>
              <a:t>shall</a:t>
            </a:r>
            <a:r>
              <a:rPr sz="1050" spc="-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not</a:t>
            </a:r>
            <a:r>
              <a:rPr sz="1050" spc="-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be</a:t>
            </a:r>
            <a:r>
              <a:rPr sz="1050" spc="-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liable to</a:t>
            </a:r>
            <a:r>
              <a:rPr sz="1050" spc="-1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-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Buyer,</a:t>
            </a:r>
            <a:r>
              <a:rPr sz="1050" spc="-20" dirty="0">
                <a:latin typeface="Arial MT"/>
                <a:cs typeface="Arial MT"/>
              </a:rPr>
              <a:t> </a:t>
            </a:r>
            <a:r>
              <a:rPr sz="1050" spc="-25" dirty="0">
                <a:latin typeface="Arial MT"/>
                <a:cs typeface="Arial MT"/>
              </a:rPr>
              <a:t>and 	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14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Buyer</a:t>
            </a:r>
            <a:r>
              <a:rPr sz="1050" spc="14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shall</a:t>
            </a:r>
            <a:r>
              <a:rPr sz="1050" spc="15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not</a:t>
            </a:r>
            <a:r>
              <a:rPr sz="1050" spc="15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be</a:t>
            </a:r>
            <a:r>
              <a:rPr sz="1050" spc="14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relieved</a:t>
            </a:r>
            <a:r>
              <a:rPr sz="1050" spc="15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of</a:t>
            </a:r>
            <a:r>
              <a:rPr sz="1050" spc="14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its</a:t>
            </a:r>
            <a:r>
              <a:rPr sz="1050" spc="15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obligations,</a:t>
            </a:r>
            <a:r>
              <a:rPr sz="1050" spc="15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if</a:t>
            </a:r>
            <a:r>
              <a:rPr sz="1050" spc="14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any</a:t>
            </a:r>
            <a:r>
              <a:rPr sz="1050" spc="15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such</a:t>
            </a:r>
            <a:r>
              <a:rPr sz="1050" spc="14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authorisation</a:t>
            </a:r>
            <a:r>
              <a:rPr sz="1050" spc="15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is</a:t>
            </a:r>
            <a:r>
              <a:rPr sz="1050" spc="150" dirty="0">
                <a:latin typeface="Arial MT"/>
                <a:cs typeface="Arial MT"/>
              </a:rPr>
              <a:t> </a:t>
            </a:r>
            <a:r>
              <a:rPr sz="1050" spc="-10" dirty="0">
                <a:latin typeface="Arial MT"/>
                <a:cs typeface="Arial MT"/>
              </a:rPr>
              <a:t>delayed, 	</a:t>
            </a:r>
            <a:r>
              <a:rPr sz="1050" dirty="0">
                <a:latin typeface="Arial MT"/>
                <a:cs typeface="Arial MT"/>
              </a:rPr>
              <a:t>denied,</a:t>
            </a:r>
            <a:r>
              <a:rPr sz="1050" spc="-3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revoked,</a:t>
            </a:r>
            <a:r>
              <a:rPr sz="1050" spc="-3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restricted</a:t>
            </a:r>
            <a:r>
              <a:rPr sz="1050" spc="-3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or</a:t>
            </a:r>
            <a:r>
              <a:rPr sz="1050" spc="-4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not</a:t>
            </a:r>
            <a:r>
              <a:rPr sz="1050" spc="-35" dirty="0">
                <a:latin typeface="Arial MT"/>
                <a:cs typeface="Arial MT"/>
              </a:rPr>
              <a:t> </a:t>
            </a:r>
            <a:r>
              <a:rPr sz="1050" spc="-10" dirty="0">
                <a:latin typeface="Arial MT"/>
                <a:cs typeface="Arial MT"/>
              </a:rPr>
              <a:t>renewed.</a:t>
            </a:r>
            <a:endParaRPr sz="1050" dirty="0">
              <a:latin typeface="Arial MT"/>
              <a:cs typeface="Arial MT"/>
            </a:endParaRPr>
          </a:p>
          <a:p>
            <a:pPr marL="459740" marR="5080" lvl="1" indent="-447040" algn="just">
              <a:lnSpc>
                <a:spcPts val="1210"/>
              </a:lnSpc>
              <a:spcBef>
                <a:spcPts val="1000"/>
              </a:spcBef>
              <a:buAutoNum type="arabicPeriod" startAt="2"/>
              <a:tabLst>
                <a:tab pos="463550" algn="l"/>
              </a:tabLst>
            </a:pPr>
            <a:r>
              <a:rPr sz="1050" dirty="0">
                <a:latin typeface="Arial MT"/>
                <a:cs typeface="Arial MT"/>
              </a:rPr>
              <a:t>The</a:t>
            </a:r>
            <a:r>
              <a:rPr sz="1050" spc="5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Buyer</a:t>
            </a:r>
            <a:r>
              <a:rPr sz="1050" spc="6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represents</a:t>
            </a:r>
            <a:r>
              <a:rPr sz="1050" spc="6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and</a:t>
            </a:r>
            <a:r>
              <a:rPr sz="1050" spc="6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agrees</a:t>
            </a:r>
            <a:r>
              <a:rPr sz="1050" spc="7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that</a:t>
            </a:r>
            <a:r>
              <a:rPr sz="1050" spc="6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it</a:t>
            </a:r>
            <a:r>
              <a:rPr sz="1050" spc="5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will</a:t>
            </a:r>
            <a:r>
              <a:rPr sz="1050" spc="6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deal</a:t>
            </a:r>
            <a:r>
              <a:rPr sz="1050" spc="6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with</a:t>
            </a:r>
            <a:r>
              <a:rPr sz="1050" spc="5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6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Solution</a:t>
            </a:r>
            <a:r>
              <a:rPr sz="1050" spc="6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purchased</a:t>
            </a:r>
            <a:r>
              <a:rPr sz="1050" spc="6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under</a:t>
            </a:r>
            <a:r>
              <a:rPr sz="1050" spc="75" dirty="0">
                <a:latin typeface="Arial MT"/>
                <a:cs typeface="Arial MT"/>
              </a:rPr>
              <a:t> </a:t>
            </a:r>
            <a:r>
              <a:rPr sz="1050" spc="-25" dirty="0">
                <a:latin typeface="Arial MT"/>
                <a:cs typeface="Arial MT"/>
              </a:rPr>
              <a:t>the 	</a:t>
            </a:r>
            <a:r>
              <a:rPr sz="1050" dirty="0">
                <a:latin typeface="Arial MT"/>
                <a:cs typeface="Arial MT"/>
              </a:rPr>
              <a:t>Contract</a:t>
            </a:r>
            <a:r>
              <a:rPr sz="1050" spc="21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and</a:t>
            </a:r>
            <a:r>
              <a:rPr sz="1050" spc="22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all</a:t>
            </a:r>
            <a:r>
              <a:rPr sz="1050" spc="22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technical</a:t>
            </a:r>
            <a:r>
              <a:rPr sz="1050" spc="22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data</a:t>
            </a:r>
            <a:r>
              <a:rPr sz="1050" spc="22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and</a:t>
            </a:r>
            <a:r>
              <a:rPr sz="1050" spc="22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technology</a:t>
            </a:r>
            <a:r>
              <a:rPr sz="1050" spc="229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relating</a:t>
            </a:r>
            <a:r>
              <a:rPr sz="1050" spc="22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thereto</a:t>
            </a:r>
            <a:r>
              <a:rPr sz="1050" spc="22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in</a:t>
            </a:r>
            <a:r>
              <a:rPr sz="1050" spc="21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conformity</a:t>
            </a:r>
            <a:r>
              <a:rPr sz="1050" spc="22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with</a:t>
            </a:r>
            <a:r>
              <a:rPr sz="1050" spc="225" dirty="0">
                <a:latin typeface="Arial MT"/>
                <a:cs typeface="Arial MT"/>
              </a:rPr>
              <a:t> </a:t>
            </a:r>
            <a:r>
              <a:rPr sz="1050" spc="-25" dirty="0">
                <a:latin typeface="Arial MT"/>
                <a:cs typeface="Arial MT"/>
              </a:rPr>
              <a:t>all 	</a:t>
            </a:r>
            <a:r>
              <a:rPr sz="1050" dirty="0">
                <a:latin typeface="Arial MT"/>
                <a:cs typeface="Arial MT"/>
              </a:rPr>
              <a:t>applicable</a:t>
            </a:r>
            <a:r>
              <a:rPr sz="1050" spc="16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laws</a:t>
            </a:r>
            <a:r>
              <a:rPr sz="1050" spc="15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and</a:t>
            </a:r>
            <a:r>
              <a:rPr sz="1050" spc="16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regulations</a:t>
            </a:r>
            <a:r>
              <a:rPr sz="1050" spc="17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of</a:t>
            </a:r>
            <a:r>
              <a:rPr sz="1050" spc="15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16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United</a:t>
            </a:r>
            <a:r>
              <a:rPr sz="1050" spc="16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Kingdom,</a:t>
            </a:r>
            <a:r>
              <a:rPr sz="1050" spc="16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including</a:t>
            </a:r>
            <a:r>
              <a:rPr sz="1050" spc="16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16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United</a:t>
            </a:r>
            <a:r>
              <a:rPr sz="1050" spc="160" dirty="0">
                <a:latin typeface="Arial MT"/>
                <a:cs typeface="Arial MT"/>
              </a:rPr>
              <a:t> </a:t>
            </a:r>
            <a:r>
              <a:rPr sz="1050" spc="-10" dirty="0">
                <a:latin typeface="Arial MT"/>
                <a:cs typeface="Arial MT"/>
              </a:rPr>
              <a:t>Kingdom 	</a:t>
            </a:r>
            <a:r>
              <a:rPr sz="1050" dirty="0">
                <a:latin typeface="Arial MT"/>
                <a:cs typeface="Arial MT"/>
              </a:rPr>
              <a:t>export</a:t>
            </a:r>
            <a:r>
              <a:rPr sz="1050" spc="13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and</a:t>
            </a:r>
            <a:r>
              <a:rPr sz="1050" spc="15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licensing</a:t>
            </a:r>
            <a:r>
              <a:rPr sz="1050" spc="15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laws,</a:t>
            </a:r>
            <a:r>
              <a:rPr sz="1050" spc="14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and</a:t>
            </a:r>
            <a:r>
              <a:rPr sz="1050" spc="14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any</a:t>
            </a:r>
            <a:r>
              <a:rPr sz="1050" spc="14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other</a:t>
            </a:r>
            <a:r>
              <a:rPr sz="1050" spc="16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applicable</a:t>
            </a:r>
            <a:r>
              <a:rPr sz="1050" spc="15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laws</a:t>
            </a:r>
            <a:r>
              <a:rPr sz="1050" spc="14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and</a:t>
            </a:r>
            <a:r>
              <a:rPr sz="1050" spc="14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regulations.</a:t>
            </a:r>
            <a:r>
              <a:rPr sz="1050" spc="145" dirty="0">
                <a:latin typeface="Arial MT"/>
                <a:cs typeface="Arial MT"/>
              </a:rPr>
              <a:t> 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150" dirty="0">
                <a:latin typeface="Arial MT"/>
                <a:cs typeface="Arial MT"/>
              </a:rPr>
              <a:t> </a:t>
            </a:r>
            <a:r>
              <a:rPr sz="1050" spc="-10" dirty="0">
                <a:latin typeface="Arial MT"/>
                <a:cs typeface="Arial MT"/>
              </a:rPr>
              <a:t>Buyer 	</a:t>
            </a:r>
            <a:r>
              <a:rPr sz="1050" dirty="0">
                <a:latin typeface="Arial MT"/>
                <a:cs typeface="Arial MT"/>
              </a:rPr>
              <a:t>agrees</a:t>
            </a:r>
            <a:r>
              <a:rPr sz="1050" spc="15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that</a:t>
            </a:r>
            <a:r>
              <a:rPr sz="1050" spc="13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it</a:t>
            </a:r>
            <a:r>
              <a:rPr sz="1050" spc="14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shall</a:t>
            </a:r>
            <a:r>
              <a:rPr sz="1050" spc="13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not</a:t>
            </a:r>
            <a:r>
              <a:rPr sz="1050" spc="145" dirty="0">
                <a:latin typeface="Arial MT"/>
                <a:cs typeface="Arial MT"/>
              </a:rPr>
              <a:t> </a:t>
            </a:r>
            <a:r>
              <a:rPr sz="1050" spc="-10" dirty="0">
                <a:latin typeface="Arial MT"/>
                <a:cs typeface="Arial MT"/>
              </a:rPr>
              <a:t>trans-</a:t>
            </a:r>
            <a:r>
              <a:rPr sz="1050" dirty="0">
                <a:latin typeface="Arial MT"/>
                <a:cs typeface="Arial MT"/>
              </a:rPr>
              <a:t>ship,</a:t>
            </a:r>
            <a:r>
              <a:rPr sz="1050" spc="15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divert,</a:t>
            </a:r>
            <a:r>
              <a:rPr sz="1050" spc="145" dirty="0">
                <a:latin typeface="Arial MT"/>
                <a:cs typeface="Arial MT"/>
              </a:rPr>
              <a:t> </a:t>
            </a:r>
            <a:r>
              <a:rPr sz="1050" spc="-10" dirty="0">
                <a:latin typeface="Arial MT"/>
                <a:cs typeface="Arial MT"/>
              </a:rPr>
              <a:t>re-</a:t>
            </a:r>
            <a:r>
              <a:rPr sz="1050" dirty="0">
                <a:latin typeface="Arial MT"/>
                <a:cs typeface="Arial MT"/>
              </a:rPr>
              <a:t>export</a:t>
            </a:r>
            <a:r>
              <a:rPr sz="1050" spc="14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or</a:t>
            </a:r>
            <a:r>
              <a:rPr sz="1050" spc="13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otherwise</a:t>
            </a:r>
            <a:r>
              <a:rPr sz="1050" spc="14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dispose</a:t>
            </a:r>
            <a:r>
              <a:rPr sz="1050" spc="14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of</a:t>
            </a:r>
            <a:r>
              <a:rPr sz="1050" spc="14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any</a:t>
            </a:r>
            <a:r>
              <a:rPr sz="1050" spc="140" dirty="0">
                <a:latin typeface="Arial MT"/>
                <a:cs typeface="Arial MT"/>
              </a:rPr>
              <a:t> </a:t>
            </a:r>
            <a:r>
              <a:rPr sz="1050" spc="-10" dirty="0">
                <a:latin typeface="Arial MT"/>
                <a:cs typeface="Arial MT"/>
              </a:rPr>
              <a:t>United 	</a:t>
            </a:r>
            <a:r>
              <a:rPr sz="1050" dirty="0">
                <a:latin typeface="Arial MT"/>
                <a:cs typeface="Arial MT"/>
              </a:rPr>
              <a:t>Kingdom</a:t>
            </a:r>
            <a:r>
              <a:rPr sz="1050" spc="12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origin</a:t>
            </a:r>
            <a:r>
              <a:rPr sz="1050" spc="14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Solution</a:t>
            </a:r>
            <a:r>
              <a:rPr sz="1050" spc="13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or</a:t>
            </a:r>
            <a:r>
              <a:rPr sz="1050" spc="12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technology</a:t>
            </a:r>
            <a:r>
              <a:rPr sz="1050" spc="12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obtained</a:t>
            </a:r>
            <a:r>
              <a:rPr sz="1050" spc="13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from</a:t>
            </a:r>
            <a:r>
              <a:rPr sz="1050" spc="13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Westminster</a:t>
            </a:r>
            <a:r>
              <a:rPr sz="1050" spc="13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except</a:t>
            </a:r>
            <a:r>
              <a:rPr sz="1050" spc="13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as</a:t>
            </a:r>
            <a:r>
              <a:rPr sz="1050" spc="125" dirty="0">
                <a:latin typeface="Arial MT"/>
                <a:cs typeface="Arial MT"/>
              </a:rPr>
              <a:t> </a:t>
            </a:r>
            <a:r>
              <a:rPr sz="1050" spc="-10" dirty="0">
                <a:latin typeface="Arial MT"/>
                <a:cs typeface="Arial MT"/>
              </a:rPr>
              <a:t>expressly 	</a:t>
            </a:r>
            <a:r>
              <a:rPr sz="1050" dirty="0">
                <a:latin typeface="Arial MT"/>
                <a:cs typeface="Arial MT"/>
              </a:rPr>
              <a:t>permitted</a:t>
            </a:r>
            <a:r>
              <a:rPr sz="1050" spc="-3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under</a:t>
            </a:r>
            <a:r>
              <a:rPr sz="1050" spc="-2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any</a:t>
            </a:r>
            <a:r>
              <a:rPr sz="1050" spc="-4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such</a:t>
            </a:r>
            <a:r>
              <a:rPr sz="1050" spc="-4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applicable</a:t>
            </a:r>
            <a:r>
              <a:rPr sz="1050" spc="-4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laws</a:t>
            </a:r>
            <a:r>
              <a:rPr sz="1050" spc="-3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and</a:t>
            </a:r>
            <a:r>
              <a:rPr sz="1050" spc="-40" dirty="0">
                <a:latin typeface="Arial MT"/>
                <a:cs typeface="Arial MT"/>
              </a:rPr>
              <a:t> </a:t>
            </a:r>
            <a:r>
              <a:rPr sz="1050" spc="-10" dirty="0">
                <a:latin typeface="Arial MT"/>
                <a:cs typeface="Arial MT"/>
              </a:rPr>
              <a:t>regulations.</a:t>
            </a:r>
            <a:endParaRPr sz="1050" dirty="0">
              <a:latin typeface="Arial MT"/>
              <a:cs typeface="Arial MT"/>
            </a:endParaRPr>
          </a:p>
          <a:p>
            <a:pPr marL="459740" marR="5080" lvl="1" indent="-447040" algn="just">
              <a:lnSpc>
                <a:spcPts val="1210"/>
              </a:lnSpc>
              <a:spcBef>
                <a:spcPts val="1000"/>
              </a:spcBef>
              <a:buAutoNum type="arabicPeriod" startAt="2"/>
              <a:tabLst>
                <a:tab pos="463550" algn="l"/>
              </a:tabLst>
            </a:pPr>
            <a:r>
              <a:rPr sz="1050" dirty="0">
                <a:latin typeface="Arial MT"/>
                <a:cs typeface="Arial MT"/>
              </a:rPr>
              <a:t>The</a:t>
            </a:r>
            <a:r>
              <a:rPr sz="1050" spc="-4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Buyer</a:t>
            </a:r>
            <a:r>
              <a:rPr sz="1050" spc="-2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shall</a:t>
            </a:r>
            <a:r>
              <a:rPr sz="1050" spc="-2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be</a:t>
            </a:r>
            <a:r>
              <a:rPr sz="1050" spc="-2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responsible</a:t>
            </a:r>
            <a:r>
              <a:rPr sz="1050" spc="-2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for</a:t>
            </a:r>
            <a:r>
              <a:rPr sz="1050" spc="-1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complying</a:t>
            </a:r>
            <a:r>
              <a:rPr sz="1050" spc="-2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with</a:t>
            </a:r>
            <a:r>
              <a:rPr sz="1050" spc="-2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any</a:t>
            </a:r>
            <a:r>
              <a:rPr sz="1050" spc="-2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legislation</a:t>
            </a:r>
            <a:r>
              <a:rPr sz="1050" spc="-2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or</a:t>
            </a:r>
            <a:r>
              <a:rPr sz="1050" spc="-2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regulations</a:t>
            </a:r>
            <a:r>
              <a:rPr sz="1050" spc="-10" dirty="0">
                <a:latin typeface="Arial MT"/>
                <a:cs typeface="Arial MT"/>
              </a:rPr>
              <a:t> governing 	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3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importation</a:t>
            </a:r>
            <a:r>
              <a:rPr sz="1050" spc="5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of</a:t>
            </a:r>
            <a:r>
              <a:rPr sz="1050" spc="3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4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Solution</a:t>
            </a:r>
            <a:r>
              <a:rPr sz="1050" spc="4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into</a:t>
            </a:r>
            <a:r>
              <a:rPr sz="1050" spc="5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4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country</a:t>
            </a:r>
            <a:r>
              <a:rPr sz="1050" spc="4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of</a:t>
            </a:r>
            <a:r>
              <a:rPr sz="1050" spc="3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destination</a:t>
            </a:r>
            <a:r>
              <a:rPr sz="1050" spc="4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and</a:t>
            </a:r>
            <a:r>
              <a:rPr sz="1050" spc="4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for</a:t>
            </a:r>
            <a:r>
              <a:rPr sz="1050" spc="4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4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payment</a:t>
            </a:r>
            <a:r>
              <a:rPr sz="1050" spc="5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of</a:t>
            </a:r>
            <a:r>
              <a:rPr sz="1050" spc="35" dirty="0">
                <a:latin typeface="Arial MT"/>
                <a:cs typeface="Arial MT"/>
              </a:rPr>
              <a:t> </a:t>
            </a:r>
            <a:r>
              <a:rPr sz="1050" spc="-25" dirty="0">
                <a:latin typeface="Arial MT"/>
                <a:cs typeface="Arial MT"/>
              </a:rPr>
              <a:t>any 	</a:t>
            </a:r>
            <a:r>
              <a:rPr sz="1050" dirty="0">
                <a:latin typeface="Arial MT"/>
                <a:cs typeface="Arial MT"/>
              </a:rPr>
              <a:t>duties</a:t>
            </a:r>
            <a:r>
              <a:rPr sz="1050" spc="-35" dirty="0">
                <a:latin typeface="Arial MT"/>
                <a:cs typeface="Arial MT"/>
              </a:rPr>
              <a:t> </a:t>
            </a:r>
            <a:r>
              <a:rPr sz="1050" spc="-10" dirty="0">
                <a:latin typeface="Arial MT"/>
                <a:cs typeface="Arial MT"/>
              </a:rPr>
              <a:t>thereon.</a:t>
            </a:r>
            <a:endParaRPr sz="1050" dirty="0">
              <a:latin typeface="Arial MT"/>
              <a:cs typeface="Arial MT"/>
            </a:endParaRPr>
          </a:p>
          <a:p>
            <a:pPr marL="459740" marR="5080" lvl="1" indent="-447040" algn="just">
              <a:lnSpc>
                <a:spcPts val="1210"/>
              </a:lnSpc>
              <a:spcBef>
                <a:spcPts val="1000"/>
              </a:spcBef>
              <a:buAutoNum type="arabicPeriod" startAt="2"/>
              <a:tabLst>
                <a:tab pos="463550" algn="l"/>
              </a:tabLst>
            </a:pPr>
            <a:r>
              <a:rPr sz="1050" dirty="0">
                <a:latin typeface="Arial MT"/>
                <a:cs typeface="Arial MT"/>
              </a:rPr>
              <a:t>The</a:t>
            </a:r>
            <a:r>
              <a:rPr sz="1050" spc="48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Buyer</a:t>
            </a:r>
            <a:r>
              <a:rPr sz="1050" spc="484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shall</a:t>
            </a:r>
            <a:r>
              <a:rPr sz="1050" spc="49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be</a:t>
            </a:r>
            <a:r>
              <a:rPr sz="1050" spc="49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responsible</a:t>
            </a:r>
            <a:r>
              <a:rPr sz="1050" spc="49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for</a:t>
            </a:r>
            <a:r>
              <a:rPr sz="1050" spc="49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arranging</a:t>
            </a:r>
            <a:r>
              <a:rPr sz="1050" spc="49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for</a:t>
            </a:r>
            <a:r>
              <a:rPr sz="1050" spc="49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inspection</a:t>
            </a:r>
            <a:r>
              <a:rPr sz="1050" spc="49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of</a:t>
            </a:r>
            <a:r>
              <a:rPr sz="1050" spc="49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49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Solution</a:t>
            </a:r>
            <a:r>
              <a:rPr sz="1050" spc="495" dirty="0">
                <a:latin typeface="Arial MT"/>
                <a:cs typeface="Arial MT"/>
              </a:rPr>
              <a:t> </a:t>
            </a:r>
            <a:r>
              <a:rPr sz="1050" spc="-25" dirty="0">
                <a:latin typeface="Arial MT"/>
                <a:cs typeface="Arial MT"/>
              </a:rPr>
              <a:t>at 	</a:t>
            </a:r>
            <a:r>
              <a:rPr lang="en-US" sz="1050" spc="-25" dirty="0">
                <a:latin typeface="Arial MT"/>
                <a:cs typeface="Arial MT"/>
              </a:rPr>
              <a:t>AWLS</a:t>
            </a:r>
            <a:r>
              <a:rPr sz="1050" dirty="0">
                <a:latin typeface="Arial MT"/>
                <a:cs typeface="Arial MT"/>
              </a:rPr>
              <a:t>’s</a:t>
            </a:r>
            <a:r>
              <a:rPr sz="1050" spc="7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premises</a:t>
            </a:r>
            <a:r>
              <a:rPr sz="1050" spc="7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before</a:t>
            </a:r>
            <a:r>
              <a:rPr sz="1050" spc="6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shipment</a:t>
            </a:r>
            <a:r>
              <a:rPr sz="1050" spc="7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(if</a:t>
            </a:r>
            <a:r>
              <a:rPr sz="1050" spc="5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6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Buyer</a:t>
            </a:r>
            <a:r>
              <a:rPr sz="1050" spc="6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has</a:t>
            </a:r>
            <a:r>
              <a:rPr sz="1050" spc="6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required</a:t>
            </a:r>
            <a:r>
              <a:rPr sz="1050" spc="6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such</a:t>
            </a:r>
            <a:r>
              <a:rPr sz="1050" spc="6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inspection</a:t>
            </a:r>
            <a:r>
              <a:rPr sz="1050" spc="65" dirty="0">
                <a:latin typeface="Arial MT"/>
                <a:cs typeface="Arial MT"/>
              </a:rPr>
              <a:t> </a:t>
            </a:r>
            <a:r>
              <a:rPr sz="1050" spc="-25" dirty="0">
                <a:latin typeface="Arial MT"/>
                <a:cs typeface="Arial MT"/>
              </a:rPr>
              <a:t>and 	</a:t>
            </a:r>
            <a:r>
              <a:rPr sz="1050" dirty="0">
                <a:latin typeface="Arial MT"/>
                <a:cs typeface="Arial MT"/>
              </a:rPr>
              <a:t>this</a:t>
            </a:r>
            <a:r>
              <a:rPr sz="1050" spc="12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is</a:t>
            </a:r>
            <a:r>
              <a:rPr sz="1050" spc="12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recorded</a:t>
            </a:r>
            <a:r>
              <a:rPr sz="1050" spc="13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in</a:t>
            </a:r>
            <a:r>
              <a:rPr sz="1050" spc="12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13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Special</a:t>
            </a:r>
            <a:r>
              <a:rPr sz="1050" spc="13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Conditions).</a:t>
            </a:r>
            <a:r>
              <a:rPr sz="1050" spc="130" dirty="0">
                <a:latin typeface="Arial MT"/>
                <a:cs typeface="Arial MT"/>
              </a:rPr>
              <a:t> </a:t>
            </a:r>
            <a:r>
              <a:rPr lang="en-US" sz="1050" spc="130" dirty="0">
                <a:latin typeface="Arial MT"/>
                <a:cs typeface="Arial MT"/>
              </a:rPr>
              <a:t>AWLS </a:t>
            </a:r>
            <a:r>
              <a:rPr sz="1050" dirty="0">
                <a:latin typeface="Arial MT"/>
                <a:cs typeface="Arial MT"/>
              </a:rPr>
              <a:t>shall</a:t>
            </a:r>
            <a:r>
              <a:rPr sz="1050" spc="12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have</a:t>
            </a:r>
            <a:r>
              <a:rPr sz="1050" spc="13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no</a:t>
            </a:r>
            <a:r>
              <a:rPr sz="1050" spc="12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liability</a:t>
            </a:r>
            <a:r>
              <a:rPr sz="1050" spc="13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for</a:t>
            </a:r>
            <a:r>
              <a:rPr sz="1050" spc="120" dirty="0">
                <a:latin typeface="Arial MT"/>
                <a:cs typeface="Arial MT"/>
              </a:rPr>
              <a:t> </a:t>
            </a:r>
            <a:r>
              <a:rPr sz="1050" spc="-25" dirty="0">
                <a:latin typeface="Arial MT"/>
                <a:cs typeface="Arial MT"/>
              </a:rPr>
              <a:t>any 	</a:t>
            </a:r>
            <a:r>
              <a:rPr sz="1050" dirty="0">
                <a:latin typeface="Arial MT"/>
                <a:cs typeface="Arial MT"/>
              </a:rPr>
              <a:t>claim</a:t>
            </a:r>
            <a:r>
              <a:rPr sz="1050" spc="2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in</a:t>
            </a:r>
            <a:r>
              <a:rPr sz="1050" spc="1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respect</a:t>
            </a:r>
            <a:r>
              <a:rPr sz="1050" spc="2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of</a:t>
            </a:r>
            <a:r>
              <a:rPr sz="1050" spc="2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any</a:t>
            </a:r>
            <a:r>
              <a:rPr sz="1050" spc="3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defect</a:t>
            </a:r>
            <a:r>
              <a:rPr sz="1050" spc="2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in</a:t>
            </a:r>
            <a:r>
              <a:rPr sz="1050" spc="1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3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Solution</a:t>
            </a:r>
            <a:r>
              <a:rPr sz="1050" spc="2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which</a:t>
            </a:r>
            <a:r>
              <a:rPr sz="1050" spc="2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would</a:t>
            </a:r>
            <a:r>
              <a:rPr sz="1050" spc="3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be</a:t>
            </a:r>
            <a:r>
              <a:rPr sz="1050" spc="1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apparent</a:t>
            </a:r>
            <a:r>
              <a:rPr sz="1050" spc="3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on</a:t>
            </a:r>
            <a:r>
              <a:rPr sz="1050" spc="2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inspection</a:t>
            </a:r>
            <a:r>
              <a:rPr sz="1050" spc="25" dirty="0">
                <a:latin typeface="Arial MT"/>
                <a:cs typeface="Arial MT"/>
              </a:rPr>
              <a:t> </a:t>
            </a:r>
            <a:r>
              <a:rPr sz="1050" spc="-25" dirty="0">
                <a:latin typeface="Arial MT"/>
                <a:cs typeface="Arial MT"/>
              </a:rPr>
              <a:t>and 	</a:t>
            </a:r>
            <a:r>
              <a:rPr sz="1050" dirty="0">
                <a:latin typeface="Arial MT"/>
                <a:cs typeface="Arial MT"/>
              </a:rPr>
              <a:t>which</a:t>
            </a:r>
            <a:r>
              <a:rPr sz="1050" spc="-4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is</a:t>
            </a:r>
            <a:r>
              <a:rPr sz="1050" spc="-3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made</a:t>
            </a:r>
            <a:r>
              <a:rPr sz="1050" spc="-3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after</a:t>
            </a:r>
            <a:r>
              <a:rPr sz="1050" spc="-1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shipment,</a:t>
            </a:r>
            <a:r>
              <a:rPr sz="1050" spc="-2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or</a:t>
            </a:r>
            <a:r>
              <a:rPr sz="1050" spc="-2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in</a:t>
            </a:r>
            <a:r>
              <a:rPr sz="1050" spc="-3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respect</a:t>
            </a:r>
            <a:r>
              <a:rPr sz="1050" spc="-3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of</a:t>
            </a:r>
            <a:r>
              <a:rPr sz="1050" spc="-2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any</a:t>
            </a:r>
            <a:r>
              <a:rPr sz="1050" spc="-2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damage</a:t>
            </a:r>
            <a:r>
              <a:rPr sz="1050" spc="-3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during</a:t>
            </a:r>
            <a:r>
              <a:rPr sz="1050" spc="-30" dirty="0">
                <a:latin typeface="Arial MT"/>
                <a:cs typeface="Arial MT"/>
              </a:rPr>
              <a:t> </a:t>
            </a:r>
            <a:r>
              <a:rPr sz="1050" spc="-10" dirty="0">
                <a:latin typeface="Arial MT"/>
                <a:cs typeface="Arial MT"/>
              </a:rPr>
              <a:t>transit.</a:t>
            </a:r>
            <a:endParaRPr sz="1050" dirty="0">
              <a:latin typeface="Arial MT"/>
              <a:cs typeface="Arial MT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89000" y="6252219"/>
            <a:ext cx="173355" cy="1854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50" spc="-25" dirty="0">
                <a:latin typeface="Arial MT"/>
                <a:cs typeface="Arial MT"/>
              </a:rPr>
              <a:t>17</a:t>
            </a:r>
            <a:endParaRPr sz="1050">
              <a:latin typeface="Arial MT"/>
              <a:cs typeface="Arial MT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89000" y="5049529"/>
            <a:ext cx="5779135" cy="1388110"/>
          </a:xfrm>
          <a:prstGeom prst="rect">
            <a:avLst/>
          </a:prstGeom>
        </p:spPr>
        <p:txBody>
          <a:bodyPr vert="horz" wrap="square" lIns="0" tIns="22860" rIns="0" bIns="0" rtlCol="0">
            <a:spAutoFit/>
          </a:bodyPr>
          <a:lstStyle/>
          <a:p>
            <a:pPr marL="463550" marR="5080" indent="-450850" algn="just">
              <a:lnSpc>
                <a:spcPts val="1210"/>
              </a:lnSpc>
              <a:spcBef>
                <a:spcPts val="180"/>
              </a:spcBef>
            </a:pPr>
            <a:r>
              <a:rPr sz="1050" dirty="0">
                <a:latin typeface="Arial MT"/>
                <a:cs typeface="Arial MT"/>
              </a:rPr>
              <a:t>16.6</a:t>
            </a:r>
            <a:r>
              <a:rPr sz="1050" spc="109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4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Buyer</a:t>
            </a:r>
            <a:r>
              <a:rPr sz="1050" spc="3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undertakes</a:t>
            </a:r>
            <a:r>
              <a:rPr sz="1050" spc="5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not</a:t>
            </a:r>
            <a:r>
              <a:rPr sz="1050" spc="4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to</a:t>
            </a:r>
            <a:r>
              <a:rPr sz="1050" spc="4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offer</a:t>
            </a:r>
            <a:r>
              <a:rPr sz="1050" spc="6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4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Solution</a:t>
            </a:r>
            <a:r>
              <a:rPr sz="1050" spc="4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for</a:t>
            </a:r>
            <a:r>
              <a:rPr sz="1050" spc="4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resale</a:t>
            </a:r>
            <a:r>
              <a:rPr sz="1050" spc="4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in</a:t>
            </a:r>
            <a:r>
              <a:rPr sz="1050" spc="4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any</a:t>
            </a:r>
            <a:r>
              <a:rPr sz="1050" spc="5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other</a:t>
            </a:r>
            <a:r>
              <a:rPr sz="1050" spc="5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country</a:t>
            </a:r>
            <a:r>
              <a:rPr sz="1050" spc="5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notified</a:t>
            </a:r>
            <a:r>
              <a:rPr sz="1050" spc="55" dirty="0">
                <a:latin typeface="Arial MT"/>
                <a:cs typeface="Arial MT"/>
              </a:rPr>
              <a:t> </a:t>
            </a:r>
            <a:r>
              <a:rPr sz="1050" spc="-25" dirty="0">
                <a:latin typeface="Arial MT"/>
                <a:cs typeface="Arial MT"/>
              </a:rPr>
              <a:t>by </a:t>
            </a:r>
            <a:r>
              <a:rPr lang="en-US" sz="1050" spc="-25" dirty="0">
                <a:latin typeface="Arial MT"/>
                <a:cs typeface="Arial MT"/>
              </a:rPr>
              <a:t>AWLS </a:t>
            </a:r>
            <a:r>
              <a:rPr sz="1050" dirty="0">
                <a:latin typeface="Arial MT"/>
                <a:cs typeface="Arial MT"/>
              </a:rPr>
              <a:t>to</a:t>
            </a:r>
            <a:r>
              <a:rPr sz="1050" spc="4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5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Buyer</a:t>
            </a:r>
            <a:r>
              <a:rPr sz="1050" spc="4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at</a:t>
            </a:r>
            <a:r>
              <a:rPr sz="1050" spc="4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or</a:t>
            </a:r>
            <a:r>
              <a:rPr sz="1050" spc="5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before</a:t>
            </a:r>
            <a:r>
              <a:rPr sz="1050" spc="5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4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time</a:t>
            </a:r>
            <a:r>
              <a:rPr sz="1050" spc="5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5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Buyer’s</a:t>
            </a:r>
            <a:r>
              <a:rPr sz="1050" spc="5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order</a:t>
            </a:r>
            <a:r>
              <a:rPr sz="1050" spc="6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is</a:t>
            </a:r>
            <a:r>
              <a:rPr sz="1050" spc="4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placed,</a:t>
            </a:r>
            <a:r>
              <a:rPr sz="1050" spc="5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or</a:t>
            </a:r>
            <a:r>
              <a:rPr sz="1050" spc="5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to</a:t>
            </a:r>
            <a:r>
              <a:rPr sz="1050" spc="4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sell</a:t>
            </a:r>
            <a:r>
              <a:rPr sz="1050" spc="45" dirty="0">
                <a:latin typeface="Arial MT"/>
                <a:cs typeface="Arial MT"/>
              </a:rPr>
              <a:t> </a:t>
            </a:r>
            <a:r>
              <a:rPr sz="1050" spc="-25" dirty="0">
                <a:latin typeface="Arial MT"/>
                <a:cs typeface="Arial MT"/>
              </a:rPr>
              <a:t>the </a:t>
            </a:r>
            <a:r>
              <a:rPr sz="1050" dirty="0">
                <a:latin typeface="Arial MT"/>
                <a:cs typeface="Arial MT"/>
              </a:rPr>
              <a:t>Solution</a:t>
            </a:r>
            <a:r>
              <a:rPr sz="1050" spc="19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to</a:t>
            </a:r>
            <a:r>
              <a:rPr sz="1050" spc="19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any</a:t>
            </a:r>
            <a:r>
              <a:rPr sz="1050" spc="19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person</a:t>
            </a:r>
            <a:r>
              <a:rPr sz="1050" spc="19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if</a:t>
            </a:r>
            <a:r>
              <a:rPr sz="1050" spc="19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19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Buyer</a:t>
            </a:r>
            <a:r>
              <a:rPr sz="1050" spc="19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knows</a:t>
            </a:r>
            <a:r>
              <a:rPr sz="1050" spc="19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or</a:t>
            </a:r>
            <a:r>
              <a:rPr sz="1050" spc="19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has</a:t>
            </a:r>
            <a:r>
              <a:rPr sz="1050" spc="19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reason</a:t>
            </a:r>
            <a:r>
              <a:rPr sz="1050" spc="19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to</a:t>
            </a:r>
            <a:r>
              <a:rPr sz="1050" spc="19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believe</a:t>
            </a:r>
            <a:r>
              <a:rPr sz="1050" spc="19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that</a:t>
            </a:r>
            <a:r>
              <a:rPr sz="1050" spc="20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that</a:t>
            </a:r>
            <a:r>
              <a:rPr sz="1050" spc="195" dirty="0">
                <a:latin typeface="Arial MT"/>
                <a:cs typeface="Arial MT"/>
              </a:rPr>
              <a:t> </a:t>
            </a:r>
            <a:r>
              <a:rPr sz="1050" spc="-10" dirty="0">
                <a:latin typeface="Arial MT"/>
                <a:cs typeface="Arial MT"/>
              </a:rPr>
              <a:t>person </a:t>
            </a:r>
            <a:r>
              <a:rPr sz="1050" dirty="0">
                <a:latin typeface="Arial MT"/>
                <a:cs typeface="Arial MT"/>
              </a:rPr>
              <a:t>intends</a:t>
            </a:r>
            <a:r>
              <a:rPr sz="1050" spc="37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to</a:t>
            </a:r>
            <a:r>
              <a:rPr sz="1050" spc="35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resell</a:t>
            </a:r>
            <a:r>
              <a:rPr sz="1050" spc="36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36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Solution</a:t>
            </a:r>
            <a:r>
              <a:rPr sz="1050" spc="36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in</a:t>
            </a:r>
            <a:r>
              <a:rPr sz="1050" spc="35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any</a:t>
            </a:r>
            <a:r>
              <a:rPr sz="1050" spc="35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such</a:t>
            </a:r>
            <a:r>
              <a:rPr sz="1050" spc="35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country.</a:t>
            </a:r>
            <a:r>
              <a:rPr sz="1050" spc="35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36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Buyer</a:t>
            </a:r>
            <a:r>
              <a:rPr sz="1050" spc="35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hereby</a:t>
            </a:r>
            <a:r>
              <a:rPr sz="1050" spc="370" dirty="0">
                <a:latin typeface="Arial MT"/>
                <a:cs typeface="Arial MT"/>
              </a:rPr>
              <a:t> </a:t>
            </a:r>
            <a:r>
              <a:rPr sz="1050" spc="-10" dirty="0">
                <a:latin typeface="Arial MT"/>
                <a:cs typeface="Arial MT"/>
              </a:rPr>
              <a:t>indemnifies </a:t>
            </a:r>
            <a:r>
              <a:rPr lang="en-US" sz="1050" spc="-10" dirty="0">
                <a:latin typeface="Arial MT"/>
                <a:cs typeface="Arial MT"/>
              </a:rPr>
              <a:t>AWLS </a:t>
            </a:r>
            <a:r>
              <a:rPr sz="1050" dirty="0">
                <a:latin typeface="Arial MT"/>
                <a:cs typeface="Arial MT"/>
              </a:rPr>
              <a:t>for</a:t>
            </a:r>
            <a:r>
              <a:rPr sz="1050" spc="24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all</a:t>
            </a:r>
            <a:r>
              <a:rPr sz="1050" spc="23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costs,</a:t>
            </a:r>
            <a:r>
              <a:rPr sz="1050" spc="22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expenses,</a:t>
            </a:r>
            <a:r>
              <a:rPr sz="1050" spc="23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damage</a:t>
            </a:r>
            <a:r>
              <a:rPr sz="1050" spc="24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and</a:t>
            </a:r>
            <a:r>
              <a:rPr sz="1050" spc="23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loss</a:t>
            </a:r>
            <a:r>
              <a:rPr sz="1050" spc="229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awarded</a:t>
            </a:r>
            <a:r>
              <a:rPr sz="1050" spc="24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against,</a:t>
            </a:r>
            <a:r>
              <a:rPr sz="1050" spc="24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incurred</a:t>
            </a:r>
            <a:r>
              <a:rPr sz="1050" spc="245" dirty="0">
                <a:latin typeface="Arial MT"/>
                <a:cs typeface="Arial MT"/>
              </a:rPr>
              <a:t> </a:t>
            </a:r>
            <a:r>
              <a:rPr sz="1050" spc="-25" dirty="0">
                <a:latin typeface="Arial MT"/>
                <a:cs typeface="Arial MT"/>
              </a:rPr>
              <a:t>or </a:t>
            </a:r>
            <a:r>
              <a:rPr sz="1050" dirty="0">
                <a:latin typeface="Arial MT"/>
                <a:cs typeface="Arial MT"/>
              </a:rPr>
              <a:t>suffered</a:t>
            </a:r>
            <a:r>
              <a:rPr sz="1050" spc="25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by</a:t>
            </a:r>
            <a:r>
              <a:rPr sz="1050" spc="240" dirty="0">
                <a:latin typeface="Arial MT"/>
                <a:cs typeface="Arial MT"/>
              </a:rPr>
              <a:t> </a:t>
            </a:r>
            <a:r>
              <a:rPr lang="en-US" sz="1050" spc="240" dirty="0">
                <a:latin typeface="Arial MT"/>
                <a:cs typeface="Arial MT"/>
              </a:rPr>
              <a:t>AWLS </a:t>
            </a:r>
            <a:r>
              <a:rPr sz="1050" dirty="0">
                <a:latin typeface="Arial MT"/>
                <a:cs typeface="Arial MT"/>
              </a:rPr>
              <a:t>arising</a:t>
            </a:r>
            <a:r>
              <a:rPr sz="1050" spc="25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from</a:t>
            </a:r>
            <a:r>
              <a:rPr sz="1050" spc="24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</a:t>
            </a:r>
            <a:r>
              <a:rPr sz="1050" spc="23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breach</a:t>
            </a:r>
            <a:r>
              <a:rPr sz="1050" spc="24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of</a:t>
            </a:r>
            <a:r>
              <a:rPr sz="1050" spc="25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24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Buyer's</a:t>
            </a:r>
            <a:r>
              <a:rPr sz="1050" spc="24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obligations</a:t>
            </a:r>
            <a:r>
              <a:rPr sz="1050" spc="254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under</a:t>
            </a:r>
            <a:r>
              <a:rPr sz="1050" spc="250" dirty="0">
                <a:latin typeface="Arial MT"/>
                <a:cs typeface="Arial MT"/>
              </a:rPr>
              <a:t> </a:t>
            </a:r>
            <a:r>
              <a:rPr sz="1050" spc="-20" dirty="0">
                <a:latin typeface="Arial MT"/>
                <a:cs typeface="Arial MT"/>
              </a:rPr>
              <a:t>this </a:t>
            </a:r>
            <a:r>
              <a:rPr sz="1050" dirty="0">
                <a:latin typeface="Arial MT"/>
                <a:cs typeface="Arial MT"/>
              </a:rPr>
              <a:t>Condition</a:t>
            </a:r>
            <a:r>
              <a:rPr sz="1050" spc="-55" dirty="0">
                <a:latin typeface="Arial MT"/>
                <a:cs typeface="Arial MT"/>
              </a:rPr>
              <a:t> </a:t>
            </a:r>
            <a:r>
              <a:rPr sz="1050" spc="-20" dirty="0">
                <a:latin typeface="Arial MT"/>
                <a:cs typeface="Arial MT"/>
                <a:hlinkClick r:id="rId2" action="ppaction://hlinksldjump"/>
              </a:rPr>
              <a:t>16.6</a:t>
            </a:r>
            <a:r>
              <a:rPr sz="1050" spc="-20" dirty="0">
                <a:latin typeface="Arial MT"/>
                <a:cs typeface="Arial MT"/>
              </a:rPr>
              <a:t>.</a:t>
            </a:r>
            <a:endParaRPr sz="1050" dirty="0">
              <a:latin typeface="Arial MT"/>
              <a:cs typeface="Arial MT"/>
            </a:endParaRPr>
          </a:p>
          <a:p>
            <a:pPr marL="463550">
              <a:lnSpc>
                <a:spcPct val="100000"/>
              </a:lnSpc>
              <a:spcBef>
                <a:spcPts val="919"/>
              </a:spcBef>
            </a:pPr>
            <a:r>
              <a:rPr sz="1050" b="1" spc="-10" dirty="0">
                <a:latin typeface="Arial"/>
                <a:cs typeface="Arial"/>
              </a:rPr>
              <a:t>CONFIDENTIALITY</a:t>
            </a:r>
            <a:endParaRPr sz="1050" dirty="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339850" y="6532889"/>
            <a:ext cx="5327650" cy="800100"/>
          </a:xfrm>
          <a:prstGeom prst="rect">
            <a:avLst/>
          </a:prstGeom>
        </p:spPr>
        <p:txBody>
          <a:bodyPr vert="horz" wrap="square" lIns="0" tIns="22860" rIns="0" bIns="0" rtlCol="0">
            <a:spAutoFit/>
          </a:bodyPr>
          <a:lstStyle/>
          <a:p>
            <a:pPr marL="12700" marR="5080" algn="just">
              <a:lnSpc>
                <a:spcPts val="1210"/>
              </a:lnSpc>
              <a:spcBef>
                <a:spcPts val="180"/>
              </a:spcBef>
            </a:pPr>
            <a:r>
              <a:rPr lang="en-US" sz="1050" spc="235" dirty="0">
                <a:latin typeface="Arial MT"/>
                <a:cs typeface="Arial MT"/>
              </a:rPr>
              <a:t>AWLS</a:t>
            </a:r>
            <a:r>
              <a:rPr sz="1050" spc="23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shall</a:t>
            </a:r>
            <a:r>
              <a:rPr sz="1050" spc="23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use</a:t>
            </a:r>
            <a:r>
              <a:rPr sz="1050" spc="22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all</a:t>
            </a:r>
            <a:r>
              <a:rPr sz="1050" spc="22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reasonable</a:t>
            </a:r>
            <a:r>
              <a:rPr sz="1050" spc="229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endeavours</a:t>
            </a:r>
            <a:r>
              <a:rPr sz="1050" spc="229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to</a:t>
            </a:r>
            <a:r>
              <a:rPr sz="1050" spc="23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keep</a:t>
            </a:r>
            <a:r>
              <a:rPr sz="1050" spc="22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confidential</a:t>
            </a:r>
            <a:r>
              <a:rPr sz="1050" spc="23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all</a:t>
            </a:r>
            <a:r>
              <a:rPr sz="1050" spc="229" dirty="0">
                <a:latin typeface="Arial MT"/>
                <a:cs typeface="Arial MT"/>
              </a:rPr>
              <a:t> </a:t>
            </a:r>
            <a:r>
              <a:rPr sz="1050" spc="-10" dirty="0">
                <a:latin typeface="Arial MT"/>
                <a:cs typeface="Arial MT"/>
              </a:rPr>
              <a:t>information </a:t>
            </a:r>
            <a:r>
              <a:rPr sz="1050" dirty="0">
                <a:latin typeface="Arial MT"/>
                <a:cs typeface="Arial MT"/>
              </a:rPr>
              <a:t>relating</a:t>
            </a:r>
            <a:r>
              <a:rPr sz="1050" spc="13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to</a:t>
            </a:r>
            <a:r>
              <a:rPr sz="1050" spc="14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13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Buyer’s</a:t>
            </a:r>
            <a:r>
              <a:rPr sz="1050" spc="14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business</a:t>
            </a:r>
            <a:r>
              <a:rPr sz="1050" spc="13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to</a:t>
            </a:r>
            <a:r>
              <a:rPr sz="1050" spc="13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14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extent</a:t>
            </a:r>
            <a:r>
              <a:rPr sz="1050" spc="14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that</a:t>
            </a:r>
            <a:r>
              <a:rPr sz="1050" spc="140" dirty="0">
                <a:latin typeface="Arial MT"/>
                <a:cs typeface="Arial MT"/>
              </a:rPr>
              <a:t> </a:t>
            </a:r>
            <a:r>
              <a:rPr lang="en-US" sz="1050" spc="140" dirty="0">
                <a:latin typeface="Arial MT"/>
                <a:cs typeface="Arial MT"/>
              </a:rPr>
              <a:t>AWLS </a:t>
            </a:r>
            <a:r>
              <a:rPr sz="1050" dirty="0">
                <a:latin typeface="Arial MT"/>
                <a:cs typeface="Arial MT"/>
              </a:rPr>
              <a:t>safeguards</a:t>
            </a:r>
            <a:r>
              <a:rPr sz="1050" spc="140" dirty="0">
                <a:latin typeface="Arial MT"/>
                <a:cs typeface="Arial MT"/>
              </a:rPr>
              <a:t> </a:t>
            </a:r>
            <a:r>
              <a:rPr sz="1050" spc="-10" dirty="0">
                <a:latin typeface="Arial MT"/>
                <a:cs typeface="Arial MT"/>
              </a:rPr>
              <a:t>information </a:t>
            </a:r>
            <a:r>
              <a:rPr sz="1050" dirty="0">
                <a:latin typeface="Arial MT"/>
                <a:cs typeface="Arial MT"/>
              </a:rPr>
              <a:t>relating</a:t>
            </a:r>
            <a:r>
              <a:rPr sz="1050" spc="5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to</a:t>
            </a:r>
            <a:r>
              <a:rPr sz="1050" spc="4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its</a:t>
            </a:r>
            <a:r>
              <a:rPr sz="1050" spc="5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own</a:t>
            </a:r>
            <a:r>
              <a:rPr sz="1050" spc="4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business</a:t>
            </a:r>
            <a:r>
              <a:rPr sz="1050" spc="5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for</a:t>
            </a:r>
            <a:r>
              <a:rPr sz="1050" spc="6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so</a:t>
            </a:r>
            <a:r>
              <a:rPr sz="1050" spc="3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long</a:t>
            </a:r>
            <a:r>
              <a:rPr sz="1050" spc="5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as</a:t>
            </a:r>
            <a:r>
              <a:rPr sz="1050" spc="5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and</a:t>
            </a:r>
            <a:r>
              <a:rPr sz="1050" spc="5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to</a:t>
            </a:r>
            <a:r>
              <a:rPr sz="1050" spc="4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5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extent</a:t>
            </a:r>
            <a:r>
              <a:rPr sz="1050" spc="5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that</a:t>
            </a:r>
            <a:r>
              <a:rPr sz="1050" spc="4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such</a:t>
            </a:r>
            <a:r>
              <a:rPr sz="1050" spc="4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information</a:t>
            </a:r>
            <a:r>
              <a:rPr sz="1050" spc="5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is</a:t>
            </a:r>
            <a:r>
              <a:rPr sz="1050" spc="55" dirty="0">
                <a:latin typeface="Arial MT"/>
                <a:cs typeface="Arial MT"/>
              </a:rPr>
              <a:t> </a:t>
            </a:r>
            <a:r>
              <a:rPr sz="1050" spc="-25" dirty="0">
                <a:latin typeface="Arial MT"/>
                <a:cs typeface="Arial MT"/>
              </a:rPr>
              <a:t>and </a:t>
            </a:r>
            <a:r>
              <a:rPr sz="1050" dirty="0">
                <a:latin typeface="Arial MT"/>
                <a:cs typeface="Arial MT"/>
              </a:rPr>
              <a:t>remains</a:t>
            </a:r>
            <a:r>
              <a:rPr sz="1050" spc="12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unpublished</a:t>
            </a:r>
            <a:r>
              <a:rPr sz="1050" spc="11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and</a:t>
            </a:r>
            <a:r>
              <a:rPr sz="1050" spc="12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is</a:t>
            </a:r>
            <a:r>
              <a:rPr sz="1050" spc="12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not</a:t>
            </a:r>
            <a:r>
              <a:rPr sz="1050" spc="11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known</a:t>
            </a:r>
            <a:r>
              <a:rPr sz="1050" spc="114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to</a:t>
            </a:r>
            <a:r>
              <a:rPr sz="1050" spc="105" dirty="0">
                <a:latin typeface="Arial MT"/>
                <a:cs typeface="Arial MT"/>
              </a:rPr>
              <a:t> </a:t>
            </a:r>
            <a:r>
              <a:rPr lang="en-US" sz="1050" spc="105" dirty="0">
                <a:latin typeface="Arial MT"/>
                <a:cs typeface="Arial MT"/>
              </a:rPr>
              <a:t>AWLS </a:t>
            </a:r>
            <a:r>
              <a:rPr sz="1050" dirty="0">
                <a:latin typeface="Arial MT"/>
                <a:cs typeface="Arial MT"/>
              </a:rPr>
              <a:t>at</a:t>
            </a:r>
            <a:r>
              <a:rPr sz="1050" spc="114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11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time</a:t>
            </a:r>
            <a:r>
              <a:rPr sz="1050" spc="114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of</a:t>
            </a:r>
            <a:r>
              <a:rPr sz="1050" spc="11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disclosure</a:t>
            </a:r>
            <a:r>
              <a:rPr sz="1050" spc="114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by</a:t>
            </a:r>
            <a:r>
              <a:rPr sz="1050" spc="105" dirty="0">
                <a:latin typeface="Arial MT"/>
                <a:cs typeface="Arial MT"/>
              </a:rPr>
              <a:t> </a:t>
            </a:r>
            <a:r>
              <a:rPr sz="1050" spc="-25" dirty="0">
                <a:latin typeface="Arial MT"/>
                <a:cs typeface="Arial MT"/>
              </a:rPr>
              <a:t>the </a:t>
            </a:r>
            <a:r>
              <a:rPr sz="1050" dirty="0">
                <a:latin typeface="Arial MT"/>
                <a:cs typeface="Arial MT"/>
              </a:rPr>
              <a:t>Buyer</a:t>
            </a:r>
            <a:r>
              <a:rPr sz="1050" spc="-4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or</a:t>
            </a:r>
            <a:r>
              <a:rPr sz="1050" spc="-3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is</a:t>
            </a:r>
            <a:r>
              <a:rPr sz="1050" spc="-3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not</a:t>
            </a:r>
            <a:r>
              <a:rPr sz="1050" spc="-3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thereafter</a:t>
            </a:r>
            <a:r>
              <a:rPr sz="1050" spc="-2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lawfully</a:t>
            </a:r>
            <a:r>
              <a:rPr sz="1050" spc="-2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obtained</a:t>
            </a:r>
            <a:r>
              <a:rPr sz="1050" spc="-3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by</a:t>
            </a:r>
            <a:r>
              <a:rPr sz="1050" spc="-25" dirty="0">
                <a:latin typeface="Arial MT"/>
                <a:cs typeface="Arial MT"/>
              </a:rPr>
              <a:t> </a:t>
            </a:r>
            <a:r>
              <a:rPr lang="en-US" sz="1050" spc="-25" dirty="0">
                <a:latin typeface="Arial MT"/>
                <a:cs typeface="Arial MT"/>
              </a:rPr>
              <a:t>AWLS </a:t>
            </a:r>
            <a:r>
              <a:rPr sz="1050" dirty="0">
                <a:latin typeface="Arial MT"/>
                <a:cs typeface="Arial MT"/>
              </a:rPr>
              <a:t>from</a:t>
            </a:r>
            <a:r>
              <a:rPr sz="1050" spc="-3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</a:t>
            </a:r>
            <a:r>
              <a:rPr sz="1050" spc="-3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third</a:t>
            </a:r>
            <a:r>
              <a:rPr sz="1050" spc="-25" dirty="0">
                <a:latin typeface="Arial MT"/>
                <a:cs typeface="Arial MT"/>
              </a:rPr>
              <a:t> </a:t>
            </a:r>
            <a:r>
              <a:rPr sz="1050" spc="-10" dirty="0">
                <a:latin typeface="Arial MT"/>
                <a:cs typeface="Arial MT"/>
              </a:rPr>
              <a:t>party.</a:t>
            </a:r>
            <a:endParaRPr sz="1050" dirty="0">
              <a:latin typeface="Arial MT"/>
              <a:cs typeface="Arial MT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89000" y="7428239"/>
            <a:ext cx="173355" cy="1854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50" spc="-25" dirty="0">
                <a:latin typeface="Arial MT"/>
                <a:cs typeface="Arial MT"/>
              </a:rPr>
              <a:t>18</a:t>
            </a:r>
            <a:endParaRPr sz="1050">
              <a:latin typeface="Arial MT"/>
              <a:cs typeface="Arial MT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339850" y="7428239"/>
            <a:ext cx="3224530" cy="1854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50" b="1" dirty="0">
                <a:latin typeface="Arial"/>
                <a:cs typeface="Arial"/>
              </a:rPr>
              <a:t>PROTECTION</a:t>
            </a:r>
            <a:r>
              <a:rPr sz="1050" b="1" spc="-35" dirty="0">
                <a:latin typeface="Arial"/>
                <a:cs typeface="Arial"/>
              </a:rPr>
              <a:t> </a:t>
            </a:r>
            <a:r>
              <a:rPr sz="1050" b="1" dirty="0">
                <a:latin typeface="Arial"/>
                <a:cs typeface="Arial"/>
              </a:rPr>
              <a:t>OF</a:t>
            </a:r>
            <a:r>
              <a:rPr sz="1050" b="1" spc="-35" dirty="0">
                <a:latin typeface="Arial"/>
                <a:cs typeface="Arial"/>
              </a:rPr>
              <a:t> </a:t>
            </a:r>
            <a:r>
              <a:rPr sz="1050" b="1" dirty="0">
                <a:latin typeface="Arial"/>
                <a:cs typeface="Arial"/>
              </a:rPr>
              <a:t>WESTMINSTER’S</a:t>
            </a:r>
            <a:r>
              <a:rPr sz="1050" b="1" spc="-25" dirty="0">
                <a:latin typeface="Arial"/>
                <a:cs typeface="Arial"/>
              </a:rPr>
              <a:t> </a:t>
            </a:r>
            <a:r>
              <a:rPr sz="1050" b="1" dirty="0">
                <a:latin typeface="Arial"/>
                <a:cs typeface="Arial"/>
              </a:rPr>
              <a:t>“KNOW</a:t>
            </a:r>
            <a:r>
              <a:rPr sz="1050" b="1" spc="-30" dirty="0">
                <a:latin typeface="Arial"/>
                <a:cs typeface="Arial"/>
              </a:rPr>
              <a:t> </a:t>
            </a:r>
            <a:r>
              <a:rPr sz="1050" b="1" spc="-20" dirty="0">
                <a:latin typeface="Arial"/>
                <a:cs typeface="Arial"/>
              </a:rPr>
              <a:t>HOW”</a:t>
            </a:r>
            <a:endParaRPr sz="105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889000" y="7708909"/>
            <a:ext cx="5783580" cy="1541780"/>
          </a:xfrm>
          <a:prstGeom prst="rect">
            <a:avLst/>
          </a:prstGeom>
        </p:spPr>
        <p:txBody>
          <a:bodyPr vert="horz" wrap="square" lIns="0" tIns="22860" rIns="0" bIns="0" rtlCol="0">
            <a:spAutoFit/>
          </a:bodyPr>
          <a:lstStyle/>
          <a:p>
            <a:pPr marL="459740" marR="5080" lvl="1" indent="-447040" algn="just">
              <a:lnSpc>
                <a:spcPts val="1210"/>
              </a:lnSpc>
              <a:spcBef>
                <a:spcPts val="180"/>
              </a:spcBef>
              <a:buAutoNum type="arabicPeriod"/>
              <a:tabLst>
                <a:tab pos="463550" algn="l"/>
              </a:tabLst>
            </a:pPr>
            <a:r>
              <a:rPr sz="1050" dirty="0">
                <a:latin typeface="Arial MT"/>
                <a:cs typeface="Arial MT"/>
              </a:rPr>
              <a:t>The</a:t>
            </a:r>
            <a:r>
              <a:rPr sz="1050" spc="37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Buyer,</a:t>
            </a:r>
            <a:r>
              <a:rPr sz="1050" spc="37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subject</a:t>
            </a:r>
            <a:r>
              <a:rPr sz="1050" spc="37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as</a:t>
            </a:r>
            <a:r>
              <a:rPr sz="1050" spc="38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hereinafter</a:t>
            </a:r>
            <a:r>
              <a:rPr sz="1050" spc="38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provided,</a:t>
            </a:r>
            <a:r>
              <a:rPr sz="1050" spc="37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shall</a:t>
            </a:r>
            <a:r>
              <a:rPr sz="1050" spc="37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be</a:t>
            </a:r>
            <a:r>
              <a:rPr sz="1050" spc="37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responsible</a:t>
            </a:r>
            <a:r>
              <a:rPr sz="1050" spc="37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for</a:t>
            </a:r>
            <a:r>
              <a:rPr sz="1050" spc="36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keeping</a:t>
            </a:r>
            <a:r>
              <a:rPr sz="1050" spc="385" dirty="0">
                <a:latin typeface="Arial MT"/>
                <a:cs typeface="Arial MT"/>
              </a:rPr>
              <a:t> </a:t>
            </a:r>
            <a:r>
              <a:rPr sz="1050" spc="-25" dirty="0">
                <a:latin typeface="Arial MT"/>
                <a:cs typeface="Arial MT"/>
              </a:rPr>
              <a:t>and 	</a:t>
            </a:r>
            <a:r>
              <a:rPr sz="1050" dirty="0">
                <a:latin typeface="Arial MT"/>
                <a:cs typeface="Arial MT"/>
              </a:rPr>
              <a:t>procuring</a:t>
            </a:r>
            <a:r>
              <a:rPr sz="1050" spc="-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to be</a:t>
            </a:r>
            <a:r>
              <a:rPr sz="1050" spc="-1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kept</a:t>
            </a:r>
            <a:r>
              <a:rPr sz="1050" spc="-1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secret</a:t>
            </a:r>
            <a:r>
              <a:rPr sz="1050" spc="-1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and</a:t>
            </a:r>
            <a:r>
              <a:rPr sz="1050" spc="-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confidential all information</a:t>
            </a:r>
            <a:r>
              <a:rPr sz="1050" spc="-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(“</a:t>
            </a:r>
            <a:r>
              <a:rPr sz="1050" b="1" dirty="0">
                <a:latin typeface="Arial"/>
                <a:cs typeface="Arial"/>
              </a:rPr>
              <a:t>the</a:t>
            </a:r>
            <a:r>
              <a:rPr sz="1050" b="1" spc="-10" dirty="0">
                <a:latin typeface="Arial"/>
                <a:cs typeface="Arial"/>
              </a:rPr>
              <a:t> Know-</a:t>
            </a:r>
            <a:r>
              <a:rPr sz="1050" b="1" dirty="0">
                <a:latin typeface="Arial"/>
                <a:cs typeface="Arial"/>
              </a:rPr>
              <a:t>How</a:t>
            </a:r>
            <a:r>
              <a:rPr sz="1050" dirty="0">
                <a:latin typeface="Arial MT"/>
                <a:cs typeface="Arial MT"/>
              </a:rPr>
              <a:t>”)</a:t>
            </a:r>
            <a:r>
              <a:rPr sz="1050" spc="-1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supplied </a:t>
            </a:r>
            <a:r>
              <a:rPr sz="1050" spc="-25" dirty="0">
                <a:latin typeface="Arial MT"/>
                <a:cs typeface="Arial MT"/>
              </a:rPr>
              <a:t>by 	</a:t>
            </a:r>
            <a:r>
              <a:rPr lang="en-US" sz="1050" spc="-25" dirty="0">
                <a:latin typeface="Arial MT"/>
                <a:cs typeface="Arial MT"/>
              </a:rPr>
              <a:t>AWLS</a:t>
            </a:r>
            <a:r>
              <a:rPr sz="1050" spc="6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of</a:t>
            </a:r>
            <a:r>
              <a:rPr sz="1050" spc="5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</a:t>
            </a:r>
            <a:r>
              <a:rPr sz="1050" spc="5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secret</a:t>
            </a:r>
            <a:r>
              <a:rPr sz="1050" spc="5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or</a:t>
            </a:r>
            <a:r>
              <a:rPr sz="1050" spc="6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confidential</a:t>
            </a:r>
            <a:r>
              <a:rPr sz="1050" spc="6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nature</a:t>
            </a:r>
            <a:r>
              <a:rPr sz="1050" spc="7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provided</a:t>
            </a:r>
            <a:r>
              <a:rPr sz="1050" spc="6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that</a:t>
            </a:r>
            <a:r>
              <a:rPr sz="1050" spc="60" dirty="0">
                <a:latin typeface="Arial MT"/>
                <a:cs typeface="Arial MT"/>
              </a:rPr>
              <a:t> </a:t>
            </a:r>
            <a:r>
              <a:rPr lang="en-US" sz="1050" spc="60" dirty="0">
                <a:latin typeface="Arial MT"/>
                <a:cs typeface="Arial MT"/>
              </a:rPr>
              <a:t>AWLS </a:t>
            </a:r>
            <a:r>
              <a:rPr sz="1050" dirty="0">
                <a:latin typeface="Arial MT"/>
                <a:cs typeface="Arial MT"/>
              </a:rPr>
              <a:t>shall</a:t>
            </a:r>
            <a:r>
              <a:rPr sz="1050" spc="6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first</a:t>
            </a:r>
            <a:r>
              <a:rPr sz="1050" spc="55" dirty="0">
                <a:latin typeface="Arial MT"/>
                <a:cs typeface="Arial MT"/>
              </a:rPr>
              <a:t> </a:t>
            </a:r>
            <a:r>
              <a:rPr sz="1050" spc="-20" dirty="0">
                <a:latin typeface="Arial MT"/>
                <a:cs typeface="Arial MT"/>
              </a:rPr>
              <a:t>have 	</a:t>
            </a:r>
            <a:r>
              <a:rPr sz="1050" dirty="0">
                <a:latin typeface="Arial MT"/>
                <a:cs typeface="Arial MT"/>
              </a:rPr>
              <a:t>given</a:t>
            </a:r>
            <a:r>
              <a:rPr sz="1050" spc="-1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notice</a:t>
            </a:r>
            <a:r>
              <a:rPr sz="1050" spc="-2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in</a:t>
            </a:r>
            <a:r>
              <a:rPr sz="1050" spc="-1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Writing</a:t>
            </a:r>
            <a:r>
              <a:rPr sz="1050" spc="-1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to</a:t>
            </a:r>
            <a:r>
              <a:rPr sz="1050" spc="-1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-2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Buyer</a:t>
            </a:r>
            <a:r>
              <a:rPr sz="1050" spc="-1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of</a:t>
            </a:r>
            <a:r>
              <a:rPr sz="1050" spc="-1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-1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secret</a:t>
            </a:r>
            <a:r>
              <a:rPr sz="1050" spc="-1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or</a:t>
            </a:r>
            <a:r>
              <a:rPr sz="1050" spc="-1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confidential</a:t>
            </a:r>
            <a:r>
              <a:rPr sz="1050" spc="-1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nature</a:t>
            </a:r>
            <a:r>
              <a:rPr sz="1050" spc="-1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of</a:t>
            </a:r>
            <a:r>
              <a:rPr sz="1050" spc="-1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such</a:t>
            </a:r>
            <a:r>
              <a:rPr sz="1050" spc="-20" dirty="0">
                <a:latin typeface="Arial MT"/>
                <a:cs typeface="Arial MT"/>
              </a:rPr>
              <a:t> </a:t>
            </a:r>
            <a:r>
              <a:rPr sz="1050" spc="-10" dirty="0">
                <a:latin typeface="Arial MT"/>
                <a:cs typeface="Arial MT"/>
              </a:rPr>
              <a:t>information 	</a:t>
            </a:r>
            <a:r>
              <a:rPr sz="1050" dirty="0">
                <a:latin typeface="Arial MT"/>
                <a:cs typeface="Arial MT"/>
              </a:rPr>
              <a:t>before</a:t>
            </a:r>
            <a:r>
              <a:rPr sz="1050" spc="-3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so</a:t>
            </a:r>
            <a:r>
              <a:rPr sz="1050" spc="-5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supplying</a:t>
            </a:r>
            <a:r>
              <a:rPr sz="1050" spc="-30" dirty="0">
                <a:latin typeface="Arial MT"/>
                <a:cs typeface="Arial MT"/>
              </a:rPr>
              <a:t> </a:t>
            </a:r>
            <a:r>
              <a:rPr sz="1050" spc="-25" dirty="0">
                <a:latin typeface="Arial MT"/>
                <a:cs typeface="Arial MT"/>
              </a:rPr>
              <a:t>it.</a:t>
            </a:r>
            <a:endParaRPr sz="1050" dirty="0">
              <a:latin typeface="Arial MT"/>
              <a:cs typeface="Arial MT"/>
            </a:endParaRPr>
          </a:p>
          <a:p>
            <a:pPr marL="459740" marR="11430" lvl="1" indent="-447040" algn="just">
              <a:lnSpc>
                <a:spcPts val="1210"/>
              </a:lnSpc>
              <a:spcBef>
                <a:spcPts val="1000"/>
              </a:spcBef>
              <a:buAutoNum type="arabicPeriod"/>
              <a:tabLst>
                <a:tab pos="463550" algn="l"/>
              </a:tabLst>
            </a:pPr>
            <a:r>
              <a:rPr sz="1050" dirty="0">
                <a:latin typeface="Arial MT"/>
                <a:cs typeface="Arial MT"/>
              </a:rPr>
              <a:t>The</a:t>
            </a:r>
            <a:r>
              <a:rPr sz="1050" spc="4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obligations</a:t>
            </a:r>
            <a:r>
              <a:rPr sz="1050" spc="4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under</a:t>
            </a:r>
            <a:r>
              <a:rPr sz="1050" spc="6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this</a:t>
            </a:r>
            <a:r>
              <a:rPr sz="1050" spc="5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Paragraph</a:t>
            </a:r>
            <a:r>
              <a:rPr sz="1050" spc="5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shall</a:t>
            </a:r>
            <a:r>
              <a:rPr sz="1050" spc="5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cease</a:t>
            </a:r>
            <a:r>
              <a:rPr sz="1050" spc="4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within</a:t>
            </a:r>
            <a:r>
              <a:rPr sz="1050" spc="5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six</a:t>
            </a:r>
            <a:r>
              <a:rPr sz="1050" spc="5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months</a:t>
            </a:r>
            <a:r>
              <a:rPr sz="1050" spc="6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of</a:t>
            </a:r>
            <a:r>
              <a:rPr sz="1050" spc="4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5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publication</a:t>
            </a:r>
            <a:r>
              <a:rPr sz="1050" spc="50" dirty="0">
                <a:latin typeface="Arial MT"/>
                <a:cs typeface="Arial MT"/>
              </a:rPr>
              <a:t> </a:t>
            </a:r>
            <a:r>
              <a:rPr sz="1050" spc="-25" dirty="0">
                <a:latin typeface="Arial MT"/>
                <a:cs typeface="Arial MT"/>
              </a:rPr>
              <a:t>by 	</a:t>
            </a:r>
            <a:r>
              <a:rPr lang="en-US" sz="1050" spc="-25" dirty="0">
                <a:latin typeface="Arial MT"/>
                <a:cs typeface="Arial MT"/>
              </a:rPr>
              <a:t>AWLS </a:t>
            </a:r>
            <a:r>
              <a:rPr sz="1050" spc="-2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or</a:t>
            </a:r>
            <a:r>
              <a:rPr sz="1050" spc="-2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any</a:t>
            </a:r>
            <a:r>
              <a:rPr sz="1050" spc="-2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third</a:t>
            </a:r>
            <a:r>
              <a:rPr sz="1050" spc="-2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party</a:t>
            </a:r>
            <a:r>
              <a:rPr sz="1050" spc="-2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of</a:t>
            </a:r>
            <a:r>
              <a:rPr sz="1050" spc="-2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information</a:t>
            </a:r>
            <a:r>
              <a:rPr sz="1050" spc="-2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comprising</a:t>
            </a:r>
            <a:r>
              <a:rPr sz="1050" spc="-2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or</a:t>
            </a:r>
            <a:r>
              <a:rPr sz="1050" spc="-3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being</a:t>
            </a:r>
            <a:r>
              <a:rPr sz="1050" spc="-2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part</a:t>
            </a:r>
            <a:r>
              <a:rPr sz="1050" spc="-2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of</a:t>
            </a:r>
            <a:r>
              <a:rPr sz="1050" spc="-2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-20" dirty="0">
                <a:latin typeface="Arial MT"/>
                <a:cs typeface="Arial MT"/>
              </a:rPr>
              <a:t> </a:t>
            </a:r>
            <a:r>
              <a:rPr sz="1050" spc="-10" dirty="0">
                <a:latin typeface="Arial MT"/>
                <a:cs typeface="Arial MT"/>
              </a:rPr>
              <a:t>Know-</a:t>
            </a:r>
            <a:r>
              <a:rPr sz="1050" dirty="0">
                <a:latin typeface="Arial MT"/>
                <a:cs typeface="Arial MT"/>
              </a:rPr>
              <a:t>How</a:t>
            </a:r>
            <a:r>
              <a:rPr sz="1050" spc="-30" dirty="0">
                <a:latin typeface="Arial MT"/>
                <a:cs typeface="Arial MT"/>
              </a:rPr>
              <a:t> </a:t>
            </a:r>
            <a:r>
              <a:rPr sz="1050" spc="-25" dirty="0">
                <a:latin typeface="Arial MT"/>
                <a:cs typeface="Arial MT"/>
              </a:rPr>
              <a:t>to 	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6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extent</a:t>
            </a:r>
            <a:r>
              <a:rPr sz="1050" spc="7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of</a:t>
            </a:r>
            <a:r>
              <a:rPr sz="1050" spc="7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such</a:t>
            </a:r>
            <a:r>
              <a:rPr sz="1050" spc="6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publication,</a:t>
            </a:r>
            <a:r>
              <a:rPr sz="1050" spc="7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or</a:t>
            </a:r>
            <a:r>
              <a:rPr sz="1050" spc="7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of</a:t>
            </a:r>
            <a:r>
              <a:rPr sz="1050" spc="6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agreement</a:t>
            </a:r>
            <a:r>
              <a:rPr sz="1050" spc="7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by</a:t>
            </a:r>
            <a:r>
              <a:rPr sz="1050" spc="8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Westminster</a:t>
            </a:r>
            <a:r>
              <a:rPr sz="1050" spc="8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that</a:t>
            </a:r>
            <a:r>
              <a:rPr sz="1050" spc="7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such</a:t>
            </a:r>
            <a:r>
              <a:rPr sz="1050" spc="7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information</a:t>
            </a:r>
            <a:r>
              <a:rPr sz="1050" spc="75" dirty="0">
                <a:latin typeface="Arial MT"/>
                <a:cs typeface="Arial MT"/>
              </a:rPr>
              <a:t> </a:t>
            </a:r>
            <a:r>
              <a:rPr sz="1050" spc="-25" dirty="0">
                <a:latin typeface="Arial MT"/>
                <a:cs typeface="Arial MT"/>
              </a:rPr>
              <a:t>or 	</a:t>
            </a:r>
            <a:r>
              <a:rPr sz="1050" dirty="0">
                <a:latin typeface="Arial MT"/>
                <a:cs typeface="Arial MT"/>
              </a:rPr>
              <a:t>part</a:t>
            </a:r>
            <a:r>
              <a:rPr sz="1050" spc="-2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thereof</a:t>
            </a:r>
            <a:r>
              <a:rPr sz="1050" spc="-1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is</a:t>
            </a:r>
            <a:r>
              <a:rPr sz="1050" spc="-2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in</a:t>
            </a:r>
            <a:r>
              <a:rPr sz="1050" spc="-2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-3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public</a:t>
            </a:r>
            <a:r>
              <a:rPr sz="1050" spc="-15" dirty="0">
                <a:latin typeface="Arial MT"/>
                <a:cs typeface="Arial MT"/>
              </a:rPr>
              <a:t> </a:t>
            </a:r>
            <a:r>
              <a:rPr sz="1050" spc="-10" dirty="0">
                <a:latin typeface="Arial MT"/>
                <a:cs typeface="Arial MT"/>
              </a:rPr>
              <a:t>domain.</a:t>
            </a:r>
            <a:endParaRPr sz="1050" dirty="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bject 11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3175" rIns="0" bIns="0" rtlCol="0">
            <a:spAutoFit/>
          </a:bodyPr>
          <a:lstStyle/>
          <a:p>
            <a:pPr marL="38100">
              <a:lnSpc>
                <a:spcPts val="885"/>
              </a:lnSpc>
              <a:spcBef>
                <a:spcPts val="25"/>
              </a:spcBef>
            </a:pPr>
            <a:r>
              <a:rPr spc="-25" dirty="0"/>
              <a:t>13</a:t>
            </a:r>
          </a:p>
          <a:p>
            <a:pPr marL="38100">
              <a:lnSpc>
                <a:spcPts val="885"/>
              </a:lnSpc>
            </a:pPr>
            <a:r>
              <a:rPr spc="-10" dirty="0"/>
              <a:t>PME\NFL1\2466106.5</a:t>
            </a:r>
          </a:p>
        </p:txBody>
      </p:sp>
      <p:sp>
        <p:nvSpPr>
          <p:cNvPr id="2" name="object 2"/>
          <p:cNvSpPr txBox="1"/>
          <p:nvPr/>
        </p:nvSpPr>
        <p:spPr>
          <a:xfrm>
            <a:off x="889000" y="880119"/>
            <a:ext cx="173355" cy="1854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50" spc="-25" dirty="0">
                <a:latin typeface="Arial MT"/>
                <a:cs typeface="Arial MT"/>
              </a:rPr>
              <a:t>19</a:t>
            </a:r>
            <a:endParaRPr sz="1050">
              <a:latin typeface="Arial MT"/>
              <a:cs typeface="Arial MT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339850" y="880119"/>
            <a:ext cx="1803400" cy="1854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50" b="1" dirty="0">
                <a:latin typeface="Arial"/>
                <a:cs typeface="Arial"/>
              </a:rPr>
              <a:t>INTELLECTUAL</a:t>
            </a:r>
            <a:r>
              <a:rPr sz="1050" b="1" spc="-70" dirty="0">
                <a:latin typeface="Arial"/>
                <a:cs typeface="Arial"/>
              </a:rPr>
              <a:t> </a:t>
            </a:r>
            <a:r>
              <a:rPr sz="1050" b="1" spc="-10" dirty="0">
                <a:latin typeface="Arial"/>
                <a:cs typeface="Arial"/>
              </a:rPr>
              <a:t>PROPERTY</a:t>
            </a:r>
            <a:endParaRPr sz="105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89000" y="1160789"/>
            <a:ext cx="5779135" cy="2310130"/>
          </a:xfrm>
          <a:prstGeom prst="rect">
            <a:avLst/>
          </a:prstGeom>
        </p:spPr>
        <p:txBody>
          <a:bodyPr vert="horz" wrap="square" lIns="0" tIns="22860" rIns="0" bIns="0" rtlCol="0">
            <a:spAutoFit/>
          </a:bodyPr>
          <a:lstStyle/>
          <a:p>
            <a:pPr marL="459740" marR="5080" lvl="1" indent="-447040" algn="just">
              <a:lnSpc>
                <a:spcPts val="1210"/>
              </a:lnSpc>
              <a:spcBef>
                <a:spcPts val="180"/>
              </a:spcBef>
              <a:buAutoNum type="arabicPeriod"/>
              <a:tabLst>
                <a:tab pos="463550" algn="l"/>
              </a:tabLst>
            </a:pPr>
            <a:r>
              <a:rPr sz="1050" dirty="0">
                <a:latin typeface="Arial MT"/>
                <a:cs typeface="Arial MT"/>
              </a:rPr>
              <a:t>The</a:t>
            </a:r>
            <a:r>
              <a:rPr sz="1050" spc="22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copyright</a:t>
            </a:r>
            <a:r>
              <a:rPr sz="1050" spc="23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subsisting</a:t>
            </a:r>
            <a:r>
              <a:rPr sz="1050" spc="229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or</a:t>
            </a:r>
            <a:r>
              <a:rPr sz="1050" spc="229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which</a:t>
            </a:r>
            <a:r>
              <a:rPr sz="1050" spc="229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subsequently</a:t>
            </a:r>
            <a:r>
              <a:rPr sz="1050" spc="24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subsists</a:t>
            </a:r>
            <a:r>
              <a:rPr sz="1050" spc="229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in</a:t>
            </a:r>
            <a:r>
              <a:rPr sz="1050" spc="22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all</a:t>
            </a:r>
            <a:r>
              <a:rPr sz="1050" spc="23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documents,</a:t>
            </a:r>
            <a:r>
              <a:rPr sz="1050" spc="235" dirty="0">
                <a:latin typeface="Arial MT"/>
                <a:cs typeface="Arial MT"/>
              </a:rPr>
              <a:t> </a:t>
            </a:r>
            <a:r>
              <a:rPr sz="1050" spc="-10" dirty="0">
                <a:latin typeface="Arial MT"/>
                <a:cs typeface="Arial MT"/>
              </a:rPr>
              <a:t>drawings, 	</a:t>
            </a:r>
            <a:r>
              <a:rPr sz="1050" dirty="0">
                <a:latin typeface="Arial MT"/>
                <a:cs typeface="Arial MT"/>
              </a:rPr>
              <a:t>specifications,</a:t>
            </a:r>
            <a:r>
              <a:rPr sz="1050" spc="26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designs,</a:t>
            </a:r>
            <a:r>
              <a:rPr sz="1050" spc="26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programmes</a:t>
            </a:r>
            <a:r>
              <a:rPr sz="1050" spc="27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or</a:t>
            </a:r>
            <a:r>
              <a:rPr sz="1050" spc="26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any</a:t>
            </a:r>
            <a:r>
              <a:rPr sz="1050" spc="26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other</a:t>
            </a:r>
            <a:r>
              <a:rPr sz="1050" spc="27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material</a:t>
            </a:r>
            <a:r>
              <a:rPr sz="1050" spc="27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prepared</a:t>
            </a:r>
            <a:r>
              <a:rPr sz="1050" spc="26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by</a:t>
            </a:r>
            <a:r>
              <a:rPr sz="1050" spc="260" dirty="0">
                <a:latin typeface="Arial MT"/>
                <a:cs typeface="Arial MT"/>
              </a:rPr>
              <a:t> </a:t>
            </a:r>
            <a:r>
              <a:rPr lang="en-US" sz="1050" spc="260" dirty="0">
                <a:latin typeface="Arial MT"/>
                <a:cs typeface="Arial MT"/>
              </a:rPr>
              <a:t>AWLS</a:t>
            </a:r>
            <a:r>
              <a:rPr sz="1050" spc="-10" dirty="0">
                <a:latin typeface="Arial MT"/>
                <a:cs typeface="Arial MT"/>
              </a:rPr>
              <a:t>	</a:t>
            </a:r>
            <a:r>
              <a:rPr sz="1050" dirty="0">
                <a:latin typeface="Arial MT"/>
                <a:cs typeface="Arial MT"/>
              </a:rPr>
              <a:t>whether</a:t>
            </a:r>
            <a:r>
              <a:rPr sz="1050" spc="1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readable</a:t>
            </a:r>
            <a:r>
              <a:rPr sz="1050" spc="2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by humans</a:t>
            </a:r>
            <a:r>
              <a:rPr sz="1050" spc="1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or</a:t>
            </a:r>
            <a:r>
              <a:rPr sz="1050" spc="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by machines</a:t>
            </a:r>
            <a:r>
              <a:rPr sz="1050" spc="1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shall</a:t>
            </a:r>
            <a:r>
              <a:rPr sz="1050" spc="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belong</a:t>
            </a:r>
            <a:r>
              <a:rPr sz="1050" spc="1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to Westminster</a:t>
            </a:r>
            <a:r>
              <a:rPr sz="1050" spc="2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absolutely</a:t>
            </a:r>
            <a:r>
              <a:rPr sz="1050" spc="20" dirty="0">
                <a:latin typeface="Arial MT"/>
                <a:cs typeface="Arial MT"/>
              </a:rPr>
              <a:t> </a:t>
            </a:r>
            <a:r>
              <a:rPr sz="1050" spc="-25" dirty="0">
                <a:latin typeface="Arial MT"/>
                <a:cs typeface="Arial MT"/>
              </a:rPr>
              <a:t>and 	</a:t>
            </a:r>
            <a:r>
              <a:rPr sz="1050" dirty="0">
                <a:latin typeface="Arial MT"/>
                <a:cs typeface="Arial MT"/>
              </a:rPr>
              <a:t>they</a:t>
            </a:r>
            <a:r>
              <a:rPr sz="1050" spc="-3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shall</a:t>
            </a:r>
            <a:r>
              <a:rPr sz="1050" spc="-1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not</a:t>
            </a:r>
            <a:r>
              <a:rPr sz="1050" spc="-2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be</a:t>
            </a:r>
            <a:r>
              <a:rPr sz="1050" spc="-25" dirty="0">
                <a:latin typeface="Arial MT"/>
                <a:cs typeface="Arial MT"/>
              </a:rPr>
              <a:t> </a:t>
            </a:r>
            <a:r>
              <a:rPr sz="1050" spc="-10" dirty="0">
                <a:latin typeface="Arial MT"/>
                <a:cs typeface="Arial MT"/>
              </a:rPr>
              <a:t>reproduced</a:t>
            </a:r>
            <a:r>
              <a:rPr sz="1050" spc="-2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or</a:t>
            </a:r>
            <a:r>
              <a:rPr sz="1050" spc="-2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disclosed</a:t>
            </a:r>
            <a:r>
              <a:rPr sz="1050" spc="-2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or</a:t>
            </a:r>
            <a:r>
              <a:rPr sz="1050" spc="-2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used</a:t>
            </a:r>
            <a:r>
              <a:rPr sz="1050" spc="-2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in</a:t>
            </a:r>
            <a:r>
              <a:rPr sz="1050" spc="-3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their</a:t>
            </a:r>
            <a:r>
              <a:rPr sz="1050" spc="-1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original</a:t>
            </a:r>
            <a:r>
              <a:rPr sz="1050" spc="-2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or</a:t>
            </a:r>
            <a:r>
              <a:rPr sz="1050" spc="-3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translated</a:t>
            </a:r>
            <a:r>
              <a:rPr sz="1050" spc="-1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form</a:t>
            </a:r>
            <a:r>
              <a:rPr sz="1050" spc="-3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by</a:t>
            </a:r>
            <a:r>
              <a:rPr sz="1050" spc="-25" dirty="0">
                <a:latin typeface="Arial MT"/>
                <a:cs typeface="Arial MT"/>
              </a:rPr>
              <a:t> the 	</a:t>
            </a:r>
            <a:r>
              <a:rPr sz="1050" dirty="0">
                <a:latin typeface="Arial MT"/>
                <a:cs typeface="Arial MT"/>
              </a:rPr>
              <a:t>Buyer</a:t>
            </a:r>
            <a:r>
              <a:rPr sz="1050" spc="12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without</a:t>
            </a:r>
            <a:r>
              <a:rPr lang="en-US" sz="1050" dirty="0">
                <a:latin typeface="Arial MT"/>
                <a:cs typeface="Arial MT"/>
              </a:rPr>
              <a:t> AWLS</a:t>
            </a:r>
            <a:r>
              <a:rPr sz="1050" dirty="0">
                <a:latin typeface="Arial MT"/>
                <a:cs typeface="Arial MT"/>
              </a:rPr>
              <a:t>’s</a:t>
            </a:r>
            <a:r>
              <a:rPr sz="1050" spc="13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written</a:t>
            </a:r>
            <a:r>
              <a:rPr sz="1050" spc="13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consent</a:t>
            </a:r>
            <a:r>
              <a:rPr sz="1050" spc="13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for</a:t>
            </a:r>
            <a:r>
              <a:rPr sz="1050" spc="13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any</a:t>
            </a:r>
            <a:r>
              <a:rPr sz="1050" spc="12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purpose</a:t>
            </a:r>
            <a:r>
              <a:rPr sz="1050" spc="13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other</a:t>
            </a:r>
            <a:r>
              <a:rPr sz="1050" spc="14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than</a:t>
            </a:r>
            <a:r>
              <a:rPr sz="1050" spc="13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that</a:t>
            </a:r>
            <a:r>
              <a:rPr sz="1050" spc="14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for</a:t>
            </a:r>
            <a:r>
              <a:rPr sz="1050" spc="120" dirty="0">
                <a:latin typeface="Arial MT"/>
                <a:cs typeface="Arial MT"/>
              </a:rPr>
              <a:t> </a:t>
            </a:r>
            <a:r>
              <a:rPr sz="1050" spc="-10" dirty="0">
                <a:latin typeface="Arial MT"/>
                <a:cs typeface="Arial MT"/>
              </a:rPr>
              <a:t>which 	</a:t>
            </a:r>
            <a:r>
              <a:rPr sz="1050" dirty="0">
                <a:latin typeface="Arial MT"/>
                <a:cs typeface="Arial MT"/>
              </a:rPr>
              <a:t>they</a:t>
            </a:r>
            <a:r>
              <a:rPr sz="1050" spc="-3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were</a:t>
            </a:r>
            <a:r>
              <a:rPr sz="1050" spc="-30" dirty="0">
                <a:latin typeface="Arial MT"/>
                <a:cs typeface="Arial MT"/>
              </a:rPr>
              <a:t> </a:t>
            </a:r>
            <a:r>
              <a:rPr sz="1050" spc="-10" dirty="0">
                <a:latin typeface="Arial MT"/>
                <a:cs typeface="Arial MT"/>
              </a:rPr>
              <a:t>furnished.</a:t>
            </a:r>
            <a:endParaRPr sz="1050" dirty="0">
              <a:latin typeface="Arial MT"/>
              <a:cs typeface="Arial MT"/>
            </a:endParaRPr>
          </a:p>
          <a:p>
            <a:pPr marL="459740" marR="5715" lvl="1" indent="-447040" algn="just">
              <a:lnSpc>
                <a:spcPts val="1210"/>
              </a:lnSpc>
              <a:spcBef>
                <a:spcPts val="1000"/>
              </a:spcBef>
              <a:buAutoNum type="arabicPeriod"/>
              <a:tabLst>
                <a:tab pos="463550" algn="l"/>
              </a:tabLst>
            </a:pPr>
            <a:r>
              <a:rPr lang="en-US" sz="1050" dirty="0">
                <a:latin typeface="Arial MT"/>
                <a:cs typeface="Arial MT"/>
              </a:rPr>
              <a:t>AWLS </a:t>
            </a:r>
            <a:r>
              <a:rPr sz="1050" dirty="0">
                <a:latin typeface="Arial MT"/>
                <a:cs typeface="Arial MT"/>
              </a:rPr>
              <a:t>accepts</a:t>
            </a:r>
            <a:r>
              <a:rPr sz="1050" spc="47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no</a:t>
            </a:r>
            <a:r>
              <a:rPr sz="1050" spc="47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responsibility</a:t>
            </a:r>
            <a:r>
              <a:rPr sz="1050" spc="47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for</a:t>
            </a:r>
            <a:r>
              <a:rPr sz="1050" spc="47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46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accuracy</a:t>
            </a:r>
            <a:r>
              <a:rPr sz="1050" spc="47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of</a:t>
            </a:r>
            <a:r>
              <a:rPr sz="1050" spc="47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drawings,</a:t>
            </a:r>
            <a:r>
              <a:rPr sz="1050" spc="48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patterns</a:t>
            </a:r>
            <a:r>
              <a:rPr sz="1050" spc="475" dirty="0">
                <a:latin typeface="Arial MT"/>
                <a:cs typeface="Arial MT"/>
              </a:rPr>
              <a:t> </a:t>
            </a:r>
            <a:r>
              <a:rPr sz="1050" spc="-25" dirty="0">
                <a:latin typeface="Arial MT"/>
                <a:cs typeface="Arial MT"/>
              </a:rPr>
              <a:t>or 	</a:t>
            </a:r>
            <a:r>
              <a:rPr sz="1050" dirty="0">
                <a:latin typeface="Arial MT"/>
                <a:cs typeface="Arial MT"/>
              </a:rPr>
              <a:t>specifications</a:t>
            </a:r>
            <a:r>
              <a:rPr sz="1050" spc="4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supplied</a:t>
            </a:r>
            <a:r>
              <a:rPr sz="1050" spc="5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by</a:t>
            </a:r>
            <a:r>
              <a:rPr sz="1050" spc="4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4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Buyer.</a:t>
            </a:r>
            <a:r>
              <a:rPr sz="1050" spc="36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4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Buyer</a:t>
            </a:r>
            <a:r>
              <a:rPr sz="1050" spc="4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shall</a:t>
            </a:r>
            <a:r>
              <a:rPr sz="1050" spc="5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indemnify</a:t>
            </a:r>
            <a:r>
              <a:rPr sz="1050" spc="50" dirty="0">
                <a:latin typeface="Arial MT"/>
                <a:cs typeface="Arial MT"/>
              </a:rPr>
              <a:t> </a:t>
            </a:r>
            <a:r>
              <a:rPr lang="en-US" sz="1050" spc="50" dirty="0">
                <a:latin typeface="Arial MT"/>
                <a:cs typeface="Arial MT"/>
              </a:rPr>
              <a:t>AWLS </a:t>
            </a:r>
            <a:r>
              <a:rPr sz="1050" dirty="0">
                <a:latin typeface="Arial MT"/>
                <a:cs typeface="Arial MT"/>
              </a:rPr>
              <a:t>against</a:t>
            </a:r>
            <a:r>
              <a:rPr sz="1050" spc="40" dirty="0">
                <a:latin typeface="Arial MT"/>
                <a:cs typeface="Arial MT"/>
              </a:rPr>
              <a:t> </a:t>
            </a:r>
            <a:r>
              <a:rPr sz="1050" spc="-25" dirty="0">
                <a:latin typeface="Arial MT"/>
                <a:cs typeface="Arial MT"/>
              </a:rPr>
              <a:t>all 	</a:t>
            </a:r>
            <a:r>
              <a:rPr sz="1050" dirty="0">
                <a:latin typeface="Arial MT"/>
                <a:cs typeface="Arial MT"/>
              </a:rPr>
              <a:t>claims</a:t>
            </a:r>
            <a:r>
              <a:rPr sz="1050" spc="24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whatsoever</a:t>
            </a:r>
            <a:r>
              <a:rPr sz="1050" spc="25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for</a:t>
            </a:r>
            <a:r>
              <a:rPr sz="1050" spc="24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damages</a:t>
            </a:r>
            <a:r>
              <a:rPr sz="1050" spc="26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and</a:t>
            </a:r>
            <a:r>
              <a:rPr sz="1050" spc="25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costs</a:t>
            </a:r>
            <a:r>
              <a:rPr sz="1050" spc="23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and</a:t>
            </a:r>
            <a:r>
              <a:rPr sz="1050" spc="254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against</a:t>
            </a:r>
            <a:r>
              <a:rPr sz="1050" spc="254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all</a:t>
            </a:r>
            <a:r>
              <a:rPr sz="1050" spc="24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liability</a:t>
            </a:r>
            <a:r>
              <a:rPr sz="1050" spc="25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in</a:t>
            </a:r>
            <a:r>
              <a:rPr sz="1050" spc="254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respect</a:t>
            </a:r>
            <a:r>
              <a:rPr sz="1050" spc="24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of</a:t>
            </a:r>
            <a:r>
              <a:rPr sz="1050" spc="245" dirty="0">
                <a:latin typeface="Arial MT"/>
                <a:cs typeface="Arial MT"/>
              </a:rPr>
              <a:t> </a:t>
            </a:r>
            <a:r>
              <a:rPr sz="1050" spc="-25" dirty="0">
                <a:latin typeface="Arial MT"/>
                <a:cs typeface="Arial MT"/>
              </a:rPr>
              <a:t>any 	</a:t>
            </a:r>
            <a:r>
              <a:rPr sz="1050" dirty="0">
                <a:latin typeface="Arial MT"/>
                <a:cs typeface="Arial MT"/>
              </a:rPr>
              <a:t>infringement</a:t>
            </a:r>
            <a:r>
              <a:rPr sz="1050" spc="5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of</a:t>
            </a:r>
            <a:r>
              <a:rPr sz="1050" spc="5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patent</a:t>
            </a:r>
            <a:r>
              <a:rPr sz="1050" spc="5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or</a:t>
            </a:r>
            <a:r>
              <a:rPr sz="1050" spc="5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other</a:t>
            </a:r>
            <a:r>
              <a:rPr sz="1050" spc="6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intellectual</a:t>
            </a:r>
            <a:r>
              <a:rPr sz="1050" spc="5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property</a:t>
            </a:r>
            <a:r>
              <a:rPr sz="1050" spc="5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rights</a:t>
            </a:r>
            <a:r>
              <a:rPr sz="1050" spc="6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resulting</a:t>
            </a:r>
            <a:r>
              <a:rPr sz="1050" spc="6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from</a:t>
            </a:r>
            <a:r>
              <a:rPr sz="1050" spc="4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compliance</a:t>
            </a:r>
            <a:r>
              <a:rPr sz="1050" spc="50" dirty="0">
                <a:latin typeface="Arial MT"/>
                <a:cs typeface="Arial MT"/>
              </a:rPr>
              <a:t> </a:t>
            </a:r>
            <a:r>
              <a:rPr sz="1050" spc="-20" dirty="0">
                <a:latin typeface="Arial MT"/>
                <a:cs typeface="Arial MT"/>
              </a:rPr>
              <a:t>with 	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19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Buyer’s</a:t>
            </a:r>
            <a:r>
              <a:rPr sz="1050" spc="19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instructions</a:t>
            </a:r>
            <a:r>
              <a:rPr sz="1050" spc="204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express</a:t>
            </a:r>
            <a:r>
              <a:rPr sz="1050" spc="20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or</a:t>
            </a:r>
            <a:r>
              <a:rPr sz="1050" spc="18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implied</a:t>
            </a:r>
            <a:r>
              <a:rPr sz="1050" spc="204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and</a:t>
            </a:r>
            <a:r>
              <a:rPr sz="1050" spc="19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204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Buyer</a:t>
            </a:r>
            <a:r>
              <a:rPr sz="1050" spc="18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will</a:t>
            </a:r>
            <a:r>
              <a:rPr sz="1050" spc="19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indemnify</a:t>
            </a:r>
            <a:r>
              <a:rPr sz="1050" spc="200" dirty="0">
                <a:latin typeface="Arial MT"/>
                <a:cs typeface="Arial MT"/>
              </a:rPr>
              <a:t> </a:t>
            </a:r>
            <a:r>
              <a:rPr lang="en-US" sz="1050" spc="200" dirty="0">
                <a:latin typeface="Arial MT"/>
                <a:cs typeface="Arial MT"/>
              </a:rPr>
              <a:t>AWLS </a:t>
            </a:r>
            <a:r>
              <a:rPr sz="1050" spc="-10" dirty="0">
                <a:latin typeface="Arial MT"/>
                <a:cs typeface="Arial MT"/>
              </a:rPr>
              <a:t>	</a:t>
            </a:r>
            <a:r>
              <a:rPr sz="1050" dirty="0">
                <a:latin typeface="Arial MT"/>
                <a:cs typeface="Arial MT"/>
              </a:rPr>
              <a:t>against</a:t>
            </a:r>
            <a:r>
              <a:rPr sz="1050" spc="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any</a:t>
            </a:r>
            <a:r>
              <a:rPr sz="1050" spc="-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liability</a:t>
            </a:r>
            <a:r>
              <a:rPr sz="1050" spc="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in</a:t>
            </a:r>
            <a:r>
              <a:rPr sz="1050" spc="-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respect</a:t>
            </a:r>
            <a:r>
              <a:rPr sz="1050" spc="-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thereof</a:t>
            </a:r>
            <a:r>
              <a:rPr sz="1050" spc="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and</a:t>
            </a:r>
            <a:r>
              <a:rPr sz="1050" spc="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shall</a:t>
            </a:r>
            <a:r>
              <a:rPr sz="1050" spc="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pay</a:t>
            </a:r>
            <a:r>
              <a:rPr sz="1050" spc="-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all costs</a:t>
            </a:r>
            <a:r>
              <a:rPr sz="1050" spc="-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and</a:t>
            </a:r>
            <a:r>
              <a:rPr sz="1050" spc="-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expenses</a:t>
            </a:r>
            <a:r>
              <a:rPr sz="1050" spc="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which</a:t>
            </a:r>
            <a:r>
              <a:rPr sz="1050" spc="-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may </a:t>
            </a:r>
            <a:r>
              <a:rPr sz="1050" spc="-25" dirty="0">
                <a:latin typeface="Arial MT"/>
                <a:cs typeface="Arial MT"/>
              </a:rPr>
              <a:t>be 	</a:t>
            </a:r>
            <a:r>
              <a:rPr sz="1050" dirty="0">
                <a:latin typeface="Arial MT"/>
                <a:cs typeface="Arial MT"/>
              </a:rPr>
              <a:t>incurred</a:t>
            </a:r>
            <a:r>
              <a:rPr sz="1050" spc="8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by</a:t>
            </a:r>
            <a:r>
              <a:rPr sz="1050" spc="95" dirty="0">
                <a:latin typeface="Arial MT"/>
                <a:cs typeface="Arial MT"/>
              </a:rPr>
              <a:t> </a:t>
            </a:r>
            <a:r>
              <a:rPr lang="en-US" sz="1050" spc="95" dirty="0">
                <a:latin typeface="Arial MT"/>
                <a:cs typeface="Arial MT"/>
              </a:rPr>
              <a:t>AWLS </a:t>
            </a:r>
            <a:r>
              <a:rPr sz="1050" dirty="0">
                <a:latin typeface="Arial MT"/>
                <a:cs typeface="Arial MT"/>
              </a:rPr>
              <a:t>in</a:t>
            </a:r>
            <a:r>
              <a:rPr sz="1050" spc="8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reference</a:t>
            </a:r>
            <a:r>
              <a:rPr sz="1050" spc="9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to</a:t>
            </a:r>
            <a:r>
              <a:rPr sz="1050" spc="9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any</a:t>
            </a:r>
            <a:r>
              <a:rPr sz="1050" spc="8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such</a:t>
            </a:r>
            <a:r>
              <a:rPr sz="1050" spc="8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claim.</a:t>
            </a:r>
            <a:r>
              <a:rPr sz="1050" spc="459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9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indemnity</a:t>
            </a:r>
            <a:r>
              <a:rPr sz="1050" spc="9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shall</a:t>
            </a:r>
            <a:r>
              <a:rPr sz="1050" spc="9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extend</a:t>
            </a:r>
            <a:r>
              <a:rPr sz="1050" spc="85" dirty="0">
                <a:latin typeface="Arial MT"/>
                <a:cs typeface="Arial MT"/>
              </a:rPr>
              <a:t> </a:t>
            </a:r>
            <a:r>
              <a:rPr sz="1050" spc="-25" dirty="0">
                <a:latin typeface="Arial MT"/>
                <a:cs typeface="Arial MT"/>
              </a:rPr>
              <a:t>to 	</a:t>
            </a:r>
            <a:r>
              <a:rPr sz="1050" dirty="0">
                <a:latin typeface="Arial MT"/>
                <a:cs typeface="Arial MT"/>
              </a:rPr>
              <a:t>any</a:t>
            </a:r>
            <a:r>
              <a:rPr sz="1050" spc="-3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amount</a:t>
            </a:r>
            <a:r>
              <a:rPr sz="1050" spc="-1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paid</a:t>
            </a:r>
            <a:r>
              <a:rPr sz="1050" spc="-2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on</a:t>
            </a:r>
            <a:r>
              <a:rPr sz="1050" spc="-2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</a:t>
            </a:r>
            <a:r>
              <a:rPr sz="1050" spc="-3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lawyer’s</a:t>
            </a:r>
            <a:r>
              <a:rPr sz="1050" spc="-2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advice</a:t>
            </a:r>
            <a:r>
              <a:rPr sz="1050" spc="-3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in</a:t>
            </a:r>
            <a:r>
              <a:rPr sz="1050" spc="-2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respect</a:t>
            </a:r>
            <a:r>
              <a:rPr sz="1050" spc="-2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of</a:t>
            </a:r>
            <a:r>
              <a:rPr sz="1050" spc="-2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any</a:t>
            </a:r>
            <a:r>
              <a:rPr sz="1050" spc="-2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such</a:t>
            </a:r>
            <a:r>
              <a:rPr sz="1050" spc="-35" dirty="0">
                <a:latin typeface="Arial MT"/>
                <a:cs typeface="Arial MT"/>
              </a:rPr>
              <a:t> </a:t>
            </a:r>
            <a:r>
              <a:rPr sz="1050" spc="-10" dirty="0">
                <a:latin typeface="Arial MT"/>
                <a:cs typeface="Arial MT"/>
              </a:rPr>
              <a:t>claim.</a:t>
            </a:r>
            <a:endParaRPr sz="1050" dirty="0">
              <a:latin typeface="Arial MT"/>
              <a:cs typeface="Arial MT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89000" y="3566169"/>
            <a:ext cx="173355" cy="1854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50" spc="-25" dirty="0">
                <a:latin typeface="Arial MT"/>
                <a:cs typeface="Arial MT"/>
              </a:rPr>
              <a:t>20</a:t>
            </a:r>
            <a:endParaRPr sz="1050">
              <a:latin typeface="Arial MT"/>
              <a:cs typeface="Arial MT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339850" y="3566169"/>
            <a:ext cx="758190" cy="1854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50" b="1" spc="-10" dirty="0">
                <a:latin typeface="Arial"/>
                <a:cs typeface="Arial"/>
              </a:rPr>
              <a:t>INDEMNITY</a:t>
            </a:r>
            <a:endParaRPr sz="105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889000" y="3846839"/>
            <a:ext cx="5783580" cy="5096510"/>
          </a:xfrm>
          <a:prstGeom prst="rect">
            <a:avLst/>
          </a:prstGeom>
        </p:spPr>
        <p:txBody>
          <a:bodyPr vert="horz" wrap="square" lIns="0" tIns="22860" rIns="0" bIns="0" rtlCol="0">
            <a:spAutoFit/>
          </a:bodyPr>
          <a:lstStyle/>
          <a:p>
            <a:pPr marL="459740" marR="5080" lvl="1" indent="-447040" algn="just">
              <a:lnSpc>
                <a:spcPts val="1210"/>
              </a:lnSpc>
              <a:spcBef>
                <a:spcPts val="180"/>
              </a:spcBef>
              <a:buAutoNum type="arabicPeriod"/>
              <a:tabLst>
                <a:tab pos="463550" algn="l"/>
              </a:tabLst>
            </a:pPr>
            <a:r>
              <a:rPr sz="1050" dirty="0">
                <a:latin typeface="Arial MT"/>
                <a:cs typeface="Arial MT"/>
              </a:rPr>
              <a:t>If</a:t>
            </a:r>
            <a:r>
              <a:rPr sz="1050" spc="14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any</a:t>
            </a:r>
            <a:r>
              <a:rPr sz="1050" spc="16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claim</a:t>
            </a:r>
            <a:r>
              <a:rPr sz="1050" spc="15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is</a:t>
            </a:r>
            <a:r>
              <a:rPr sz="1050" spc="15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made</a:t>
            </a:r>
            <a:r>
              <a:rPr sz="1050" spc="16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against</a:t>
            </a:r>
            <a:r>
              <a:rPr sz="1050" spc="16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15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Buyer</a:t>
            </a:r>
            <a:r>
              <a:rPr sz="1050" spc="15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that</a:t>
            </a:r>
            <a:r>
              <a:rPr sz="1050" spc="16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15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Solutions</a:t>
            </a:r>
            <a:r>
              <a:rPr sz="1050" spc="16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infringe</a:t>
            </a:r>
            <a:r>
              <a:rPr sz="1050" spc="16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or</a:t>
            </a:r>
            <a:r>
              <a:rPr sz="1050" spc="15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that</a:t>
            </a:r>
            <a:r>
              <a:rPr sz="1050" spc="16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their</a:t>
            </a:r>
            <a:r>
              <a:rPr sz="1050" spc="15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use</a:t>
            </a:r>
            <a:r>
              <a:rPr sz="1050" spc="155" dirty="0">
                <a:latin typeface="Arial MT"/>
                <a:cs typeface="Arial MT"/>
              </a:rPr>
              <a:t> </a:t>
            </a:r>
            <a:r>
              <a:rPr sz="1050" spc="-25" dirty="0">
                <a:latin typeface="Arial MT"/>
                <a:cs typeface="Arial MT"/>
              </a:rPr>
              <a:t>or 	</a:t>
            </a:r>
            <a:r>
              <a:rPr sz="1050" dirty="0">
                <a:latin typeface="Arial MT"/>
                <a:cs typeface="Arial MT"/>
              </a:rPr>
              <a:t>resale</a:t>
            </a:r>
            <a:r>
              <a:rPr sz="1050" spc="2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infringes</a:t>
            </a:r>
            <a:r>
              <a:rPr sz="1050" spc="2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2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patent,</a:t>
            </a:r>
            <a:r>
              <a:rPr sz="1050" spc="2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copyright,</a:t>
            </a:r>
            <a:r>
              <a:rPr sz="1050" spc="2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design,</a:t>
            </a:r>
            <a:r>
              <a:rPr sz="1050" spc="2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trade</a:t>
            </a:r>
            <a:r>
              <a:rPr sz="1050" spc="2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mark</a:t>
            </a:r>
            <a:r>
              <a:rPr sz="1050" spc="2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or</a:t>
            </a:r>
            <a:r>
              <a:rPr sz="1050" spc="1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other</a:t>
            </a:r>
            <a:r>
              <a:rPr sz="1050" spc="2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industrial</a:t>
            </a:r>
            <a:r>
              <a:rPr sz="1050" spc="2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or</a:t>
            </a:r>
            <a:r>
              <a:rPr sz="1050" spc="20" dirty="0">
                <a:latin typeface="Arial MT"/>
                <a:cs typeface="Arial MT"/>
              </a:rPr>
              <a:t> </a:t>
            </a:r>
            <a:r>
              <a:rPr sz="1050" spc="-10" dirty="0">
                <a:latin typeface="Arial MT"/>
                <a:cs typeface="Arial MT"/>
              </a:rPr>
              <a:t>intellectual 	</a:t>
            </a:r>
            <a:r>
              <a:rPr sz="1050" dirty="0">
                <a:latin typeface="Arial MT"/>
                <a:cs typeface="Arial MT"/>
              </a:rPr>
              <a:t>property</a:t>
            </a:r>
            <a:r>
              <a:rPr sz="1050" spc="49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rights</a:t>
            </a:r>
            <a:r>
              <a:rPr sz="1050" spc="48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of</a:t>
            </a:r>
            <a:r>
              <a:rPr sz="1050" spc="484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any</a:t>
            </a:r>
            <a:r>
              <a:rPr sz="1050" spc="48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other</a:t>
            </a:r>
            <a:r>
              <a:rPr sz="1050" spc="49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person,</a:t>
            </a:r>
            <a:r>
              <a:rPr sz="1050" spc="484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then</a:t>
            </a:r>
            <a:r>
              <a:rPr sz="1050" spc="48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(except</a:t>
            </a:r>
            <a:r>
              <a:rPr sz="1050" spc="484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where</a:t>
            </a:r>
            <a:r>
              <a:rPr sz="1050" spc="484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Condition</a:t>
            </a:r>
            <a:r>
              <a:rPr sz="1050" spc="120" dirty="0">
                <a:latin typeface="Arial MT"/>
                <a:cs typeface="Arial MT"/>
              </a:rPr>
              <a:t>  </a:t>
            </a:r>
            <a:r>
              <a:rPr sz="1050" dirty="0">
                <a:latin typeface="Arial MT"/>
                <a:cs typeface="Arial MT"/>
                <a:hlinkClick r:id="rId2" action="ppaction://hlinksldjump"/>
              </a:rPr>
              <a:t>4.3</a:t>
            </a:r>
            <a:r>
              <a:rPr sz="1050" spc="480" dirty="0">
                <a:latin typeface="Arial MT"/>
                <a:cs typeface="Arial MT"/>
              </a:rPr>
              <a:t> </a:t>
            </a:r>
            <a:r>
              <a:rPr sz="1050" spc="-10" dirty="0">
                <a:latin typeface="Arial MT"/>
                <a:cs typeface="Arial MT"/>
              </a:rPr>
              <a:t>applies) </a:t>
            </a:r>
            <a:r>
              <a:rPr lang="en-US" sz="1050" spc="-10" dirty="0">
                <a:latin typeface="Arial MT"/>
                <a:cs typeface="Arial MT"/>
              </a:rPr>
              <a:t>AWLS </a:t>
            </a:r>
            <a:r>
              <a:rPr sz="1050" dirty="0">
                <a:latin typeface="Arial MT"/>
                <a:cs typeface="Arial MT"/>
              </a:rPr>
              <a:t>shall</a:t>
            </a:r>
            <a:r>
              <a:rPr sz="1050" spc="14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indemnify</a:t>
            </a:r>
            <a:r>
              <a:rPr sz="1050" spc="14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13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Buyer</a:t>
            </a:r>
            <a:r>
              <a:rPr sz="1050" spc="14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against</a:t>
            </a:r>
            <a:r>
              <a:rPr sz="1050" spc="14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all</a:t>
            </a:r>
            <a:r>
              <a:rPr sz="1050" spc="14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loss,</a:t>
            </a:r>
            <a:r>
              <a:rPr sz="1050" spc="12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damages,</a:t>
            </a:r>
            <a:r>
              <a:rPr sz="1050" spc="14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costs</a:t>
            </a:r>
            <a:r>
              <a:rPr sz="1050" spc="13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and</a:t>
            </a:r>
            <a:r>
              <a:rPr sz="1050" spc="135" dirty="0">
                <a:latin typeface="Arial MT"/>
                <a:cs typeface="Arial MT"/>
              </a:rPr>
              <a:t> </a:t>
            </a:r>
            <a:r>
              <a:rPr sz="1050" spc="-10" dirty="0">
                <a:latin typeface="Arial MT"/>
                <a:cs typeface="Arial MT"/>
              </a:rPr>
              <a:t>expenses 	</a:t>
            </a:r>
            <a:r>
              <a:rPr sz="1050" dirty="0">
                <a:latin typeface="Arial MT"/>
                <a:cs typeface="Arial MT"/>
              </a:rPr>
              <a:t>awarded</a:t>
            </a:r>
            <a:r>
              <a:rPr sz="1050" spc="2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against</a:t>
            </a:r>
            <a:r>
              <a:rPr sz="1050" spc="2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or</a:t>
            </a:r>
            <a:r>
              <a:rPr sz="1050" spc="2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incurred</a:t>
            </a:r>
            <a:r>
              <a:rPr sz="1050" spc="2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by</a:t>
            </a:r>
            <a:r>
              <a:rPr sz="1050" spc="3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1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Buyer</a:t>
            </a:r>
            <a:r>
              <a:rPr sz="1050" spc="2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in</a:t>
            </a:r>
            <a:r>
              <a:rPr sz="1050" spc="2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connection</a:t>
            </a:r>
            <a:r>
              <a:rPr sz="1050" spc="3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with</a:t>
            </a:r>
            <a:r>
              <a:rPr sz="1050" spc="2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2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claim,</a:t>
            </a:r>
            <a:r>
              <a:rPr sz="1050" spc="2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or</a:t>
            </a:r>
            <a:r>
              <a:rPr sz="1050" spc="2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paid</a:t>
            </a:r>
            <a:r>
              <a:rPr sz="1050" spc="4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or</a:t>
            </a:r>
            <a:r>
              <a:rPr sz="1050" spc="20" dirty="0">
                <a:latin typeface="Arial MT"/>
                <a:cs typeface="Arial MT"/>
              </a:rPr>
              <a:t> </a:t>
            </a:r>
            <a:r>
              <a:rPr sz="1050" spc="-10" dirty="0">
                <a:latin typeface="Arial MT"/>
                <a:cs typeface="Arial MT"/>
              </a:rPr>
              <a:t>agreed 	</a:t>
            </a:r>
            <a:r>
              <a:rPr sz="1050" dirty="0">
                <a:latin typeface="Arial MT"/>
                <a:cs typeface="Arial MT"/>
              </a:rPr>
              <a:t>to</a:t>
            </a:r>
            <a:r>
              <a:rPr sz="1050" spc="-3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be</a:t>
            </a:r>
            <a:r>
              <a:rPr sz="1050" spc="-3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paid</a:t>
            </a:r>
            <a:r>
              <a:rPr sz="1050" spc="-3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by</a:t>
            </a:r>
            <a:r>
              <a:rPr sz="1050" spc="-3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-2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Buyer</a:t>
            </a:r>
            <a:r>
              <a:rPr sz="1050" spc="-2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in</a:t>
            </a:r>
            <a:r>
              <a:rPr sz="1050" spc="-3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settlement</a:t>
            </a:r>
            <a:r>
              <a:rPr sz="1050" spc="-1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of</a:t>
            </a:r>
            <a:r>
              <a:rPr sz="1050" spc="-3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-2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claim,</a:t>
            </a:r>
            <a:r>
              <a:rPr sz="1050" spc="-1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provided</a:t>
            </a:r>
            <a:r>
              <a:rPr sz="1050" spc="-20" dirty="0">
                <a:latin typeface="Arial MT"/>
                <a:cs typeface="Arial MT"/>
              </a:rPr>
              <a:t> </a:t>
            </a:r>
            <a:r>
              <a:rPr sz="1050" spc="-10" dirty="0">
                <a:latin typeface="Arial MT"/>
                <a:cs typeface="Arial MT"/>
              </a:rPr>
              <a:t>that:</a:t>
            </a:r>
            <a:endParaRPr sz="1050" dirty="0">
              <a:latin typeface="Arial MT"/>
              <a:cs typeface="Arial MT"/>
            </a:endParaRPr>
          </a:p>
          <a:p>
            <a:pPr marL="1088390" marR="11430" lvl="2" indent="-624840" algn="just">
              <a:lnSpc>
                <a:spcPts val="1210"/>
              </a:lnSpc>
              <a:spcBef>
                <a:spcPts val="1000"/>
              </a:spcBef>
              <a:buAutoNum type="arabicPeriod"/>
              <a:tabLst>
                <a:tab pos="1093470" algn="l"/>
              </a:tabLst>
            </a:pPr>
            <a:r>
              <a:rPr lang="en-US" sz="1050" dirty="0">
                <a:latin typeface="Arial MT"/>
                <a:cs typeface="Arial MT"/>
              </a:rPr>
              <a:t>AWLS </a:t>
            </a:r>
            <a:r>
              <a:rPr sz="1050" dirty="0">
                <a:latin typeface="Arial MT"/>
                <a:cs typeface="Arial MT"/>
              </a:rPr>
              <a:t>is</a:t>
            </a:r>
            <a:r>
              <a:rPr sz="1050" spc="409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given</a:t>
            </a:r>
            <a:r>
              <a:rPr sz="1050" spc="42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full</a:t>
            </a:r>
            <a:r>
              <a:rPr sz="1050" spc="409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control</a:t>
            </a:r>
            <a:r>
              <a:rPr sz="1050" spc="42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of</a:t>
            </a:r>
            <a:r>
              <a:rPr sz="1050" spc="40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any</a:t>
            </a:r>
            <a:r>
              <a:rPr sz="1050" spc="42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proceedings</a:t>
            </a:r>
            <a:r>
              <a:rPr sz="1050" spc="42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or</a:t>
            </a:r>
            <a:r>
              <a:rPr sz="1050" spc="41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negotiations</a:t>
            </a:r>
            <a:r>
              <a:rPr sz="1050" spc="420" dirty="0">
                <a:latin typeface="Arial MT"/>
                <a:cs typeface="Arial MT"/>
              </a:rPr>
              <a:t> </a:t>
            </a:r>
            <a:r>
              <a:rPr sz="1050" spc="-25" dirty="0">
                <a:latin typeface="Arial MT"/>
                <a:cs typeface="Arial MT"/>
              </a:rPr>
              <a:t>in 	</a:t>
            </a:r>
            <a:r>
              <a:rPr sz="1050" dirty="0">
                <a:latin typeface="Arial MT"/>
                <a:cs typeface="Arial MT"/>
              </a:rPr>
              <a:t>connection</a:t>
            </a:r>
            <a:r>
              <a:rPr sz="1050" spc="-3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with</a:t>
            </a:r>
            <a:r>
              <a:rPr sz="1050" spc="-3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any</a:t>
            </a:r>
            <a:r>
              <a:rPr sz="1050" spc="-3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such</a:t>
            </a:r>
            <a:r>
              <a:rPr sz="1050" spc="-45" dirty="0">
                <a:latin typeface="Arial MT"/>
                <a:cs typeface="Arial MT"/>
              </a:rPr>
              <a:t> </a:t>
            </a:r>
            <a:r>
              <a:rPr sz="1050" spc="-10" dirty="0">
                <a:latin typeface="Arial MT"/>
                <a:cs typeface="Arial MT"/>
              </a:rPr>
              <a:t>claim;</a:t>
            </a:r>
            <a:endParaRPr sz="1050" dirty="0">
              <a:latin typeface="Arial MT"/>
              <a:cs typeface="Arial MT"/>
            </a:endParaRPr>
          </a:p>
          <a:p>
            <a:pPr marL="1088390" marR="9525" lvl="2" indent="-624840" algn="just">
              <a:lnSpc>
                <a:spcPts val="1210"/>
              </a:lnSpc>
              <a:spcBef>
                <a:spcPts val="1000"/>
              </a:spcBef>
              <a:buAutoNum type="arabicPeriod"/>
              <a:tabLst>
                <a:tab pos="1093470" algn="l"/>
              </a:tabLst>
            </a:pPr>
            <a:r>
              <a:rPr sz="1050" dirty="0">
                <a:latin typeface="Arial MT"/>
                <a:cs typeface="Arial MT"/>
              </a:rPr>
              <a:t>the</a:t>
            </a:r>
            <a:r>
              <a:rPr sz="1050" spc="4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Buyer</a:t>
            </a:r>
            <a:r>
              <a:rPr sz="1050" spc="4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shall</a:t>
            </a:r>
            <a:r>
              <a:rPr sz="1050" spc="5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give</a:t>
            </a:r>
            <a:r>
              <a:rPr sz="1050" spc="45" dirty="0">
                <a:latin typeface="Arial MT"/>
                <a:cs typeface="Arial MT"/>
              </a:rPr>
              <a:t> </a:t>
            </a:r>
            <a:r>
              <a:rPr lang="en-US" sz="1050" spc="45" dirty="0">
                <a:latin typeface="Arial MT"/>
                <a:cs typeface="Arial MT"/>
              </a:rPr>
              <a:t>AWLS </a:t>
            </a:r>
            <a:r>
              <a:rPr sz="1050" dirty="0">
                <a:latin typeface="Arial MT"/>
                <a:cs typeface="Arial MT"/>
              </a:rPr>
              <a:t>all</a:t>
            </a:r>
            <a:r>
              <a:rPr sz="1050" spc="4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reasonable</a:t>
            </a:r>
            <a:r>
              <a:rPr sz="1050" spc="5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assistance</a:t>
            </a:r>
            <a:r>
              <a:rPr sz="1050" spc="5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for</a:t>
            </a:r>
            <a:r>
              <a:rPr sz="1050" spc="4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5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purpose</a:t>
            </a:r>
            <a:r>
              <a:rPr sz="1050" spc="50" dirty="0">
                <a:latin typeface="Arial MT"/>
                <a:cs typeface="Arial MT"/>
              </a:rPr>
              <a:t> </a:t>
            </a:r>
            <a:r>
              <a:rPr sz="1050" spc="-25" dirty="0">
                <a:latin typeface="Arial MT"/>
                <a:cs typeface="Arial MT"/>
              </a:rPr>
              <a:t>of 	</a:t>
            </a:r>
            <a:r>
              <a:rPr sz="1050" dirty="0">
                <a:latin typeface="Arial MT"/>
                <a:cs typeface="Arial MT"/>
              </a:rPr>
              <a:t>any</a:t>
            </a:r>
            <a:r>
              <a:rPr sz="1050" spc="-3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such</a:t>
            </a:r>
            <a:r>
              <a:rPr sz="1050" spc="-4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proceedings</a:t>
            </a:r>
            <a:r>
              <a:rPr sz="1050" spc="-2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or</a:t>
            </a:r>
            <a:r>
              <a:rPr sz="1050" spc="-35" dirty="0">
                <a:latin typeface="Arial MT"/>
                <a:cs typeface="Arial MT"/>
              </a:rPr>
              <a:t> </a:t>
            </a:r>
            <a:r>
              <a:rPr sz="1050" spc="-10" dirty="0">
                <a:latin typeface="Arial MT"/>
                <a:cs typeface="Arial MT"/>
              </a:rPr>
              <a:t>negotiations;</a:t>
            </a:r>
            <a:endParaRPr sz="1050" dirty="0">
              <a:latin typeface="Arial MT"/>
              <a:cs typeface="Arial MT"/>
            </a:endParaRPr>
          </a:p>
          <a:p>
            <a:pPr marL="1088390" marR="7620" lvl="2" indent="-624840" algn="just">
              <a:lnSpc>
                <a:spcPts val="1210"/>
              </a:lnSpc>
              <a:spcBef>
                <a:spcPts val="1000"/>
              </a:spcBef>
              <a:buAutoNum type="arabicPeriod"/>
              <a:tabLst>
                <a:tab pos="1093470" algn="l"/>
              </a:tabLst>
            </a:pPr>
            <a:r>
              <a:rPr sz="1050" dirty="0">
                <a:latin typeface="Arial MT"/>
                <a:cs typeface="Arial MT"/>
              </a:rPr>
              <a:t>except</a:t>
            </a:r>
            <a:r>
              <a:rPr sz="1050" spc="8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pursuant</a:t>
            </a:r>
            <a:r>
              <a:rPr sz="1050" spc="8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to</a:t>
            </a:r>
            <a:r>
              <a:rPr sz="1050" spc="8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</a:t>
            </a:r>
            <a:r>
              <a:rPr sz="1050" spc="8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final</a:t>
            </a:r>
            <a:r>
              <a:rPr sz="1050" spc="8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award,</a:t>
            </a:r>
            <a:r>
              <a:rPr sz="1050" spc="9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8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Buyer</a:t>
            </a:r>
            <a:r>
              <a:rPr sz="1050" spc="8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shall</a:t>
            </a:r>
            <a:r>
              <a:rPr sz="1050" spc="9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not</a:t>
            </a:r>
            <a:r>
              <a:rPr sz="1050" spc="8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pay</a:t>
            </a:r>
            <a:r>
              <a:rPr sz="1050" spc="8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or</a:t>
            </a:r>
            <a:r>
              <a:rPr sz="1050" spc="8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accept</a:t>
            </a:r>
            <a:r>
              <a:rPr sz="1050" spc="9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any</a:t>
            </a:r>
            <a:r>
              <a:rPr sz="1050" spc="80" dirty="0">
                <a:latin typeface="Arial MT"/>
                <a:cs typeface="Arial MT"/>
              </a:rPr>
              <a:t> </a:t>
            </a:r>
            <a:r>
              <a:rPr sz="1050" spc="-20" dirty="0">
                <a:latin typeface="Arial MT"/>
                <a:cs typeface="Arial MT"/>
              </a:rPr>
              <a:t>such 	</a:t>
            </a:r>
            <a:r>
              <a:rPr sz="1050" dirty="0">
                <a:latin typeface="Arial MT"/>
                <a:cs typeface="Arial MT"/>
              </a:rPr>
              <a:t>claim,</a:t>
            </a:r>
            <a:r>
              <a:rPr sz="1050" spc="155" dirty="0">
                <a:latin typeface="Arial MT"/>
                <a:cs typeface="Arial MT"/>
              </a:rPr>
              <a:t>  </a:t>
            </a:r>
            <a:r>
              <a:rPr sz="1050" dirty="0">
                <a:latin typeface="Arial MT"/>
                <a:cs typeface="Arial MT"/>
              </a:rPr>
              <a:t>or</a:t>
            </a:r>
            <a:r>
              <a:rPr sz="1050" spc="160" dirty="0">
                <a:latin typeface="Arial MT"/>
                <a:cs typeface="Arial MT"/>
              </a:rPr>
              <a:t>  </a:t>
            </a:r>
            <a:r>
              <a:rPr sz="1050" dirty="0">
                <a:latin typeface="Arial MT"/>
                <a:cs typeface="Arial MT"/>
              </a:rPr>
              <a:t>compromise</a:t>
            </a:r>
            <a:r>
              <a:rPr sz="1050" spc="160" dirty="0">
                <a:latin typeface="Arial MT"/>
                <a:cs typeface="Arial MT"/>
              </a:rPr>
              <a:t>  </a:t>
            </a:r>
            <a:r>
              <a:rPr sz="1050" dirty="0">
                <a:latin typeface="Arial MT"/>
                <a:cs typeface="Arial MT"/>
              </a:rPr>
              <a:t>any</a:t>
            </a:r>
            <a:r>
              <a:rPr sz="1050" spc="155" dirty="0">
                <a:latin typeface="Arial MT"/>
                <a:cs typeface="Arial MT"/>
              </a:rPr>
              <a:t>  </a:t>
            </a:r>
            <a:r>
              <a:rPr sz="1050" dirty="0">
                <a:latin typeface="Arial MT"/>
                <a:cs typeface="Arial MT"/>
              </a:rPr>
              <a:t>such</a:t>
            </a:r>
            <a:r>
              <a:rPr sz="1050" spc="155" dirty="0">
                <a:latin typeface="Arial MT"/>
                <a:cs typeface="Arial MT"/>
              </a:rPr>
              <a:t>  </a:t>
            </a:r>
            <a:r>
              <a:rPr sz="1050" dirty="0">
                <a:latin typeface="Arial MT"/>
                <a:cs typeface="Arial MT"/>
              </a:rPr>
              <a:t>proceedings</a:t>
            </a:r>
            <a:r>
              <a:rPr sz="1050" spc="160" dirty="0">
                <a:latin typeface="Arial MT"/>
                <a:cs typeface="Arial MT"/>
              </a:rPr>
              <a:t>  </a:t>
            </a:r>
            <a:r>
              <a:rPr sz="1050" dirty="0">
                <a:latin typeface="Arial MT"/>
                <a:cs typeface="Arial MT"/>
              </a:rPr>
              <a:t>without</a:t>
            </a:r>
            <a:r>
              <a:rPr sz="1050" spc="165" dirty="0">
                <a:latin typeface="Arial MT"/>
                <a:cs typeface="Arial MT"/>
              </a:rPr>
              <a:t> 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155" dirty="0">
                <a:latin typeface="Arial MT"/>
                <a:cs typeface="Arial MT"/>
              </a:rPr>
              <a:t>  </a:t>
            </a:r>
            <a:r>
              <a:rPr sz="1050" dirty="0">
                <a:latin typeface="Arial MT"/>
                <a:cs typeface="Arial MT"/>
              </a:rPr>
              <a:t>consent</a:t>
            </a:r>
            <a:r>
              <a:rPr sz="1050" spc="160" dirty="0">
                <a:latin typeface="Arial MT"/>
                <a:cs typeface="Arial MT"/>
              </a:rPr>
              <a:t>  </a:t>
            </a:r>
            <a:r>
              <a:rPr sz="1050" spc="-25" dirty="0">
                <a:latin typeface="Arial MT"/>
                <a:cs typeface="Arial MT"/>
              </a:rPr>
              <a:t>of </a:t>
            </a:r>
            <a:r>
              <a:rPr lang="en-US" sz="1050" spc="-25" dirty="0">
                <a:latin typeface="Arial MT"/>
                <a:cs typeface="Arial MT"/>
              </a:rPr>
              <a:t>AWLS </a:t>
            </a:r>
            <a:r>
              <a:rPr sz="1050" dirty="0">
                <a:latin typeface="Arial MT"/>
                <a:cs typeface="Arial MT"/>
              </a:rPr>
              <a:t>(which</a:t>
            </a:r>
            <a:r>
              <a:rPr sz="1050" spc="-2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shall</a:t>
            </a:r>
            <a:r>
              <a:rPr sz="1050" spc="-2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not</a:t>
            </a:r>
            <a:r>
              <a:rPr sz="1050" spc="-1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be</a:t>
            </a:r>
            <a:r>
              <a:rPr sz="1050" spc="-25" dirty="0">
                <a:latin typeface="Arial MT"/>
                <a:cs typeface="Arial MT"/>
              </a:rPr>
              <a:t> </a:t>
            </a:r>
            <a:r>
              <a:rPr sz="1050" spc="-10" dirty="0">
                <a:latin typeface="Arial MT"/>
                <a:cs typeface="Arial MT"/>
              </a:rPr>
              <a:t>unreasonably</a:t>
            </a:r>
            <a:r>
              <a:rPr sz="1050" spc="-15" dirty="0">
                <a:latin typeface="Arial MT"/>
                <a:cs typeface="Arial MT"/>
              </a:rPr>
              <a:t> </a:t>
            </a:r>
            <a:r>
              <a:rPr sz="1050" spc="-10" dirty="0">
                <a:latin typeface="Arial MT"/>
                <a:cs typeface="Arial MT"/>
              </a:rPr>
              <a:t>withheld);</a:t>
            </a:r>
            <a:endParaRPr sz="1050" dirty="0">
              <a:latin typeface="Arial MT"/>
              <a:cs typeface="Arial MT"/>
            </a:endParaRPr>
          </a:p>
          <a:p>
            <a:pPr marL="1088390" marR="10795" lvl="2" indent="-624840" algn="just">
              <a:lnSpc>
                <a:spcPts val="1210"/>
              </a:lnSpc>
              <a:spcBef>
                <a:spcPts val="1000"/>
              </a:spcBef>
              <a:buAutoNum type="arabicPeriod"/>
              <a:tabLst>
                <a:tab pos="1093470" algn="l"/>
              </a:tabLst>
            </a:pPr>
            <a:r>
              <a:rPr sz="1050" dirty="0">
                <a:latin typeface="Arial MT"/>
                <a:cs typeface="Arial MT"/>
              </a:rPr>
              <a:t>the</a:t>
            </a:r>
            <a:r>
              <a:rPr sz="1050" spc="1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Buyer</a:t>
            </a:r>
            <a:r>
              <a:rPr sz="1050" spc="1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shall</a:t>
            </a:r>
            <a:r>
              <a:rPr sz="1050" spc="2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do</a:t>
            </a:r>
            <a:r>
              <a:rPr sz="1050" spc="2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nothing</a:t>
            </a:r>
            <a:r>
              <a:rPr sz="1050" spc="2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which</a:t>
            </a:r>
            <a:r>
              <a:rPr sz="1050" spc="1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would</a:t>
            </a:r>
            <a:r>
              <a:rPr sz="1050" spc="2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or</a:t>
            </a:r>
            <a:r>
              <a:rPr sz="1050" spc="1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might</a:t>
            </a:r>
            <a:r>
              <a:rPr sz="1050" spc="2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vitiate</a:t>
            </a:r>
            <a:r>
              <a:rPr sz="1050" spc="2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any</a:t>
            </a:r>
            <a:r>
              <a:rPr sz="1050" spc="2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policy</a:t>
            </a:r>
            <a:r>
              <a:rPr sz="1050" spc="2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of</a:t>
            </a:r>
            <a:r>
              <a:rPr sz="1050" spc="10" dirty="0">
                <a:latin typeface="Arial MT"/>
                <a:cs typeface="Arial MT"/>
              </a:rPr>
              <a:t> </a:t>
            </a:r>
            <a:r>
              <a:rPr sz="1050" spc="-10" dirty="0">
                <a:latin typeface="Arial MT"/>
                <a:cs typeface="Arial MT"/>
              </a:rPr>
              <a:t>insurance 	</a:t>
            </a:r>
            <a:r>
              <a:rPr sz="1050" dirty="0">
                <a:latin typeface="Arial MT"/>
                <a:cs typeface="Arial MT"/>
              </a:rPr>
              <a:t>or</a:t>
            </a:r>
            <a:r>
              <a:rPr sz="1050" spc="2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insurance</a:t>
            </a:r>
            <a:r>
              <a:rPr sz="1050" spc="3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cover</a:t>
            </a:r>
            <a:r>
              <a:rPr sz="1050" spc="2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which</a:t>
            </a:r>
            <a:r>
              <a:rPr sz="1050" spc="3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2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Buyer</a:t>
            </a:r>
            <a:r>
              <a:rPr sz="1050" spc="2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may</a:t>
            </a:r>
            <a:r>
              <a:rPr sz="1050" spc="2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have</a:t>
            </a:r>
            <a:r>
              <a:rPr sz="1050" spc="3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in</a:t>
            </a:r>
            <a:r>
              <a:rPr sz="1050" spc="2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relation</a:t>
            </a:r>
            <a:r>
              <a:rPr sz="1050" spc="3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to</a:t>
            </a:r>
            <a:r>
              <a:rPr sz="1050" spc="3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such</a:t>
            </a:r>
            <a:r>
              <a:rPr sz="1050" spc="20" dirty="0">
                <a:latin typeface="Arial MT"/>
                <a:cs typeface="Arial MT"/>
              </a:rPr>
              <a:t> </a:t>
            </a:r>
            <a:r>
              <a:rPr sz="1050" spc="-10" dirty="0">
                <a:latin typeface="Arial MT"/>
                <a:cs typeface="Arial MT"/>
              </a:rPr>
              <a:t>infringement, 	</a:t>
            </a:r>
            <a:r>
              <a:rPr sz="1050" dirty="0">
                <a:latin typeface="Arial MT"/>
                <a:cs typeface="Arial MT"/>
              </a:rPr>
              <a:t>and</a:t>
            </a:r>
            <a:r>
              <a:rPr sz="1050" spc="13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this</a:t>
            </a:r>
            <a:r>
              <a:rPr sz="1050" spc="13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indemnity</a:t>
            </a:r>
            <a:r>
              <a:rPr sz="1050" spc="14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shall</a:t>
            </a:r>
            <a:r>
              <a:rPr sz="1050" spc="13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not</a:t>
            </a:r>
            <a:r>
              <a:rPr sz="1050" spc="12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apply</a:t>
            </a:r>
            <a:r>
              <a:rPr sz="1050" spc="14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to</a:t>
            </a:r>
            <a:r>
              <a:rPr sz="1050" spc="12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13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extent</a:t>
            </a:r>
            <a:r>
              <a:rPr sz="1050" spc="13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that</a:t>
            </a:r>
            <a:r>
              <a:rPr sz="1050" spc="13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12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Buyer</a:t>
            </a:r>
            <a:r>
              <a:rPr sz="1050" spc="12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recovers</a:t>
            </a:r>
            <a:r>
              <a:rPr sz="1050" spc="130" dirty="0">
                <a:latin typeface="Arial MT"/>
                <a:cs typeface="Arial MT"/>
              </a:rPr>
              <a:t> </a:t>
            </a:r>
            <a:r>
              <a:rPr sz="1050" spc="-25" dirty="0">
                <a:latin typeface="Arial MT"/>
                <a:cs typeface="Arial MT"/>
              </a:rPr>
              <a:t>any 	</a:t>
            </a:r>
            <a:r>
              <a:rPr sz="1050" dirty="0">
                <a:latin typeface="Arial MT"/>
                <a:cs typeface="Arial MT"/>
              </a:rPr>
              <a:t>sums</a:t>
            </a:r>
            <a:r>
              <a:rPr sz="1050" spc="23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under</a:t>
            </a:r>
            <a:r>
              <a:rPr sz="1050" spc="254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any</a:t>
            </a:r>
            <a:r>
              <a:rPr sz="1050" spc="24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such</a:t>
            </a:r>
            <a:r>
              <a:rPr sz="1050" spc="24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policy</a:t>
            </a:r>
            <a:r>
              <a:rPr sz="1050" spc="24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or</a:t>
            </a:r>
            <a:r>
              <a:rPr sz="1050" spc="24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cover</a:t>
            </a:r>
            <a:r>
              <a:rPr sz="1050" spc="24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(which</a:t>
            </a:r>
            <a:r>
              <a:rPr sz="1050" spc="24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24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Buyer</a:t>
            </a:r>
            <a:r>
              <a:rPr sz="1050" spc="24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shall</a:t>
            </a:r>
            <a:r>
              <a:rPr sz="1050" spc="23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use</a:t>
            </a:r>
            <a:r>
              <a:rPr sz="1050" spc="24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its</a:t>
            </a:r>
            <a:r>
              <a:rPr sz="1050" spc="245" dirty="0">
                <a:latin typeface="Arial MT"/>
                <a:cs typeface="Arial MT"/>
              </a:rPr>
              <a:t> </a:t>
            </a:r>
            <a:r>
              <a:rPr sz="1050" spc="-20" dirty="0">
                <a:latin typeface="Arial MT"/>
                <a:cs typeface="Arial MT"/>
              </a:rPr>
              <a:t>best 	</a:t>
            </a:r>
            <a:r>
              <a:rPr sz="1050" dirty="0">
                <a:latin typeface="Arial MT"/>
                <a:cs typeface="Arial MT"/>
              </a:rPr>
              <a:t>endeavours</a:t>
            </a:r>
            <a:r>
              <a:rPr sz="1050" spc="-3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to</a:t>
            </a:r>
            <a:r>
              <a:rPr sz="1050" spc="-40" dirty="0">
                <a:latin typeface="Arial MT"/>
                <a:cs typeface="Arial MT"/>
              </a:rPr>
              <a:t> </a:t>
            </a:r>
            <a:r>
              <a:rPr sz="1050" spc="-20" dirty="0">
                <a:latin typeface="Arial MT"/>
                <a:cs typeface="Arial MT"/>
              </a:rPr>
              <a:t>do);</a:t>
            </a:r>
            <a:endParaRPr sz="1050" dirty="0">
              <a:latin typeface="Arial MT"/>
              <a:cs typeface="Arial MT"/>
            </a:endParaRPr>
          </a:p>
          <a:p>
            <a:pPr marL="1088390" marR="8255" lvl="2" indent="-624840" algn="just">
              <a:lnSpc>
                <a:spcPts val="1210"/>
              </a:lnSpc>
              <a:spcBef>
                <a:spcPts val="1000"/>
              </a:spcBef>
              <a:buAutoNum type="arabicPeriod"/>
              <a:tabLst>
                <a:tab pos="1093470" algn="l"/>
              </a:tabLst>
            </a:pPr>
            <a:r>
              <a:rPr lang="en-US" sz="1050" dirty="0">
                <a:latin typeface="Arial MT"/>
                <a:cs typeface="Arial MT"/>
              </a:rPr>
              <a:t>AWLS </a:t>
            </a:r>
            <a:r>
              <a:rPr sz="1050" dirty="0">
                <a:latin typeface="Arial MT"/>
                <a:cs typeface="Arial MT"/>
              </a:rPr>
              <a:t>shall</a:t>
            </a:r>
            <a:r>
              <a:rPr sz="1050" spc="3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be</a:t>
            </a:r>
            <a:r>
              <a:rPr sz="1050" spc="2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entitled</a:t>
            </a:r>
            <a:r>
              <a:rPr sz="1050" spc="3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to</a:t>
            </a:r>
            <a:r>
              <a:rPr sz="1050" spc="3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2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benefit</a:t>
            </a:r>
            <a:r>
              <a:rPr sz="1050" spc="3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of,</a:t>
            </a:r>
            <a:r>
              <a:rPr sz="1050" spc="2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and</a:t>
            </a:r>
            <a:r>
              <a:rPr sz="1050" spc="3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2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Buyer</a:t>
            </a:r>
            <a:r>
              <a:rPr sz="1050" spc="2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shall</a:t>
            </a:r>
            <a:r>
              <a:rPr sz="1050" spc="30" dirty="0">
                <a:latin typeface="Arial MT"/>
                <a:cs typeface="Arial MT"/>
              </a:rPr>
              <a:t> </a:t>
            </a:r>
            <a:r>
              <a:rPr sz="1050" spc="-10" dirty="0">
                <a:latin typeface="Arial MT"/>
                <a:cs typeface="Arial MT"/>
              </a:rPr>
              <a:t>accordingly 	</a:t>
            </a:r>
            <a:r>
              <a:rPr sz="1050" dirty="0">
                <a:latin typeface="Arial MT"/>
                <a:cs typeface="Arial MT"/>
              </a:rPr>
              <a:t>account</a:t>
            </a:r>
            <a:r>
              <a:rPr sz="1050" spc="-2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to</a:t>
            </a:r>
            <a:r>
              <a:rPr sz="1050" spc="-35" dirty="0">
                <a:latin typeface="Arial MT"/>
                <a:cs typeface="Arial MT"/>
              </a:rPr>
              <a:t> </a:t>
            </a:r>
            <a:r>
              <a:rPr lang="en-US" sz="1050" spc="-35" dirty="0">
                <a:latin typeface="Arial MT"/>
                <a:cs typeface="Arial MT"/>
              </a:rPr>
              <a:t>AWLS </a:t>
            </a:r>
            <a:r>
              <a:rPr sz="1050" dirty="0">
                <a:latin typeface="Arial MT"/>
                <a:cs typeface="Arial MT"/>
              </a:rPr>
              <a:t>for,</a:t>
            </a:r>
            <a:r>
              <a:rPr sz="1050" spc="-3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all</a:t>
            </a:r>
            <a:r>
              <a:rPr sz="1050" spc="-3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damages</a:t>
            </a:r>
            <a:r>
              <a:rPr sz="1050" spc="-1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and</a:t>
            </a:r>
            <a:r>
              <a:rPr sz="1050" spc="-3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costs</a:t>
            </a:r>
            <a:r>
              <a:rPr sz="1050" spc="-3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(if</a:t>
            </a:r>
            <a:r>
              <a:rPr sz="1050" spc="-3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any)</a:t>
            </a:r>
            <a:r>
              <a:rPr sz="1050" spc="-3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awarded</a:t>
            </a:r>
            <a:r>
              <a:rPr sz="1050" spc="-2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in</a:t>
            </a:r>
            <a:r>
              <a:rPr sz="1050" spc="-4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favour</a:t>
            </a:r>
            <a:r>
              <a:rPr sz="1050" spc="-20" dirty="0">
                <a:latin typeface="Arial MT"/>
                <a:cs typeface="Arial MT"/>
              </a:rPr>
              <a:t> </a:t>
            </a:r>
            <a:r>
              <a:rPr sz="1050" spc="-25" dirty="0">
                <a:latin typeface="Arial MT"/>
                <a:cs typeface="Arial MT"/>
              </a:rPr>
              <a:t>of 	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-2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Buyer</a:t>
            </a:r>
            <a:r>
              <a:rPr sz="1050" spc="-1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which</a:t>
            </a:r>
            <a:r>
              <a:rPr sz="1050" spc="-1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are</a:t>
            </a:r>
            <a:r>
              <a:rPr sz="1050" spc="-1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payable</a:t>
            </a:r>
            <a:r>
              <a:rPr sz="1050" spc="-1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by</a:t>
            </a:r>
            <a:r>
              <a:rPr sz="1050" spc="-1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or</a:t>
            </a:r>
            <a:r>
              <a:rPr sz="1050" spc="-1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agreed</a:t>
            </a:r>
            <a:r>
              <a:rPr sz="1050" spc="-1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with</a:t>
            </a:r>
            <a:r>
              <a:rPr sz="1050" spc="-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-2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consent</a:t>
            </a:r>
            <a:r>
              <a:rPr sz="1050" spc="-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of</a:t>
            </a:r>
            <a:r>
              <a:rPr sz="1050" spc="-1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-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Buyer</a:t>
            </a:r>
            <a:r>
              <a:rPr sz="1050" spc="-15" dirty="0">
                <a:latin typeface="Arial MT"/>
                <a:cs typeface="Arial MT"/>
              </a:rPr>
              <a:t> </a:t>
            </a:r>
            <a:r>
              <a:rPr sz="1050" spc="-10" dirty="0">
                <a:latin typeface="Arial MT"/>
                <a:cs typeface="Arial MT"/>
              </a:rPr>
              <a:t>(which 	</a:t>
            </a:r>
            <a:r>
              <a:rPr sz="1050" dirty="0">
                <a:latin typeface="Arial MT"/>
                <a:cs typeface="Arial MT"/>
              </a:rPr>
              <a:t>consent</a:t>
            </a:r>
            <a:r>
              <a:rPr sz="1050" spc="6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shall</a:t>
            </a:r>
            <a:r>
              <a:rPr sz="1050" spc="7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not</a:t>
            </a:r>
            <a:r>
              <a:rPr sz="1050" spc="7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be</a:t>
            </a:r>
            <a:r>
              <a:rPr sz="1050" spc="42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unreasonably</a:t>
            </a:r>
            <a:r>
              <a:rPr sz="1050" spc="8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withheld)</a:t>
            </a:r>
            <a:r>
              <a:rPr sz="1050" spc="8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to</a:t>
            </a:r>
            <a:r>
              <a:rPr sz="1050" spc="6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be</a:t>
            </a:r>
            <a:r>
              <a:rPr sz="1050" spc="7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paid</a:t>
            </a:r>
            <a:r>
              <a:rPr sz="1050" spc="7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by</a:t>
            </a:r>
            <a:r>
              <a:rPr sz="1050" spc="7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any</a:t>
            </a:r>
            <a:r>
              <a:rPr sz="1050" spc="8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other</a:t>
            </a:r>
            <a:r>
              <a:rPr sz="1050" spc="7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party</a:t>
            </a:r>
            <a:r>
              <a:rPr sz="1050" spc="80" dirty="0">
                <a:latin typeface="Arial MT"/>
                <a:cs typeface="Arial MT"/>
              </a:rPr>
              <a:t> </a:t>
            </a:r>
            <a:r>
              <a:rPr sz="1050" spc="-25" dirty="0">
                <a:latin typeface="Arial MT"/>
                <a:cs typeface="Arial MT"/>
              </a:rPr>
              <a:t>in 	</a:t>
            </a:r>
            <a:r>
              <a:rPr sz="1050" dirty="0">
                <a:latin typeface="Arial MT"/>
                <a:cs typeface="Arial MT"/>
              </a:rPr>
              <a:t>respect</a:t>
            </a:r>
            <a:r>
              <a:rPr sz="1050" spc="-3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of</a:t>
            </a:r>
            <a:r>
              <a:rPr sz="1050" spc="-2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any</a:t>
            </a:r>
            <a:r>
              <a:rPr sz="1050" spc="-2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such</a:t>
            </a:r>
            <a:r>
              <a:rPr sz="1050" spc="-3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claim;</a:t>
            </a:r>
            <a:r>
              <a:rPr sz="1050" spc="-15" dirty="0">
                <a:latin typeface="Arial MT"/>
                <a:cs typeface="Arial MT"/>
              </a:rPr>
              <a:t> </a:t>
            </a:r>
            <a:r>
              <a:rPr sz="1050" spc="-25" dirty="0">
                <a:latin typeface="Arial MT"/>
                <a:cs typeface="Arial MT"/>
              </a:rPr>
              <a:t>and</a:t>
            </a:r>
            <a:endParaRPr sz="1050" dirty="0">
              <a:latin typeface="Arial MT"/>
              <a:cs typeface="Arial MT"/>
            </a:endParaRPr>
          </a:p>
          <a:p>
            <a:pPr marL="1088390" marR="10795" lvl="2" indent="-624840" algn="just">
              <a:lnSpc>
                <a:spcPts val="1210"/>
              </a:lnSpc>
              <a:spcBef>
                <a:spcPts val="1000"/>
              </a:spcBef>
              <a:buAutoNum type="arabicPeriod"/>
              <a:tabLst>
                <a:tab pos="1093470" algn="l"/>
              </a:tabLst>
            </a:pPr>
            <a:r>
              <a:rPr sz="1050" dirty="0">
                <a:latin typeface="Arial MT"/>
                <a:cs typeface="Arial MT"/>
              </a:rPr>
              <a:t>without</a:t>
            </a:r>
            <a:r>
              <a:rPr sz="1050" spc="8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prejudice</a:t>
            </a:r>
            <a:r>
              <a:rPr sz="1050" spc="8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to</a:t>
            </a:r>
            <a:r>
              <a:rPr sz="1050" spc="7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any</a:t>
            </a:r>
            <a:r>
              <a:rPr sz="1050" spc="8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duty</a:t>
            </a:r>
            <a:r>
              <a:rPr sz="1050" spc="8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of</a:t>
            </a:r>
            <a:r>
              <a:rPr sz="1050" spc="8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8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Buyer</a:t>
            </a:r>
            <a:r>
              <a:rPr sz="1050" spc="7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at</a:t>
            </a:r>
            <a:r>
              <a:rPr sz="1050" spc="8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common</a:t>
            </a:r>
            <a:r>
              <a:rPr sz="1050" spc="8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law,</a:t>
            </a:r>
            <a:r>
              <a:rPr sz="1050" spc="80" dirty="0">
                <a:latin typeface="Arial MT"/>
                <a:cs typeface="Arial MT"/>
              </a:rPr>
              <a:t> </a:t>
            </a:r>
            <a:r>
              <a:rPr lang="en-US" sz="1050" spc="80" dirty="0">
                <a:latin typeface="Arial MT"/>
                <a:cs typeface="Arial MT"/>
              </a:rPr>
              <a:t>AWLS </a:t>
            </a:r>
            <a:r>
              <a:rPr sz="1050" spc="-10" dirty="0">
                <a:latin typeface="Arial MT"/>
                <a:cs typeface="Arial MT"/>
              </a:rPr>
              <a:t>shall 	</a:t>
            </a:r>
            <a:r>
              <a:rPr sz="1050" dirty="0">
                <a:latin typeface="Arial MT"/>
                <a:cs typeface="Arial MT"/>
              </a:rPr>
              <a:t>be</a:t>
            </a:r>
            <a:r>
              <a:rPr sz="1050" spc="28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entitled</a:t>
            </a:r>
            <a:r>
              <a:rPr sz="1050" spc="30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to</a:t>
            </a:r>
            <a:r>
              <a:rPr sz="1050" spc="28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require</a:t>
            </a:r>
            <a:r>
              <a:rPr sz="1050" spc="30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28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Buyer</a:t>
            </a:r>
            <a:r>
              <a:rPr sz="1050" spc="29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to</a:t>
            </a:r>
            <a:r>
              <a:rPr sz="1050" spc="29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take</a:t>
            </a:r>
            <a:r>
              <a:rPr sz="1050" spc="29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such</a:t>
            </a:r>
            <a:r>
              <a:rPr sz="1050" spc="28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steps</a:t>
            </a:r>
            <a:r>
              <a:rPr sz="1050" spc="29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as</a:t>
            </a:r>
            <a:r>
              <a:rPr sz="1050" spc="285" dirty="0">
                <a:latin typeface="Arial MT"/>
                <a:cs typeface="Arial MT"/>
              </a:rPr>
              <a:t> </a:t>
            </a:r>
            <a:r>
              <a:rPr lang="en-US" sz="1050" spc="285" dirty="0">
                <a:latin typeface="Arial MT"/>
                <a:cs typeface="Arial MT"/>
              </a:rPr>
              <a:t>AWLS </a:t>
            </a:r>
            <a:r>
              <a:rPr sz="1050" spc="-25" dirty="0">
                <a:latin typeface="Arial MT"/>
                <a:cs typeface="Arial MT"/>
              </a:rPr>
              <a:t>may 	</a:t>
            </a:r>
            <a:r>
              <a:rPr sz="1050" dirty="0">
                <a:latin typeface="Arial MT"/>
                <a:cs typeface="Arial MT"/>
              </a:rPr>
              <a:t>reasonably</a:t>
            </a:r>
            <a:r>
              <a:rPr sz="1050" spc="18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require</a:t>
            </a:r>
            <a:r>
              <a:rPr sz="1050" spc="19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to</a:t>
            </a:r>
            <a:r>
              <a:rPr sz="1050" spc="17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mitigate</a:t>
            </a:r>
            <a:r>
              <a:rPr sz="1050" spc="19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or</a:t>
            </a:r>
            <a:r>
              <a:rPr sz="1050" spc="16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reduce</a:t>
            </a:r>
            <a:r>
              <a:rPr sz="1050" spc="19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any</a:t>
            </a:r>
            <a:r>
              <a:rPr sz="1050" spc="17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such</a:t>
            </a:r>
            <a:r>
              <a:rPr sz="1050" spc="18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loss,</a:t>
            </a:r>
            <a:r>
              <a:rPr sz="1050" spc="17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damages,</a:t>
            </a:r>
            <a:r>
              <a:rPr sz="1050" spc="18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costs</a:t>
            </a:r>
            <a:r>
              <a:rPr sz="1050" spc="180" dirty="0">
                <a:latin typeface="Arial MT"/>
                <a:cs typeface="Arial MT"/>
              </a:rPr>
              <a:t> </a:t>
            </a:r>
            <a:r>
              <a:rPr sz="1050" spc="-25" dirty="0">
                <a:latin typeface="Arial MT"/>
                <a:cs typeface="Arial MT"/>
              </a:rPr>
              <a:t>or 	</a:t>
            </a:r>
            <a:r>
              <a:rPr sz="1050" dirty="0">
                <a:latin typeface="Arial MT"/>
                <a:cs typeface="Arial MT"/>
              </a:rPr>
              <a:t>expenses</a:t>
            </a:r>
            <a:r>
              <a:rPr sz="1050" spc="16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for</a:t>
            </a:r>
            <a:r>
              <a:rPr sz="1050" spc="16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which</a:t>
            </a:r>
            <a:r>
              <a:rPr sz="1050" spc="155" dirty="0">
                <a:latin typeface="Arial MT"/>
                <a:cs typeface="Arial MT"/>
              </a:rPr>
              <a:t> </a:t>
            </a:r>
            <a:r>
              <a:rPr lang="en-US" sz="1050" spc="155" dirty="0">
                <a:latin typeface="Arial MT"/>
                <a:cs typeface="Arial MT"/>
              </a:rPr>
              <a:t>AWLS </a:t>
            </a:r>
            <a:r>
              <a:rPr sz="1050" dirty="0">
                <a:latin typeface="Arial MT"/>
                <a:cs typeface="Arial MT"/>
              </a:rPr>
              <a:t>is</a:t>
            </a:r>
            <a:r>
              <a:rPr sz="1050" spc="16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liable</a:t>
            </a:r>
            <a:r>
              <a:rPr sz="1050" spc="16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to</a:t>
            </a:r>
            <a:r>
              <a:rPr sz="1050" spc="15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indemnify</a:t>
            </a:r>
            <a:r>
              <a:rPr sz="1050" spc="16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16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Buyer</a:t>
            </a:r>
            <a:r>
              <a:rPr sz="1050" spc="16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under</a:t>
            </a:r>
            <a:r>
              <a:rPr sz="1050" spc="170" dirty="0">
                <a:latin typeface="Arial MT"/>
                <a:cs typeface="Arial MT"/>
              </a:rPr>
              <a:t> </a:t>
            </a:r>
            <a:r>
              <a:rPr sz="1050" spc="-20" dirty="0">
                <a:latin typeface="Arial MT"/>
                <a:cs typeface="Arial MT"/>
              </a:rPr>
              <a:t>this 	</a:t>
            </a:r>
            <a:r>
              <a:rPr sz="1050" spc="-10" dirty="0">
                <a:latin typeface="Arial MT"/>
                <a:cs typeface="Arial MT"/>
              </a:rPr>
              <a:t>clause.</a:t>
            </a:r>
            <a:endParaRPr sz="1050" dirty="0">
              <a:latin typeface="Arial MT"/>
              <a:cs typeface="Arial MT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889000" y="9038599"/>
            <a:ext cx="173355" cy="1854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50" spc="-25" dirty="0">
                <a:latin typeface="Arial MT"/>
                <a:cs typeface="Arial MT"/>
              </a:rPr>
              <a:t>21</a:t>
            </a:r>
            <a:endParaRPr sz="1050">
              <a:latin typeface="Arial MT"/>
              <a:cs typeface="Arial MT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339850" y="9038599"/>
            <a:ext cx="676910" cy="1854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50" b="1" spc="-10" dirty="0">
                <a:latin typeface="Arial"/>
                <a:cs typeface="Arial"/>
              </a:rPr>
              <a:t>GENERAL</a:t>
            </a:r>
            <a:endParaRPr sz="105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889000" y="9319269"/>
            <a:ext cx="5780405" cy="339090"/>
          </a:xfrm>
          <a:prstGeom prst="rect">
            <a:avLst/>
          </a:prstGeom>
        </p:spPr>
        <p:txBody>
          <a:bodyPr vert="horz" wrap="square" lIns="0" tIns="22860" rIns="0" bIns="0" rtlCol="0">
            <a:spAutoFit/>
          </a:bodyPr>
          <a:lstStyle/>
          <a:p>
            <a:pPr marL="463550" marR="5080" indent="-450850">
              <a:lnSpc>
                <a:spcPts val="1210"/>
              </a:lnSpc>
              <a:spcBef>
                <a:spcPts val="180"/>
              </a:spcBef>
              <a:tabLst>
                <a:tab pos="462915" algn="l"/>
              </a:tabLst>
            </a:pPr>
            <a:r>
              <a:rPr sz="1050" spc="-20" dirty="0">
                <a:latin typeface="Arial MT"/>
                <a:cs typeface="Arial MT"/>
              </a:rPr>
              <a:t>21.1</a:t>
            </a:r>
            <a:r>
              <a:rPr sz="1050" dirty="0">
                <a:latin typeface="Arial MT"/>
                <a:cs typeface="Arial MT"/>
              </a:rPr>
              <a:t>	</a:t>
            </a:r>
            <a:r>
              <a:rPr lang="en-US" sz="1050" dirty="0">
                <a:latin typeface="Arial MT"/>
                <a:cs typeface="Arial MT"/>
              </a:rPr>
              <a:t>AWLS</a:t>
            </a:r>
            <a:r>
              <a:rPr sz="1050" spc="36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is</a:t>
            </a:r>
            <a:r>
              <a:rPr sz="1050" spc="35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</a:t>
            </a:r>
            <a:r>
              <a:rPr sz="1050" spc="36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member</a:t>
            </a:r>
            <a:r>
              <a:rPr sz="1050" spc="37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of</a:t>
            </a:r>
            <a:r>
              <a:rPr sz="1050" spc="36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36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group</a:t>
            </a:r>
            <a:r>
              <a:rPr sz="1050" spc="36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of</a:t>
            </a:r>
            <a:r>
              <a:rPr sz="1050" spc="36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companies</a:t>
            </a:r>
            <a:r>
              <a:rPr sz="1050" spc="37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whose</a:t>
            </a:r>
            <a:r>
              <a:rPr sz="1050" spc="35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holding</a:t>
            </a:r>
            <a:r>
              <a:rPr sz="1050" spc="37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company</a:t>
            </a:r>
            <a:r>
              <a:rPr sz="1050" spc="375" dirty="0">
                <a:latin typeface="Arial MT"/>
                <a:cs typeface="Arial MT"/>
              </a:rPr>
              <a:t> </a:t>
            </a:r>
            <a:r>
              <a:rPr sz="1050" spc="-25" dirty="0">
                <a:latin typeface="Arial MT"/>
                <a:cs typeface="Arial MT"/>
              </a:rPr>
              <a:t>is</a:t>
            </a:r>
            <a:r>
              <a:rPr lang="en-US" sz="1050" spc="-25" dirty="0">
                <a:latin typeface="Arial MT"/>
                <a:cs typeface="Arial MT"/>
              </a:rPr>
              <a:t> AWLS</a:t>
            </a:r>
            <a:r>
              <a:rPr sz="1050" dirty="0">
                <a:latin typeface="Arial MT"/>
                <a:cs typeface="Arial MT"/>
              </a:rPr>
              <a:t>,</a:t>
            </a:r>
            <a:r>
              <a:rPr sz="1050" spc="5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and</a:t>
            </a:r>
            <a:r>
              <a:rPr sz="1050" spc="6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accordingly</a:t>
            </a:r>
            <a:r>
              <a:rPr sz="1050" spc="60" dirty="0">
                <a:latin typeface="Arial MT"/>
                <a:cs typeface="Arial MT"/>
              </a:rPr>
              <a:t> </a:t>
            </a:r>
            <a:r>
              <a:rPr lang="en-US" sz="1050" spc="60" dirty="0">
                <a:latin typeface="Arial MT"/>
                <a:cs typeface="Arial MT"/>
              </a:rPr>
              <a:t>AWLS </a:t>
            </a:r>
            <a:r>
              <a:rPr sz="1050" dirty="0">
                <a:latin typeface="Arial MT"/>
                <a:cs typeface="Arial MT"/>
              </a:rPr>
              <a:t>may</a:t>
            </a:r>
            <a:r>
              <a:rPr sz="1050" spc="6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perform</a:t>
            </a:r>
            <a:r>
              <a:rPr sz="1050" spc="6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any</a:t>
            </a:r>
            <a:r>
              <a:rPr sz="1050" spc="6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of</a:t>
            </a:r>
            <a:r>
              <a:rPr sz="1050" spc="6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its</a:t>
            </a:r>
            <a:r>
              <a:rPr sz="1050" spc="50" dirty="0">
                <a:latin typeface="Arial MT"/>
                <a:cs typeface="Arial MT"/>
              </a:rPr>
              <a:t> </a:t>
            </a:r>
            <a:r>
              <a:rPr sz="1050" spc="-10" dirty="0">
                <a:latin typeface="Arial MT"/>
                <a:cs typeface="Arial MT"/>
              </a:rPr>
              <a:t>obligations</a:t>
            </a:r>
            <a:endParaRPr sz="1050" dirty="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ject 19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3175" rIns="0" bIns="0" rtlCol="0">
            <a:spAutoFit/>
          </a:bodyPr>
          <a:lstStyle/>
          <a:p>
            <a:pPr marL="38100">
              <a:lnSpc>
                <a:spcPts val="885"/>
              </a:lnSpc>
              <a:spcBef>
                <a:spcPts val="25"/>
              </a:spcBef>
            </a:pPr>
            <a:r>
              <a:rPr spc="-25" dirty="0"/>
              <a:t>14</a:t>
            </a:r>
          </a:p>
          <a:p>
            <a:pPr marL="38100">
              <a:lnSpc>
                <a:spcPts val="885"/>
              </a:lnSpc>
            </a:pPr>
            <a:r>
              <a:rPr spc="-10" dirty="0"/>
              <a:t>PME\NFL1\2466106.5</a:t>
            </a:r>
          </a:p>
        </p:txBody>
      </p:sp>
      <p:sp>
        <p:nvSpPr>
          <p:cNvPr id="2" name="object 2"/>
          <p:cNvSpPr txBox="1"/>
          <p:nvPr/>
        </p:nvSpPr>
        <p:spPr>
          <a:xfrm>
            <a:off x="889000" y="880119"/>
            <a:ext cx="5780405" cy="3279140"/>
          </a:xfrm>
          <a:prstGeom prst="rect">
            <a:avLst/>
          </a:prstGeom>
        </p:spPr>
        <p:txBody>
          <a:bodyPr vert="horz" wrap="square" lIns="0" tIns="22860" rIns="0" bIns="0" rtlCol="0">
            <a:spAutoFit/>
          </a:bodyPr>
          <a:lstStyle/>
          <a:p>
            <a:pPr marL="463550" marR="6985" algn="just">
              <a:lnSpc>
                <a:spcPts val="1210"/>
              </a:lnSpc>
              <a:spcBef>
                <a:spcPts val="180"/>
              </a:spcBef>
            </a:pPr>
            <a:r>
              <a:rPr sz="1050" dirty="0">
                <a:latin typeface="Arial MT"/>
                <a:cs typeface="Arial MT"/>
              </a:rPr>
              <a:t>or</a:t>
            </a:r>
            <a:r>
              <a:rPr sz="1050" spc="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exercise</a:t>
            </a:r>
            <a:r>
              <a:rPr sz="1050" spc="1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any</a:t>
            </a:r>
            <a:r>
              <a:rPr sz="1050" spc="1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of</a:t>
            </a:r>
            <a:r>
              <a:rPr sz="1050" spc="1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its</a:t>
            </a:r>
            <a:r>
              <a:rPr sz="1050" spc="1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rights</a:t>
            </a:r>
            <a:r>
              <a:rPr sz="1050" spc="2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hereunder</a:t>
            </a:r>
            <a:r>
              <a:rPr sz="1050" spc="2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by</a:t>
            </a:r>
            <a:r>
              <a:rPr sz="1050" spc="1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itself</a:t>
            </a:r>
            <a:r>
              <a:rPr sz="1050" spc="1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or</a:t>
            </a:r>
            <a:r>
              <a:rPr sz="1050" spc="1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through</a:t>
            </a:r>
            <a:r>
              <a:rPr sz="1050" spc="1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any</a:t>
            </a:r>
            <a:r>
              <a:rPr sz="1050" spc="2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other</a:t>
            </a:r>
            <a:r>
              <a:rPr sz="1050" spc="1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member</a:t>
            </a:r>
            <a:r>
              <a:rPr sz="1050" spc="2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of</a:t>
            </a:r>
            <a:r>
              <a:rPr sz="1050" spc="1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its</a:t>
            </a:r>
            <a:r>
              <a:rPr sz="1050" spc="10" dirty="0">
                <a:latin typeface="Arial MT"/>
                <a:cs typeface="Arial MT"/>
              </a:rPr>
              <a:t> </a:t>
            </a:r>
            <a:r>
              <a:rPr sz="1050" spc="-10" dirty="0">
                <a:latin typeface="Arial MT"/>
                <a:cs typeface="Arial MT"/>
              </a:rPr>
              <a:t>group, </a:t>
            </a:r>
            <a:r>
              <a:rPr sz="1050" dirty="0">
                <a:latin typeface="Arial MT"/>
                <a:cs typeface="Arial MT"/>
              </a:rPr>
              <a:t>provided</a:t>
            </a:r>
            <a:r>
              <a:rPr sz="1050" spc="7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that</a:t>
            </a:r>
            <a:r>
              <a:rPr sz="1050" spc="7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any</a:t>
            </a:r>
            <a:r>
              <a:rPr sz="1050" spc="7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act</a:t>
            </a:r>
            <a:r>
              <a:rPr sz="1050" spc="6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or</a:t>
            </a:r>
            <a:r>
              <a:rPr sz="1050" spc="6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omission</a:t>
            </a:r>
            <a:r>
              <a:rPr sz="1050" spc="7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of</a:t>
            </a:r>
            <a:r>
              <a:rPr sz="1050" spc="6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any</a:t>
            </a:r>
            <a:r>
              <a:rPr sz="1050" spc="7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such</a:t>
            </a:r>
            <a:r>
              <a:rPr sz="1050" spc="6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other</a:t>
            </a:r>
            <a:r>
              <a:rPr sz="1050" spc="7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member</a:t>
            </a:r>
            <a:r>
              <a:rPr sz="1050" spc="7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shall</a:t>
            </a:r>
            <a:r>
              <a:rPr sz="1050" spc="7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be</a:t>
            </a:r>
            <a:r>
              <a:rPr sz="1050" spc="6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deemed</a:t>
            </a:r>
            <a:r>
              <a:rPr sz="1050" spc="7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to</a:t>
            </a:r>
            <a:r>
              <a:rPr sz="1050" spc="7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be</a:t>
            </a:r>
            <a:r>
              <a:rPr sz="1050" spc="60" dirty="0">
                <a:latin typeface="Arial MT"/>
                <a:cs typeface="Arial MT"/>
              </a:rPr>
              <a:t> </a:t>
            </a:r>
            <a:r>
              <a:rPr sz="1050" spc="-25" dirty="0">
                <a:latin typeface="Arial MT"/>
                <a:cs typeface="Arial MT"/>
              </a:rPr>
              <a:t>the </a:t>
            </a:r>
            <a:r>
              <a:rPr sz="1050" dirty="0">
                <a:latin typeface="Arial MT"/>
                <a:cs typeface="Arial MT"/>
              </a:rPr>
              <a:t>act</a:t>
            </a:r>
            <a:r>
              <a:rPr sz="1050" spc="-3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or</a:t>
            </a:r>
            <a:r>
              <a:rPr sz="1050" spc="-2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omission</a:t>
            </a:r>
            <a:r>
              <a:rPr sz="1050" spc="-2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of</a:t>
            </a:r>
            <a:r>
              <a:rPr lang="en-US" sz="1050" dirty="0">
                <a:latin typeface="Arial MT"/>
                <a:cs typeface="Arial MT"/>
              </a:rPr>
              <a:t> AWLS</a:t>
            </a:r>
            <a:r>
              <a:rPr sz="1050" spc="-10" dirty="0">
                <a:latin typeface="Arial MT"/>
                <a:cs typeface="Arial MT"/>
              </a:rPr>
              <a:t>.</a:t>
            </a:r>
            <a:endParaRPr sz="1050" dirty="0">
              <a:latin typeface="Arial MT"/>
              <a:cs typeface="Arial MT"/>
            </a:endParaRPr>
          </a:p>
          <a:p>
            <a:pPr marL="463550" marR="7620" lvl="1" indent="-450850">
              <a:lnSpc>
                <a:spcPts val="1210"/>
              </a:lnSpc>
              <a:spcBef>
                <a:spcPts val="1000"/>
              </a:spcBef>
              <a:buAutoNum type="arabicPeriod" startAt="2"/>
              <a:tabLst>
                <a:tab pos="463550" algn="l"/>
              </a:tabLst>
            </a:pPr>
            <a:r>
              <a:rPr lang="en-US" sz="1050" dirty="0">
                <a:latin typeface="Arial MT"/>
                <a:cs typeface="Arial MT"/>
              </a:rPr>
              <a:t>AWLS </a:t>
            </a:r>
            <a:r>
              <a:rPr sz="1050" dirty="0">
                <a:latin typeface="Arial MT"/>
                <a:cs typeface="Arial MT"/>
              </a:rPr>
              <a:t>reserves</a:t>
            </a:r>
            <a:r>
              <a:rPr sz="1050" spc="-2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-2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right</a:t>
            </a:r>
            <a:r>
              <a:rPr sz="1050" spc="-2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to</a:t>
            </a:r>
            <a:r>
              <a:rPr sz="1050" spc="-25" dirty="0">
                <a:latin typeface="Arial MT"/>
                <a:cs typeface="Arial MT"/>
              </a:rPr>
              <a:t> </a:t>
            </a:r>
            <a:r>
              <a:rPr sz="1050" spc="-10" dirty="0">
                <a:latin typeface="Arial MT"/>
                <a:cs typeface="Arial MT"/>
              </a:rPr>
              <a:t>sub-</a:t>
            </a:r>
            <a:r>
              <a:rPr sz="1050" dirty="0">
                <a:latin typeface="Arial MT"/>
                <a:cs typeface="Arial MT"/>
              </a:rPr>
              <a:t>contract</a:t>
            </a:r>
            <a:r>
              <a:rPr sz="1050" spc="-2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-2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fulfilment</a:t>
            </a:r>
            <a:r>
              <a:rPr sz="1050" spc="-2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of</a:t>
            </a:r>
            <a:r>
              <a:rPr sz="1050" spc="-2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-2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Contract</a:t>
            </a:r>
            <a:r>
              <a:rPr sz="1050" spc="-2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(including</a:t>
            </a:r>
            <a:r>
              <a:rPr sz="1050" spc="-25" dirty="0">
                <a:latin typeface="Arial MT"/>
                <a:cs typeface="Arial MT"/>
              </a:rPr>
              <a:t> any </a:t>
            </a:r>
            <a:r>
              <a:rPr sz="1050" spc="-10" dirty="0">
                <a:latin typeface="Arial MT"/>
                <a:cs typeface="Arial MT"/>
              </a:rPr>
              <a:t>installation)</a:t>
            </a:r>
            <a:r>
              <a:rPr sz="1050" dirty="0">
                <a:latin typeface="Arial MT"/>
                <a:cs typeface="Arial MT"/>
              </a:rPr>
              <a:t> or any</a:t>
            </a:r>
            <a:r>
              <a:rPr sz="1050" spc="-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part</a:t>
            </a:r>
            <a:r>
              <a:rPr sz="1050" spc="5" dirty="0">
                <a:latin typeface="Arial MT"/>
                <a:cs typeface="Arial MT"/>
              </a:rPr>
              <a:t> </a:t>
            </a:r>
            <a:r>
              <a:rPr sz="1050" spc="-10" dirty="0">
                <a:latin typeface="Arial MT"/>
                <a:cs typeface="Arial MT"/>
              </a:rPr>
              <a:t>thereof.</a:t>
            </a:r>
            <a:endParaRPr sz="1050" dirty="0">
              <a:latin typeface="Arial MT"/>
              <a:cs typeface="Arial MT"/>
            </a:endParaRPr>
          </a:p>
          <a:p>
            <a:pPr marL="463550" marR="13970" lvl="1" indent="-450850">
              <a:lnSpc>
                <a:spcPts val="1210"/>
              </a:lnSpc>
              <a:spcBef>
                <a:spcPts val="1000"/>
              </a:spcBef>
              <a:buAutoNum type="arabicPeriod" startAt="2"/>
              <a:tabLst>
                <a:tab pos="463550" algn="l"/>
              </a:tabLst>
            </a:pPr>
            <a:r>
              <a:rPr sz="1050" dirty="0">
                <a:latin typeface="Arial MT"/>
                <a:cs typeface="Arial MT"/>
              </a:rPr>
              <a:t>The</a:t>
            </a:r>
            <a:r>
              <a:rPr sz="1050" spc="6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Buyer</a:t>
            </a:r>
            <a:r>
              <a:rPr sz="1050" spc="6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shall</a:t>
            </a:r>
            <a:r>
              <a:rPr sz="1050" spc="7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not</a:t>
            </a:r>
            <a:r>
              <a:rPr sz="1050" spc="7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assign</a:t>
            </a:r>
            <a:r>
              <a:rPr sz="1050" spc="7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any</a:t>
            </a:r>
            <a:r>
              <a:rPr sz="1050" spc="7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rights</a:t>
            </a:r>
            <a:r>
              <a:rPr sz="1050" spc="8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under</a:t>
            </a:r>
            <a:r>
              <a:rPr sz="1050" spc="8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this</a:t>
            </a:r>
            <a:r>
              <a:rPr sz="1050" spc="7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agreement</a:t>
            </a:r>
            <a:r>
              <a:rPr sz="1050" spc="7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without</a:t>
            </a:r>
            <a:r>
              <a:rPr sz="1050" spc="7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7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prior</a:t>
            </a:r>
            <a:r>
              <a:rPr sz="1050" spc="8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consent</a:t>
            </a:r>
            <a:r>
              <a:rPr sz="1050" spc="65" dirty="0">
                <a:latin typeface="Arial MT"/>
                <a:cs typeface="Arial MT"/>
              </a:rPr>
              <a:t> </a:t>
            </a:r>
            <a:r>
              <a:rPr sz="1050" spc="-25" dirty="0">
                <a:latin typeface="Arial MT"/>
                <a:cs typeface="Arial MT"/>
              </a:rPr>
              <a:t>in </a:t>
            </a:r>
            <a:r>
              <a:rPr sz="1050" dirty="0">
                <a:latin typeface="Arial MT"/>
                <a:cs typeface="Arial MT"/>
              </a:rPr>
              <a:t>Writing</a:t>
            </a:r>
            <a:r>
              <a:rPr sz="1050" spc="-3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of</a:t>
            </a:r>
            <a:r>
              <a:rPr sz="1050" spc="-4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one</a:t>
            </a:r>
            <a:r>
              <a:rPr sz="1050" spc="-25" dirty="0">
                <a:latin typeface="Arial MT"/>
                <a:cs typeface="Arial MT"/>
              </a:rPr>
              <a:t> </a:t>
            </a:r>
            <a:r>
              <a:rPr sz="1050" dirty="0" err="1">
                <a:latin typeface="Arial MT"/>
                <a:cs typeface="Arial MT"/>
              </a:rPr>
              <a:t>of</a:t>
            </a:r>
            <a:r>
              <a:rPr lang="en-US" sz="1050" dirty="0" err="1">
                <a:latin typeface="Arial MT"/>
                <a:cs typeface="Arial MT"/>
              </a:rPr>
              <a:t>AWLS</a:t>
            </a:r>
            <a:r>
              <a:rPr sz="1050" dirty="0" err="1">
                <a:latin typeface="Arial MT"/>
                <a:cs typeface="Arial MT"/>
              </a:rPr>
              <a:t>’s</a:t>
            </a:r>
            <a:r>
              <a:rPr sz="1050" spc="-25" dirty="0">
                <a:latin typeface="Arial MT"/>
                <a:cs typeface="Arial MT"/>
              </a:rPr>
              <a:t> </a:t>
            </a:r>
            <a:r>
              <a:rPr sz="1050" spc="-10" dirty="0">
                <a:latin typeface="Arial MT"/>
                <a:cs typeface="Arial MT"/>
              </a:rPr>
              <a:t>directors.</a:t>
            </a:r>
            <a:endParaRPr sz="1050" dirty="0">
              <a:latin typeface="Arial MT"/>
              <a:cs typeface="Arial MT"/>
            </a:endParaRPr>
          </a:p>
          <a:p>
            <a:pPr marL="12700">
              <a:lnSpc>
                <a:spcPct val="100000"/>
              </a:lnSpc>
              <a:spcBef>
                <a:spcPts val="919"/>
              </a:spcBef>
            </a:pPr>
            <a:r>
              <a:rPr sz="1050" spc="-20" dirty="0">
                <a:latin typeface="Arial MT"/>
                <a:cs typeface="Arial MT"/>
              </a:rPr>
              <a:t>21.4</a:t>
            </a:r>
            <a:endParaRPr sz="1050" dirty="0">
              <a:latin typeface="Arial MT"/>
              <a:cs typeface="Arial MT"/>
            </a:endParaRPr>
          </a:p>
          <a:p>
            <a:pPr marL="1088390" marR="5080" lvl="2" indent="-624840" algn="just">
              <a:lnSpc>
                <a:spcPts val="1210"/>
              </a:lnSpc>
              <a:spcBef>
                <a:spcPts val="1030"/>
              </a:spcBef>
              <a:buFont typeface="Arial MT"/>
              <a:buAutoNum type="arabicPeriod"/>
              <a:tabLst>
                <a:tab pos="1093470" algn="l"/>
              </a:tabLst>
            </a:pPr>
            <a:r>
              <a:rPr sz="1050" dirty="0">
                <a:latin typeface="Arial MT"/>
                <a:cs typeface="Arial MT"/>
              </a:rPr>
              <a:t>any</a:t>
            </a:r>
            <a:r>
              <a:rPr sz="1050" spc="1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notice</a:t>
            </a:r>
            <a:r>
              <a:rPr sz="1050" spc="1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or</a:t>
            </a:r>
            <a:r>
              <a:rPr sz="1050" spc="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communication</a:t>
            </a:r>
            <a:r>
              <a:rPr sz="1050" spc="1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under</a:t>
            </a:r>
            <a:r>
              <a:rPr sz="1050" spc="1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or</a:t>
            </a:r>
            <a:r>
              <a:rPr sz="1050" spc="1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in</a:t>
            </a:r>
            <a:r>
              <a:rPr sz="1050" spc="1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connection</a:t>
            </a:r>
            <a:r>
              <a:rPr sz="1050" spc="1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with</a:t>
            </a:r>
            <a:r>
              <a:rPr sz="1050" spc="1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this</a:t>
            </a:r>
            <a:r>
              <a:rPr sz="1050" spc="1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Contract</a:t>
            </a:r>
            <a:r>
              <a:rPr sz="1050" spc="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shall</a:t>
            </a:r>
            <a:r>
              <a:rPr sz="1050" spc="10" dirty="0">
                <a:latin typeface="Arial MT"/>
                <a:cs typeface="Arial MT"/>
              </a:rPr>
              <a:t> </a:t>
            </a:r>
            <a:r>
              <a:rPr sz="1050" spc="-25" dirty="0">
                <a:latin typeface="Arial MT"/>
                <a:cs typeface="Arial MT"/>
              </a:rPr>
              <a:t>be 	</a:t>
            </a:r>
            <a:r>
              <a:rPr sz="1050" dirty="0">
                <a:latin typeface="Arial MT"/>
                <a:cs typeface="Arial MT"/>
              </a:rPr>
              <a:t>in</a:t>
            </a:r>
            <a:r>
              <a:rPr sz="1050" spc="10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Writing</a:t>
            </a:r>
            <a:r>
              <a:rPr sz="1050" spc="13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and</a:t>
            </a:r>
            <a:r>
              <a:rPr sz="1050" spc="114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shall</a:t>
            </a:r>
            <a:r>
              <a:rPr sz="1050" spc="12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be</a:t>
            </a:r>
            <a:r>
              <a:rPr sz="1050" spc="114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delivered</a:t>
            </a:r>
            <a:r>
              <a:rPr sz="1050" spc="13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personally</a:t>
            </a:r>
            <a:r>
              <a:rPr sz="1050" spc="12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or</a:t>
            </a:r>
            <a:r>
              <a:rPr sz="1050" spc="11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sent</a:t>
            </a:r>
            <a:r>
              <a:rPr sz="1050" spc="11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by</a:t>
            </a:r>
            <a:r>
              <a:rPr sz="1050" spc="11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prepaid</a:t>
            </a:r>
            <a:r>
              <a:rPr sz="1050" spc="12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post</a:t>
            </a:r>
            <a:r>
              <a:rPr sz="1050" spc="10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(and</a:t>
            </a:r>
            <a:r>
              <a:rPr sz="1050" spc="120" dirty="0">
                <a:latin typeface="Arial MT"/>
                <a:cs typeface="Arial MT"/>
              </a:rPr>
              <a:t> </a:t>
            </a:r>
            <a:r>
              <a:rPr sz="1050" spc="-25" dirty="0">
                <a:latin typeface="Arial MT"/>
                <a:cs typeface="Arial MT"/>
              </a:rPr>
              <a:t>air 	</a:t>
            </a:r>
            <a:r>
              <a:rPr sz="1050" dirty="0">
                <a:latin typeface="Arial MT"/>
                <a:cs typeface="Arial MT"/>
              </a:rPr>
              <a:t>mail</a:t>
            </a:r>
            <a:r>
              <a:rPr sz="1050" spc="-1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if</a:t>
            </a:r>
            <a:r>
              <a:rPr sz="1050" spc="-2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overseas)</a:t>
            </a:r>
            <a:r>
              <a:rPr sz="1050" spc="-1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or</a:t>
            </a:r>
            <a:r>
              <a:rPr sz="1050" spc="-2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facsimile</a:t>
            </a:r>
            <a:r>
              <a:rPr sz="1050" spc="-5" dirty="0">
                <a:latin typeface="Arial MT"/>
                <a:cs typeface="Arial MT"/>
              </a:rPr>
              <a:t> </a:t>
            </a:r>
            <a:r>
              <a:rPr sz="1050" spc="-10" dirty="0">
                <a:latin typeface="Arial MT"/>
                <a:cs typeface="Arial MT"/>
              </a:rPr>
              <a:t>transmission</a:t>
            </a:r>
            <a:r>
              <a:rPr sz="1050" spc="-1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or</a:t>
            </a:r>
            <a:r>
              <a:rPr sz="1050" spc="-1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electronic</a:t>
            </a:r>
            <a:r>
              <a:rPr sz="1050" spc="-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mail,</a:t>
            </a:r>
            <a:r>
              <a:rPr sz="1050" spc="-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to</a:t>
            </a:r>
            <a:r>
              <a:rPr sz="1050" spc="-3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-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party</a:t>
            </a:r>
            <a:r>
              <a:rPr sz="1050" spc="-1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due</a:t>
            </a:r>
            <a:r>
              <a:rPr sz="1050" spc="-10" dirty="0">
                <a:latin typeface="Arial MT"/>
                <a:cs typeface="Arial MT"/>
              </a:rPr>
              <a:t> </a:t>
            </a:r>
            <a:r>
              <a:rPr sz="1050" spc="-25" dirty="0">
                <a:latin typeface="Arial MT"/>
                <a:cs typeface="Arial MT"/>
              </a:rPr>
              <a:t>to 	</a:t>
            </a:r>
            <a:r>
              <a:rPr sz="1050" dirty="0">
                <a:latin typeface="Arial MT"/>
                <a:cs typeface="Arial MT"/>
              </a:rPr>
              <a:t>receive</a:t>
            </a:r>
            <a:r>
              <a:rPr sz="1050" spc="-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notice</a:t>
            </a:r>
            <a:r>
              <a:rPr sz="1050" spc="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at such</a:t>
            </a:r>
            <a:r>
              <a:rPr sz="1050" spc="-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address</a:t>
            </a:r>
            <a:r>
              <a:rPr sz="1050" spc="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or</a:t>
            </a:r>
            <a:r>
              <a:rPr sz="1050" spc="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fax</a:t>
            </a:r>
            <a:r>
              <a:rPr sz="1050" spc="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number</a:t>
            </a:r>
            <a:r>
              <a:rPr sz="1050" spc="1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or electronic</a:t>
            </a:r>
            <a:r>
              <a:rPr sz="1050" spc="1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mail</a:t>
            </a:r>
            <a:r>
              <a:rPr sz="1050" spc="1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address</a:t>
            </a:r>
            <a:r>
              <a:rPr sz="1050" spc="5" dirty="0">
                <a:latin typeface="Arial MT"/>
                <a:cs typeface="Arial MT"/>
              </a:rPr>
              <a:t> </a:t>
            </a:r>
            <a:r>
              <a:rPr sz="1050" spc="-25" dirty="0">
                <a:latin typeface="Arial MT"/>
                <a:cs typeface="Arial MT"/>
              </a:rPr>
              <a:t>as 	</a:t>
            </a:r>
            <a:r>
              <a:rPr sz="1050" dirty="0">
                <a:latin typeface="Arial MT"/>
                <a:cs typeface="Arial MT"/>
              </a:rPr>
              <a:t>each</a:t>
            </a:r>
            <a:r>
              <a:rPr sz="1050" spc="2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party</a:t>
            </a:r>
            <a:r>
              <a:rPr sz="1050" spc="3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shall</a:t>
            </a:r>
            <a:r>
              <a:rPr sz="1050" spc="3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specify</a:t>
            </a:r>
            <a:r>
              <a:rPr sz="1050" spc="3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by</a:t>
            </a:r>
            <a:r>
              <a:rPr sz="1050" spc="3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notice</a:t>
            </a:r>
            <a:r>
              <a:rPr sz="1050" spc="3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in</a:t>
            </a:r>
            <a:r>
              <a:rPr sz="1050" spc="2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Writing</a:t>
            </a:r>
            <a:r>
              <a:rPr sz="1050" spc="3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to</a:t>
            </a:r>
            <a:r>
              <a:rPr sz="1050" spc="2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3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other</a:t>
            </a:r>
            <a:r>
              <a:rPr sz="1050" spc="4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and</a:t>
            </a:r>
            <a:r>
              <a:rPr sz="1050" spc="3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as</a:t>
            </a:r>
            <a:r>
              <a:rPr sz="1050" spc="2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may</a:t>
            </a:r>
            <a:r>
              <a:rPr sz="1050" spc="3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be</a:t>
            </a:r>
            <a:r>
              <a:rPr sz="1050" spc="35" dirty="0">
                <a:latin typeface="Arial MT"/>
                <a:cs typeface="Arial MT"/>
              </a:rPr>
              <a:t> </a:t>
            </a:r>
            <a:r>
              <a:rPr sz="1050" spc="-10" dirty="0">
                <a:latin typeface="Arial MT"/>
                <a:cs typeface="Arial MT"/>
              </a:rPr>
              <a:t>varied 	</a:t>
            </a:r>
            <a:r>
              <a:rPr sz="1050" dirty="0">
                <a:latin typeface="Arial MT"/>
                <a:cs typeface="Arial MT"/>
              </a:rPr>
              <a:t>by</a:t>
            </a:r>
            <a:r>
              <a:rPr sz="1050" spc="19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notice</a:t>
            </a:r>
            <a:r>
              <a:rPr sz="1050" spc="20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in</a:t>
            </a:r>
            <a:r>
              <a:rPr sz="1050" spc="20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Writing</a:t>
            </a:r>
            <a:r>
              <a:rPr sz="1050" spc="20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to</a:t>
            </a:r>
            <a:r>
              <a:rPr sz="1050" spc="19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20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other</a:t>
            </a:r>
            <a:r>
              <a:rPr sz="1050" spc="204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from</a:t>
            </a:r>
            <a:r>
              <a:rPr sz="1050" spc="20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time</a:t>
            </a:r>
            <a:r>
              <a:rPr sz="1050" spc="204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to</a:t>
            </a:r>
            <a:r>
              <a:rPr sz="1050" spc="19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time</a:t>
            </a:r>
            <a:r>
              <a:rPr sz="1050" spc="20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in</a:t>
            </a:r>
            <a:r>
              <a:rPr sz="1050" spc="20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accordance</a:t>
            </a:r>
            <a:r>
              <a:rPr sz="1050" spc="20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with</a:t>
            </a:r>
            <a:r>
              <a:rPr sz="1050" spc="200" dirty="0">
                <a:latin typeface="Arial MT"/>
                <a:cs typeface="Arial MT"/>
              </a:rPr>
              <a:t> </a:t>
            </a:r>
            <a:r>
              <a:rPr sz="1050" spc="-20" dirty="0">
                <a:latin typeface="Arial MT"/>
                <a:cs typeface="Arial MT"/>
              </a:rPr>
              <a:t>this 	</a:t>
            </a:r>
            <a:r>
              <a:rPr sz="1050" spc="-10" dirty="0">
                <a:latin typeface="Arial MT"/>
                <a:cs typeface="Arial MT"/>
              </a:rPr>
              <a:t>clause;</a:t>
            </a:r>
            <a:endParaRPr sz="1050" dirty="0">
              <a:latin typeface="Arial MT"/>
              <a:cs typeface="Arial MT"/>
            </a:endParaRPr>
          </a:p>
          <a:p>
            <a:pPr marL="1088390" marR="12065" lvl="2" indent="-624840" algn="just">
              <a:lnSpc>
                <a:spcPts val="1210"/>
              </a:lnSpc>
              <a:spcBef>
                <a:spcPts val="1000"/>
              </a:spcBef>
              <a:buAutoNum type="arabicPeriod"/>
              <a:tabLst>
                <a:tab pos="1093470" algn="l"/>
              </a:tabLst>
            </a:pPr>
            <a:r>
              <a:rPr sz="1050" dirty="0">
                <a:latin typeface="Arial MT"/>
                <a:cs typeface="Arial MT"/>
              </a:rPr>
              <a:t>in</a:t>
            </a:r>
            <a:r>
              <a:rPr sz="1050" spc="160" dirty="0">
                <a:latin typeface="Arial MT"/>
                <a:cs typeface="Arial MT"/>
              </a:rPr>
              <a:t> 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165" dirty="0">
                <a:latin typeface="Arial MT"/>
                <a:cs typeface="Arial MT"/>
              </a:rPr>
              <a:t>  </a:t>
            </a:r>
            <a:r>
              <a:rPr sz="1050" dirty="0">
                <a:latin typeface="Arial MT"/>
                <a:cs typeface="Arial MT"/>
              </a:rPr>
              <a:t>absence</a:t>
            </a:r>
            <a:r>
              <a:rPr sz="1050" spc="165" dirty="0">
                <a:latin typeface="Arial MT"/>
                <a:cs typeface="Arial MT"/>
              </a:rPr>
              <a:t>  </a:t>
            </a:r>
            <a:r>
              <a:rPr sz="1050" dirty="0">
                <a:latin typeface="Arial MT"/>
                <a:cs typeface="Arial MT"/>
              </a:rPr>
              <a:t>of</a:t>
            </a:r>
            <a:r>
              <a:rPr sz="1050" spc="165" dirty="0">
                <a:latin typeface="Arial MT"/>
                <a:cs typeface="Arial MT"/>
              </a:rPr>
              <a:t>  </a:t>
            </a:r>
            <a:r>
              <a:rPr sz="1050" dirty="0">
                <a:latin typeface="Arial MT"/>
                <a:cs typeface="Arial MT"/>
              </a:rPr>
              <a:t>evidence</a:t>
            </a:r>
            <a:r>
              <a:rPr sz="1050" spc="165" dirty="0">
                <a:latin typeface="Arial MT"/>
                <a:cs typeface="Arial MT"/>
              </a:rPr>
              <a:t>  </a:t>
            </a:r>
            <a:r>
              <a:rPr sz="1050" dirty="0">
                <a:latin typeface="Arial MT"/>
                <a:cs typeface="Arial MT"/>
              </a:rPr>
              <a:t>of</a:t>
            </a:r>
            <a:r>
              <a:rPr sz="1050" spc="165" dirty="0">
                <a:latin typeface="Arial MT"/>
                <a:cs typeface="Arial MT"/>
              </a:rPr>
              <a:t>  </a:t>
            </a:r>
            <a:r>
              <a:rPr sz="1050" dirty="0">
                <a:latin typeface="Arial MT"/>
                <a:cs typeface="Arial MT"/>
              </a:rPr>
              <a:t>earlier</a:t>
            </a:r>
            <a:r>
              <a:rPr sz="1050" spc="165" dirty="0">
                <a:latin typeface="Arial MT"/>
                <a:cs typeface="Arial MT"/>
              </a:rPr>
              <a:t>  </a:t>
            </a:r>
            <a:r>
              <a:rPr sz="1050" dirty="0">
                <a:latin typeface="Arial MT"/>
                <a:cs typeface="Arial MT"/>
              </a:rPr>
              <a:t>receipt,</a:t>
            </a:r>
            <a:r>
              <a:rPr sz="1050" spc="170" dirty="0">
                <a:latin typeface="Arial MT"/>
                <a:cs typeface="Arial MT"/>
              </a:rPr>
              <a:t>  </a:t>
            </a:r>
            <a:r>
              <a:rPr sz="1050" dirty="0">
                <a:latin typeface="Arial MT"/>
                <a:cs typeface="Arial MT"/>
              </a:rPr>
              <a:t>any</a:t>
            </a:r>
            <a:r>
              <a:rPr sz="1050" spc="165" dirty="0">
                <a:latin typeface="Arial MT"/>
                <a:cs typeface="Arial MT"/>
              </a:rPr>
              <a:t>  </a:t>
            </a:r>
            <a:r>
              <a:rPr sz="1050" dirty="0">
                <a:latin typeface="Arial MT"/>
                <a:cs typeface="Arial MT"/>
              </a:rPr>
              <a:t>notice</a:t>
            </a:r>
            <a:r>
              <a:rPr sz="1050" spc="165" dirty="0">
                <a:latin typeface="Arial MT"/>
                <a:cs typeface="Arial MT"/>
              </a:rPr>
              <a:t>  </a:t>
            </a:r>
            <a:r>
              <a:rPr sz="1050" dirty="0">
                <a:latin typeface="Arial MT"/>
                <a:cs typeface="Arial MT"/>
              </a:rPr>
              <a:t>or</a:t>
            </a:r>
            <a:r>
              <a:rPr sz="1050" spc="165" dirty="0">
                <a:latin typeface="Arial MT"/>
                <a:cs typeface="Arial MT"/>
              </a:rPr>
              <a:t>  </a:t>
            </a:r>
            <a:r>
              <a:rPr sz="1050" spc="-10" dirty="0">
                <a:latin typeface="Arial MT"/>
                <a:cs typeface="Arial MT"/>
              </a:rPr>
              <a:t>other 	communication</a:t>
            </a:r>
            <a:r>
              <a:rPr sz="1050" spc="-2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shall</a:t>
            </a:r>
            <a:r>
              <a:rPr sz="1050" spc="-2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be</a:t>
            </a:r>
            <a:r>
              <a:rPr sz="1050" spc="-2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deemed</a:t>
            </a:r>
            <a:r>
              <a:rPr sz="1050" spc="-2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to</a:t>
            </a:r>
            <a:r>
              <a:rPr sz="1050" spc="-2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have</a:t>
            </a:r>
            <a:r>
              <a:rPr sz="1050" spc="-2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been</a:t>
            </a:r>
            <a:r>
              <a:rPr sz="1050" spc="-1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duly</a:t>
            </a:r>
            <a:r>
              <a:rPr sz="1050" spc="-10" dirty="0">
                <a:latin typeface="Arial MT"/>
                <a:cs typeface="Arial MT"/>
              </a:rPr>
              <a:t> served:</a:t>
            </a:r>
            <a:endParaRPr sz="1050" dirty="0">
              <a:latin typeface="Arial MT"/>
              <a:cs typeface="Arial MT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969770" y="4254509"/>
            <a:ext cx="187960" cy="1854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50" spc="-25" dirty="0">
                <a:latin typeface="Arial MT"/>
                <a:cs typeface="Arial MT"/>
              </a:rPr>
              <a:t>(a)</a:t>
            </a:r>
            <a:endParaRPr sz="1050">
              <a:latin typeface="Arial MT"/>
              <a:cs typeface="Arial MT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419350" y="4254509"/>
            <a:ext cx="4246880" cy="619760"/>
          </a:xfrm>
          <a:prstGeom prst="rect">
            <a:avLst/>
          </a:prstGeom>
        </p:spPr>
        <p:txBody>
          <a:bodyPr vert="horz" wrap="square" lIns="0" tIns="22860" rIns="0" bIns="0" rtlCol="0">
            <a:spAutoFit/>
          </a:bodyPr>
          <a:lstStyle/>
          <a:p>
            <a:pPr marL="12700" marR="5080">
              <a:lnSpc>
                <a:spcPts val="1210"/>
              </a:lnSpc>
              <a:spcBef>
                <a:spcPts val="180"/>
              </a:spcBef>
            </a:pPr>
            <a:r>
              <a:rPr sz="1050" dirty="0">
                <a:latin typeface="Arial MT"/>
                <a:cs typeface="Arial MT"/>
              </a:rPr>
              <a:t>if</a:t>
            </a:r>
            <a:r>
              <a:rPr sz="1050" spc="10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delivered</a:t>
            </a:r>
            <a:r>
              <a:rPr sz="1050" spc="11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personally,</a:t>
            </a:r>
            <a:r>
              <a:rPr sz="1050" spc="11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when</a:t>
            </a:r>
            <a:r>
              <a:rPr sz="1050" spc="11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left</a:t>
            </a:r>
            <a:r>
              <a:rPr sz="1050" spc="114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at</a:t>
            </a:r>
            <a:r>
              <a:rPr sz="1050" spc="10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114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address</a:t>
            </a:r>
            <a:r>
              <a:rPr sz="1050" spc="10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referred</a:t>
            </a:r>
            <a:r>
              <a:rPr sz="1050" spc="114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to</a:t>
            </a:r>
            <a:r>
              <a:rPr sz="1050" spc="10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in</a:t>
            </a:r>
            <a:r>
              <a:rPr sz="1050" spc="110" dirty="0">
                <a:latin typeface="Arial MT"/>
                <a:cs typeface="Arial MT"/>
              </a:rPr>
              <a:t> </a:t>
            </a:r>
            <a:r>
              <a:rPr sz="1050" spc="-10" dirty="0">
                <a:latin typeface="Arial MT"/>
                <a:cs typeface="Arial MT"/>
              </a:rPr>
              <a:t>Clause </a:t>
            </a:r>
            <a:r>
              <a:rPr sz="1050" spc="-10" dirty="0">
                <a:latin typeface="Arial MT"/>
                <a:cs typeface="Arial MT"/>
                <a:hlinkClick r:id="rId2" action="ppaction://hlinksldjump"/>
              </a:rPr>
              <a:t>21.4.1</a:t>
            </a:r>
            <a:r>
              <a:rPr sz="1050" spc="-10" dirty="0">
                <a:latin typeface="Arial MT"/>
                <a:cs typeface="Arial MT"/>
              </a:rPr>
              <a:t>;</a:t>
            </a:r>
            <a:endParaRPr sz="1050">
              <a:latin typeface="Arial MT"/>
              <a:cs typeface="Arial MT"/>
            </a:endParaRPr>
          </a:p>
          <a:p>
            <a:pPr marL="12700">
              <a:lnSpc>
                <a:spcPct val="100000"/>
              </a:lnSpc>
              <a:spcBef>
                <a:spcPts val="919"/>
              </a:spcBef>
            </a:pPr>
            <a:r>
              <a:rPr sz="1050" dirty="0">
                <a:latin typeface="Arial MT"/>
                <a:cs typeface="Arial MT"/>
              </a:rPr>
              <a:t>if</a:t>
            </a:r>
            <a:r>
              <a:rPr sz="1050" spc="-3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sent</a:t>
            </a:r>
            <a:r>
              <a:rPr sz="1050" spc="-2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by</a:t>
            </a:r>
            <a:r>
              <a:rPr sz="1050" spc="-2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prepaid</a:t>
            </a:r>
            <a:r>
              <a:rPr sz="1050" spc="-10" dirty="0">
                <a:latin typeface="Arial MT"/>
                <a:cs typeface="Arial MT"/>
              </a:rPr>
              <a:t> </a:t>
            </a:r>
            <a:r>
              <a:rPr sz="1050" spc="-20" dirty="0">
                <a:latin typeface="Arial MT"/>
                <a:cs typeface="Arial MT"/>
              </a:rPr>
              <a:t>post:</a:t>
            </a:r>
            <a:endParaRPr sz="1050">
              <a:latin typeface="Arial MT"/>
              <a:cs typeface="Arial MT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969770" y="4688849"/>
            <a:ext cx="187960" cy="1854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50" spc="-25" dirty="0">
                <a:latin typeface="Arial MT"/>
                <a:cs typeface="Arial MT"/>
              </a:rPr>
              <a:t>(b)</a:t>
            </a:r>
            <a:endParaRPr sz="1050">
              <a:latin typeface="Arial MT"/>
              <a:cs typeface="Arial MT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419350" y="4969519"/>
            <a:ext cx="143510" cy="1854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50" spc="-25" dirty="0">
                <a:latin typeface="Arial MT"/>
                <a:cs typeface="Arial MT"/>
              </a:rPr>
              <a:t>(i)</a:t>
            </a:r>
            <a:endParaRPr sz="1050">
              <a:latin typeface="Arial MT"/>
              <a:cs typeface="Arial MT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868929" y="4969519"/>
            <a:ext cx="3798570" cy="339090"/>
          </a:xfrm>
          <a:prstGeom prst="rect">
            <a:avLst/>
          </a:prstGeom>
        </p:spPr>
        <p:txBody>
          <a:bodyPr vert="horz" wrap="square" lIns="0" tIns="22860" rIns="0" bIns="0" rtlCol="0">
            <a:spAutoFit/>
          </a:bodyPr>
          <a:lstStyle/>
          <a:p>
            <a:pPr marL="12700" marR="5080">
              <a:lnSpc>
                <a:spcPts val="1210"/>
              </a:lnSpc>
              <a:spcBef>
                <a:spcPts val="180"/>
              </a:spcBef>
            </a:pPr>
            <a:r>
              <a:rPr sz="1050" dirty="0">
                <a:latin typeface="Arial MT"/>
                <a:cs typeface="Arial MT"/>
              </a:rPr>
              <a:t>where</a:t>
            </a:r>
            <a:r>
              <a:rPr sz="1050" spc="11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posted</a:t>
            </a:r>
            <a:r>
              <a:rPr sz="1050" spc="10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in</a:t>
            </a:r>
            <a:r>
              <a:rPr sz="1050" spc="10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10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country</a:t>
            </a:r>
            <a:r>
              <a:rPr sz="1050" spc="11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of</a:t>
            </a:r>
            <a:r>
              <a:rPr sz="1050" spc="9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11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addressee,</a:t>
            </a:r>
            <a:r>
              <a:rPr sz="1050" spc="10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at</a:t>
            </a:r>
            <a:r>
              <a:rPr sz="1050" spc="10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noon</a:t>
            </a:r>
            <a:r>
              <a:rPr sz="1050" spc="11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on</a:t>
            </a:r>
            <a:r>
              <a:rPr sz="1050" spc="100" dirty="0">
                <a:latin typeface="Arial MT"/>
                <a:cs typeface="Arial MT"/>
              </a:rPr>
              <a:t> </a:t>
            </a:r>
            <a:r>
              <a:rPr sz="1050" spc="-25" dirty="0">
                <a:latin typeface="Arial MT"/>
                <a:cs typeface="Arial MT"/>
              </a:rPr>
              <a:t>the </a:t>
            </a:r>
            <a:r>
              <a:rPr sz="1050" dirty="0">
                <a:latin typeface="Arial MT"/>
                <a:cs typeface="Arial MT"/>
              </a:rPr>
              <a:t>first</a:t>
            </a:r>
            <a:r>
              <a:rPr sz="1050" spc="-2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working</a:t>
            </a:r>
            <a:r>
              <a:rPr sz="1050" spc="-1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day</a:t>
            </a:r>
            <a:r>
              <a:rPr sz="1050" spc="-2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after</a:t>
            </a:r>
            <a:r>
              <a:rPr sz="1050" spc="-1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it</a:t>
            </a:r>
            <a:r>
              <a:rPr sz="1050" spc="-3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was</a:t>
            </a:r>
            <a:r>
              <a:rPr sz="1050" spc="-25" dirty="0">
                <a:latin typeface="Arial MT"/>
                <a:cs typeface="Arial MT"/>
              </a:rPr>
              <a:t> </a:t>
            </a:r>
            <a:r>
              <a:rPr sz="1050" spc="-10" dirty="0">
                <a:latin typeface="Arial MT"/>
                <a:cs typeface="Arial MT"/>
              </a:rPr>
              <a:t>posted;</a:t>
            </a:r>
            <a:endParaRPr sz="1050">
              <a:latin typeface="Arial MT"/>
              <a:cs typeface="Arial MT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419350" y="5403859"/>
            <a:ext cx="172720" cy="1854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50" spc="-20" dirty="0">
                <a:latin typeface="Arial MT"/>
                <a:cs typeface="Arial MT"/>
              </a:rPr>
              <a:t>(ii)</a:t>
            </a:r>
            <a:endParaRPr sz="1050">
              <a:latin typeface="Arial MT"/>
              <a:cs typeface="Arial MT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868929" y="5403859"/>
            <a:ext cx="3795395" cy="339090"/>
          </a:xfrm>
          <a:prstGeom prst="rect">
            <a:avLst/>
          </a:prstGeom>
        </p:spPr>
        <p:txBody>
          <a:bodyPr vert="horz" wrap="square" lIns="0" tIns="22860" rIns="0" bIns="0" rtlCol="0">
            <a:spAutoFit/>
          </a:bodyPr>
          <a:lstStyle/>
          <a:p>
            <a:pPr marL="12700" marR="5080">
              <a:lnSpc>
                <a:spcPts val="1210"/>
              </a:lnSpc>
              <a:spcBef>
                <a:spcPts val="180"/>
              </a:spcBef>
            </a:pPr>
            <a:r>
              <a:rPr sz="1050" dirty="0">
                <a:latin typeface="Arial MT"/>
                <a:cs typeface="Arial MT"/>
              </a:rPr>
              <a:t>where</a:t>
            </a:r>
            <a:r>
              <a:rPr sz="1050" spc="4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posted</a:t>
            </a:r>
            <a:r>
              <a:rPr sz="1050" spc="4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in</a:t>
            </a:r>
            <a:r>
              <a:rPr sz="1050" spc="3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any</a:t>
            </a:r>
            <a:r>
              <a:rPr sz="1050" spc="4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other</a:t>
            </a:r>
            <a:r>
              <a:rPr sz="1050" spc="5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country,</a:t>
            </a:r>
            <a:r>
              <a:rPr sz="1050" spc="4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at</a:t>
            </a:r>
            <a:r>
              <a:rPr sz="1050" spc="3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noon</a:t>
            </a:r>
            <a:r>
              <a:rPr sz="1050" spc="4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on</a:t>
            </a:r>
            <a:r>
              <a:rPr sz="1050" spc="4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4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fifth</a:t>
            </a:r>
            <a:r>
              <a:rPr sz="1050" spc="35" dirty="0">
                <a:latin typeface="Arial MT"/>
                <a:cs typeface="Arial MT"/>
              </a:rPr>
              <a:t> </a:t>
            </a:r>
            <a:r>
              <a:rPr sz="1050" spc="-10" dirty="0">
                <a:latin typeface="Arial MT"/>
                <a:cs typeface="Arial MT"/>
              </a:rPr>
              <a:t>working </a:t>
            </a:r>
            <a:r>
              <a:rPr sz="1050" dirty="0">
                <a:latin typeface="Arial MT"/>
                <a:cs typeface="Arial MT"/>
              </a:rPr>
              <a:t>day</a:t>
            </a:r>
            <a:r>
              <a:rPr sz="1050" spc="-1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after</a:t>
            </a:r>
            <a:r>
              <a:rPr sz="1050" spc="-1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it</a:t>
            </a:r>
            <a:r>
              <a:rPr sz="1050" spc="-1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was</a:t>
            </a:r>
            <a:r>
              <a:rPr sz="1050" spc="-20" dirty="0">
                <a:latin typeface="Arial MT"/>
                <a:cs typeface="Arial MT"/>
              </a:rPr>
              <a:t> </a:t>
            </a:r>
            <a:r>
              <a:rPr sz="1050" spc="-10" dirty="0">
                <a:latin typeface="Arial MT"/>
                <a:cs typeface="Arial MT"/>
              </a:rPr>
              <a:t>posted;</a:t>
            </a:r>
            <a:endParaRPr sz="1050">
              <a:latin typeface="Arial MT"/>
              <a:cs typeface="Arial MT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969770" y="5838199"/>
            <a:ext cx="180340" cy="1854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50" spc="-25" dirty="0">
                <a:latin typeface="Arial MT"/>
                <a:cs typeface="Arial MT"/>
              </a:rPr>
              <a:t>(c)</a:t>
            </a:r>
            <a:endParaRPr sz="1050">
              <a:latin typeface="Arial MT"/>
              <a:cs typeface="Arial MT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419350" y="5838199"/>
            <a:ext cx="1060450" cy="1854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50" dirty="0">
                <a:latin typeface="Arial MT"/>
                <a:cs typeface="Arial MT"/>
              </a:rPr>
              <a:t>if</a:t>
            </a:r>
            <a:r>
              <a:rPr sz="1050" spc="-2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sent</a:t>
            </a:r>
            <a:r>
              <a:rPr sz="1050" spc="-1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by</a:t>
            </a:r>
            <a:r>
              <a:rPr sz="1050" spc="-1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air</a:t>
            </a:r>
            <a:r>
              <a:rPr sz="1050" spc="-10" dirty="0">
                <a:latin typeface="Arial MT"/>
                <a:cs typeface="Arial MT"/>
              </a:rPr>
              <a:t> mail:</a:t>
            </a:r>
            <a:endParaRPr sz="1050">
              <a:latin typeface="Arial MT"/>
              <a:cs typeface="Arial MT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419350" y="6118869"/>
            <a:ext cx="143510" cy="1854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50" spc="-25" dirty="0">
                <a:latin typeface="Arial MT"/>
                <a:cs typeface="Arial MT"/>
              </a:rPr>
              <a:t>(i)</a:t>
            </a:r>
            <a:endParaRPr sz="1050">
              <a:latin typeface="Arial MT"/>
              <a:cs typeface="Arial MT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2868929" y="6118869"/>
            <a:ext cx="3798570" cy="339090"/>
          </a:xfrm>
          <a:prstGeom prst="rect">
            <a:avLst/>
          </a:prstGeom>
        </p:spPr>
        <p:txBody>
          <a:bodyPr vert="horz" wrap="square" lIns="0" tIns="22860" rIns="0" bIns="0" rtlCol="0">
            <a:spAutoFit/>
          </a:bodyPr>
          <a:lstStyle/>
          <a:p>
            <a:pPr marL="12700" marR="5080">
              <a:lnSpc>
                <a:spcPts val="1210"/>
              </a:lnSpc>
              <a:spcBef>
                <a:spcPts val="180"/>
              </a:spcBef>
            </a:pPr>
            <a:r>
              <a:rPr sz="1050" dirty="0">
                <a:latin typeface="Arial MT"/>
                <a:cs typeface="Arial MT"/>
              </a:rPr>
              <a:t>where</a:t>
            </a:r>
            <a:r>
              <a:rPr sz="1050" spc="11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posted</a:t>
            </a:r>
            <a:r>
              <a:rPr sz="1050" spc="10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in</a:t>
            </a:r>
            <a:r>
              <a:rPr sz="1050" spc="10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10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country</a:t>
            </a:r>
            <a:r>
              <a:rPr sz="1050" spc="11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of</a:t>
            </a:r>
            <a:r>
              <a:rPr sz="1050" spc="9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11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addressee,</a:t>
            </a:r>
            <a:r>
              <a:rPr sz="1050" spc="10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at</a:t>
            </a:r>
            <a:r>
              <a:rPr sz="1050" spc="10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noon</a:t>
            </a:r>
            <a:r>
              <a:rPr sz="1050" spc="11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on</a:t>
            </a:r>
            <a:r>
              <a:rPr sz="1050" spc="100" dirty="0">
                <a:latin typeface="Arial MT"/>
                <a:cs typeface="Arial MT"/>
              </a:rPr>
              <a:t> </a:t>
            </a:r>
            <a:r>
              <a:rPr sz="1050" spc="-25" dirty="0">
                <a:latin typeface="Arial MT"/>
                <a:cs typeface="Arial MT"/>
              </a:rPr>
              <a:t>the </a:t>
            </a:r>
            <a:r>
              <a:rPr sz="1050" dirty="0">
                <a:latin typeface="Arial MT"/>
                <a:cs typeface="Arial MT"/>
              </a:rPr>
              <a:t>first</a:t>
            </a:r>
            <a:r>
              <a:rPr sz="1050" spc="-2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working</a:t>
            </a:r>
            <a:r>
              <a:rPr sz="1050" spc="-1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day</a:t>
            </a:r>
            <a:r>
              <a:rPr sz="1050" spc="-2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after</a:t>
            </a:r>
            <a:r>
              <a:rPr sz="1050" spc="-1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it</a:t>
            </a:r>
            <a:r>
              <a:rPr sz="1050" spc="-3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was</a:t>
            </a:r>
            <a:r>
              <a:rPr sz="1050" spc="-25" dirty="0">
                <a:latin typeface="Arial MT"/>
                <a:cs typeface="Arial MT"/>
              </a:rPr>
              <a:t> </a:t>
            </a:r>
            <a:r>
              <a:rPr sz="1050" spc="-10" dirty="0">
                <a:latin typeface="Arial MT"/>
                <a:cs typeface="Arial MT"/>
              </a:rPr>
              <a:t>posted;</a:t>
            </a:r>
            <a:endParaRPr sz="1050">
              <a:latin typeface="Arial MT"/>
              <a:cs typeface="Arial MT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2419350" y="6553209"/>
            <a:ext cx="172720" cy="1854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50" spc="-20" dirty="0">
                <a:latin typeface="Arial MT"/>
                <a:cs typeface="Arial MT"/>
              </a:rPr>
              <a:t>(ii)</a:t>
            </a:r>
            <a:endParaRPr sz="1050">
              <a:latin typeface="Arial MT"/>
              <a:cs typeface="Arial MT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2868929" y="6553209"/>
            <a:ext cx="3795395" cy="339090"/>
          </a:xfrm>
          <a:prstGeom prst="rect">
            <a:avLst/>
          </a:prstGeom>
        </p:spPr>
        <p:txBody>
          <a:bodyPr vert="horz" wrap="square" lIns="0" tIns="22860" rIns="0" bIns="0" rtlCol="0">
            <a:spAutoFit/>
          </a:bodyPr>
          <a:lstStyle/>
          <a:p>
            <a:pPr marL="12700" marR="5080">
              <a:lnSpc>
                <a:spcPts val="1210"/>
              </a:lnSpc>
              <a:spcBef>
                <a:spcPts val="180"/>
              </a:spcBef>
            </a:pPr>
            <a:r>
              <a:rPr sz="1050" dirty="0">
                <a:latin typeface="Arial MT"/>
                <a:cs typeface="Arial MT"/>
              </a:rPr>
              <a:t>where</a:t>
            </a:r>
            <a:r>
              <a:rPr sz="1050" spc="-2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posted</a:t>
            </a:r>
            <a:r>
              <a:rPr sz="1050" spc="-2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in</a:t>
            </a:r>
            <a:r>
              <a:rPr sz="1050" spc="-3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any</a:t>
            </a:r>
            <a:r>
              <a:rPr sz="1050" spc="-2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other</a:t>
            </a:r>
            <a:r>
              <a:rPr sz="1050" spc="-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country,</a:t>
            </a:r>
            <a:r>
              <a:rPr sz="1050" spc="-1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at</a:t>
            </a:r>
            <a:r>
              <a:rPr sz="1050" spc="-2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noon</a:t>
            </a:r>
            <a:r>
              <a:rPr sz="1050" spc="-2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on</a:t>
            </a:r>
            <a:r>
              <a:rPr sz="1050" spc="-2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-2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tenth</a:t>
            </a:r>
            <a:r>
              <a:rPr sz="1050" spc="-15" dirty="0">
                <a:latin typeface="Arial MT"/>
                <a:cs typeface="Arial MT"/>
              </a:rPr>
              <a:t> </a:t>
            </a:r>
            <a:r>
              <a:rPr sz="1050" spc="-10" dirty="0">
                <a:latin typeface="Arial MT"/>
                <a:cs typeface="Arial MT"/>
              </a:rPr>
              <a:t>working </a:t>
            </a:r>
            <a:r>
              <a:rPr sz="1050" dirty="0">
                <a:latin typeface="Arial MT"/>
                <a:cs typeface="Arial MT"/>
              </a:rPr>
              <a:t>day</a:t>
            </a:r>
            <a:r>
              <a:rPr sz="1050" spc="-1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after</a:t>
            </a:r>
            <a:r>
              <a:rPr sz="1050" spc="-1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it</a:t>
            </a:r>
            <a:r>
              <a:rPr sz="1050" spc="-1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was</a:t>
            </a:r>
            <a:r>
              <a:rPr sz="1050" spc="-20" dirty="0">
                <a:latin typeface="Arial MT"/>
                <a:cs typeface="Arial MT"/>
              </a:rPr>
              <a:t> </a:t>
            </a:r>
            <a:r>
              <a:rPr sz="1050" spc="-10" dirty="0">
                <a:latin typeface="Arial MT"/>
                <a:cs typeface="Arial MT"/>
              </a:rPr>
              <a:t>posted;</a:t>
            </a:r>
            <a:endParaRPr sz="1050">
              <a:latin typeface="Arial MT"/>
              <a:cs typeface="Arial MT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969770" y="6987550"/>
            <a:ext cx="187960" cy="1854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50" spc="-25" dirty="0">
                <a:latin typeface="Arial MT"/>
                <a:cs typeface="Arial MT"/>
              </a:rPr>
              <a:t>(d)</a:t>
            </a:r>
            <a:endParaRPr sz="1050">
              <a:latin typeface="Arial MT"/>
              <a:cs typeface="Arial MT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2419350" y="6987550"/>
            <a:ext cx="4248785" cy="339090"/>
          </a:xfrm>
          <a:prstGeom prst="rect">
            <a:avLst/>
          </a:prstGeom>
        </p:spPr>
        <p:txBody>
          <a:bodyPr vert="horz" wrap="square" lIns="0" tIns="22860" rIns="0" bIns="0" rtlCol="0">
            <a:spAutoFit/>
          </a:bodyPr>
          <a:lstStyle/>
          <a:p>
            <a:pPr marL="12700" marR="5080">
              <a:lnSpc>
                <a:spcPts val="1210"/>
              </a:lnSpc>
              <a:spcBef>
                <a:spcPts val="180"/>
              </a:spcBef>
            </a:pPr>
            <a:r>
              <a:rPr sz="1050" dirty="0">
                <a:latin typeface="Arial MT"/>
                <a:cs typeface="Arial MT"/>
              </a:rPr>
              <a:t>if</a:t>
            </a:r>
            <a:r>
              <a:rPr sz="1050" spc="25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served</a:t>
            </a:r>
            <a:r>
              <a:rPr sz="1050" spc="254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by</a:t>
            </a:r>
            <a:r>
              <a:rPr sz="1050" spc="24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facsimile</a:t>
            </a:r>
            <a:r>
              <a:rPr sz="1050" spc="26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transmission</a:t>
            </a:r>
            <a:r>
              <a:rPr sz="1050" spc="254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or</a:t>
            </a:r>
            <a:r>
              <a:rPr sz="1050" spc="25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electronic</a:t>
            </a:r>
            <a:r>
              <a:rPr sz="1050" spc="26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mail</a:t>
            </a:r>
            <a:r>
              <a:rPr sz="1050" spc="254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2</a:t>
            </a:r>
            <a:r>
              <a:rPr sz="1050" spc="25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hours</a:t>
            </a:r>
            <a:r>
              <a:rPr sz="1050" spc="265" dirty="0">
                <a:latin typeface="Arial MT"/>
                <a:cs typeface="Arial MT"/>
              </a:rPr>
              <a:t> </a:t>
            </a:r>
            <a:r>
              <a:rPr sz="1050" spc="-10" dirty="0">
                <a:latin typeface="Arial MT"/>
                <a:cs typeface="Arial MT"/>
              </a:rPr>
              <a:t>after transmission.</a:t>
            </a:r>
            <a:endParaRPr sz="1050">
              <a:latin typeface="Arial MT"/>
              <a:cs typeface="Arial MT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889000" y="7421889"/>
            <a:ext cx="5780405" cy="2103120"/>
          </a:xfrm>
          <a:prstGeom prst="rect">
            <a:avLst/>
          </a:prstGeom>
        </p:spPr>
        <p:txBody>
          <a:bodyPr vert="horz" wrap="square" lIns="0" tIns="22860" rIns="0" bIns="0" rtlCol="0">
            <a:spAutoFit/>
          </a:bodyPr>
          <a:lstStyle/>
          <a:p>
            <a:pPr marL="1093470" marR="5080" algn="just">
              <a:lnSpc>
                <a:spcPts val="1210"/>
              </a:lnSpc>
              <a:spcBef>
                <a:spcPts val="180"/>
              </a:spcBef>
            </a:pPr>
            <a:r>
              <a:rPr sz="1050" dirty="0">
                <a:latin typeface="Arial MT"/>
                <a:cs typeface="Arial MT"/>
              </a:rPr>
              <a:t>If</a:t>
            </a:r>
            <a:r>
              <a:rPr sz="1050" spc="23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23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deemed</a:t>
            </a:r>
            <a:r>
              <a:rPr sz="1050" spc="24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time</a:t>
            </a:r>
            <a:r>
              <a:rPr sz="1050" spc="24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of</a:t>
            </a:r>
            <a:r>
              <a:rPr sz="1050" spc="23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service</a:t>
            </a:r>
            <a:r>
              <a:rPr sz="1050" spc="24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is</a:t>
            </a:r>
            <a:r>
              <a:rPr sz="1050" spc="24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not</a:t>
            </a:r>
            <a:r>
              <a:rPr sz="1050" spc="24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during</a:t>
            </a:r>
            <a:r>
              <a:rPr sz="1050" spc="24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normal</a:t>
            </a:r>
            <a:r>
              <a:rPr sz="1050" spc="24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business</a:t>
            </a:r>
            <a:r>
              <a:rPr sz="1050" spc="24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hours</a:t>
            </a:r>
            <a:r>
              <a:rPr sz="1050" spc="254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in</a:t>
            </a:r>
            <a:r>
              <a:rPr sz="1050" spc="235" dirty="0">
                <a:latin typeface="Arial MT"/>
                <a:cs typeface="Arial MT"/>
              </a:rPr>
              <a:t> </a:t>
            </a:r>
            <a:r>
              <a:rPr sz="1050" spc="-25" dirty="0">
                <a:latin typeface="Arial MT"/>
                <a:cs typeface="Arial MT"/>
              </a:rPr>
              <a:t>the </a:t>
            </a:r>
            <a:r>
              <a:rPr sz="1050" dirty="0">
                <a:latin typeface="Arial MT"/>
                <a:cs typeface="Arial MT"/>
              </a:rPr>
              <a:t>country</a:t>
            </a:r>
            <a:r>
              <a:rPr sz="1050" spc="17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of</a:t>
            </a:r>
            <a:r>
              <a:rPr sz="1050" spc="18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receipt,</a:t>
            </a:r>
            <a:r>
              <a:rPr sz="1050" spc="19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17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notice</a:t>
            </a:r>
            <a:r>
              <a:rPr sz="1050" spc="18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shall</a:t>
            </a:r>
            <a:r>
              <a:rPr sz="1050" spc="18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be</a:t>
            </a:r>
            <a:r>
              <a:rPr sz="1050" spc="18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deemed</a:t>
            </a:r>
            <a:r>
              <a:rPr sz="1050" spc="17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served</a:t>
            </a:r>
            <a:r>
              <a:rPr sz="1050" spc="18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at</a:t>
            </a:r>
            <a:r>
              <a:rPr sz="1050" spc="17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or,</a:t>
            </a:r>
            <a:r>
              <a:rPr sz="1050" spc="18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in</a:t>
            </a:r>
            <a:r>
              <a:rPr sz="1050" spc="17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18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case</a:t>
            </a:r>
            <a:r>
              <a:rPr sz="1050" spc="165" dirty="0">
                <a:latin typeface="Arial MT"/>
                <a:cs typeface="Arial MT"/>
              </a:rPr>
              <a:t> </a:t>
            </a:r>
            <a:r>
              <a:rPr sz="1050" spc="-25" dirty="0">
                <a:latin typeface="Arial MT"/>
                <a:cs typeface="Arial MT"/>
              </a:rPr>
              <a:t>of </a:t>
            </a:r>
            <a:r>
              <a:rPr sz="1050" dirty="0">
                <a:latin typeface="Arial MT"/>
                <a:cs typeface="Arial MT"/>
              </a:rPr>
              <a:t>facsimile</a:t>
            </a:r>
            <a:r>
              <a:rPr sz="1050" spc="36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transmissions</a:t>
            </a:r>
            <a:r>
              <a:rPr sz="1050" spc="37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or</a:t>
            </a:r>
            <a:r>
              <a:rPr sz="1050" spc="35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electronic</a:t>
            </a:r>
            <a:r>
              <a:rPr sz="1050" spc="36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mail,</a:t>
            </a:r>
            <a:r>
              <a:rPr sz="1050" spc="37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2</a:t>
            </a:r>
            <a:r>
              <a:rPr sz="1050" spc="35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hours</a:t>
            </a:r>
            <a:r>
              <a:rPr sz="1050" spc="36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after,</a:t>
            </a:r>
            <a:r>
              <a:rPr sz="1050" spc="37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36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opening</a:t>
            </a:r>
            <a:r>
              <a:rPr sz="1050" spc="370" dirty="0">
                <a:latin typeface="Arial MT"/>
                <a:cs typeface="Arial MT"/>
              </a:rPr>
              <a:t> </a:t>
            </a:r>
            <a:r>
              <a:rPr sz="1050" spc="-25" dirty="0">
                <a:latin typeface="Arial MT"/>
                <a:cs typeface="Arial MT"/>
              </a:rPr>
              <a:t>of </a:t>
            </a:r>
            <a:r>
              <a:rPr sz="1050" dirty="0">
                <a:latin typeface="Arial MT"/>
                <a:cs typeface="Arial MT"/>
              </a:rPr>
              <a:t>business</a:t>
            </a:r>
            <a:r>
              <a:rPr sz="1050" spc="-3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on</a:t>
            </a:r>
            <a:r>
              <a:rPr sz="1050" spc="-2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-1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next</a:t>
            </a:r>
            <a:r>
              <a:rPr sz="1050" spc="-3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working</a:t>
            </a:r>
            <a:r>
              <a:rPr sz="1050" spc="-2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day</a:t>
            </a:r>
            <a:r>
              <a:rPr sz="1050" spc="-1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of</a:t>
            </a:r>
            <a:r>
              <a:rPr sz="1050" spc="-2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that</a:t>
            </a:r>
            <a:r>
              <a:rPr sz="1050" spc="-20" dirty="0">
                <a:latin typeface="Arial MT"/>
                <a:cs typeface="Arial MT"/>
              </a:rPr>
              <a:t> </a:t>
            </a:r>
            <a:r>
              <a:rPr sz="1050" spc="-10" dirty="0">
                <a:latin typeface="Arial MT"/>
                <a:cs typeface="Arial MT"/>
              </a:rPr>
              <a:t>country.</a:t>
            </a:r>
            <a:endParaRPr sz="1050" dirty="0">
              <a:latin typeface="Arial MT"/>
              <a:cs typeface="Arial MT"/>
            </a:endParaRPr>
          </a:p>
          <a:p>
            <a:pPr marL="459740" marR="9525" lvl="1" indent="-447040" algn="just">
              <a:lnSpc>
                <a:spcPts val="1210"/>
              </a:lnSpc>
              <a:spcBef>
                <a:spcPts val="1000"/>
              </a:spcBef>
              <a:buAutoNum type="arabicPeriod" startAt="5"/>
              <a:tabLst>
                <a:tab pos="463550" algn="l"/>
              </a:tabLst>
            </a:pPr>
            <a:r>
              <a:rPr sz="1050" dirty="0">
                <a:latin typeface="Arial MT"/>
                <a:cs typeface="Arial MT"/>
              </a:rPr>
              <a:t>No</a:t>
            </a:r>
            <a:r>
              <a:rPr sz="1050" spc="-2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waiver</a:t>
            </a:r>
            <a:r>
              <a:rPr sz="1050" spc="-1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by</a:t>
            </a:r>
            <a:r>
              <a:rPr sz="1050" spc="-15" dirty="0">
                <a:latin typeface="Arial MT"/>
                <a:cs typeface="Arial MT"/>
              </a:rPr>
              <a:t> </a:t>
            </a:r>
            <a:r>
              <a:rPr lang="en-US" sz="1050" spc="-15" dirty="0">
                <a:latin typeface="Arial MT"/>
                <a:cs typeface="Arial MT"/>
              </a:rPr>
              <a:t>AWLS </a:t>
            </a:r>
            <a:r>
              <a:rPr sz="1050" dirty="0">
                <a:latin typeface="Arial MT"/>
                <a:cs typeface="Arial MT"/>
              </a:rPr>
              <a:t>of</a:t>
            </a:r>
            <a:r>
              <a:rPr sz="1050" spc="-1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any</a:t>
            </a:r>
            <a:r>
              <a:rPr sz="1050" spc="-1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breach</a:t>
            </a:r>
            <a:r>
              <a:rPr sz="1050" spc="-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of</a:t>
            </a:r>
            <a:r>
              <a:rPr sz="1050" spc="-1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-1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Contract</a:t>
            </a:r>
            <a:r>
              <a:rPr sz="1050" spc="-1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by</a:t>
            </a:r>
            <a:r>
              <a:rPr sz="1050" spc="-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-2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Buyer</a:t>
            </a:r>
            <a:r>
              <a:rPr sz="1050" spc="-1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shall</a:t>
            </a:r>
            <a:r>
              <a:rPr sz="1050" spc="-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be</a:t>
            </a:r>
            <a:r>
              <a:rPr sz="1050" spc="-10" dirty="0">
                <a:latin typeface="Arial MT"/>
                <a:cs typeface="Arial MT"/>
              </a:rPr>
              <a:t> considered 	</a:t>
            </a:r>
            <a:r>
              <a:rPr sz="1050" dirty="0">
                <a:latin typeface="Arial MT"/>
                <a:cs typeface="Arial MT"/>
              </a:rPr>
              <a:t>as</a:t>
            </a:r>
            <a:r>
              <a:rPr sz="1050" spc="-3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</a:t>
            </a:r>
            <a:r>
              <a:rPr sz="1050" spc="-3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waiver</a:t>
            </a:r>
            <a:r>
              <a:rPr sz="1050" spc="-2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of</a:t>
            </a:r>
            <a:r>
              <a:rPr sz="1050" spc="-2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any</a:t>
            </a:r>
            <a:r>
              <a:rPr sz="1050" spc="-2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subsequent</a:t>
            </a:r>
            <a:r>
              <a:rPr sz="1050" spc="-1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breach</a:t>
            </a:r>
            <a:r>
              <a:rPr sz="1050" spc="-2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of</a:t>
            </a:r>
            <a:r>
              <a:rPr sz="1050" spc="-2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-2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same</a:t>
            </a:r>
            <a:r>
              <a:rPr sz="1050" spc="-2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or</a:t>
            </a:r>
            <a:r>
              <a:rPr sz="1050" spc="-3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any</a:t>
            </a:r>
            <a:r>
              <a:rPr sz="1050" spc="-1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other</a:t>
            </a:r>
            <a:r>
              <a:rPr sz="1050" spc="-15" dirty="0">
                <a:latin typeface="Arial MT"/>
                <a:cs typeface="Arial MT"/>
              </a:rPr>
              <a:t> </a:t>
            </a:r>
            <a:r>
              <a:rPr sz="1050" spc="-10" dirty="0">
                <a:latin typeface="Arial MT"/>
                <a:cs typeface="Arial MT"/>
              </a:rPr>
              <a:t>provision.</a:t>
            </a:r>
            <a:endParaRPr sz="1050" dirty="0">
              <a:latin typeface="Arial MT"/>
              <a:cs typeface="Arial MT"/>
            </a:endParaRPr>
          </a:p>
          <a:p>
            <a:pPr marL="459740" marR="7620" lvl="1" indent="-447040" algn="just">
              <a:lnSpc>
                <a:spcPts val="1210"/>
              </a:lnSpc>
              <a:spcBef>
                <a:spcPts val="1000"/>
              </a:spcBef>
              <a:buAutoNum type="arabicPeriod" startAt="5"/>
              <a:tabLst>
                <a:tab pos="463550" algn="l"/>
              </a:tabLst>
            </a:pPr>
            <a:r>
              <a:rPr sz="1050" dirty="0">
                <a:latin typeface="Arial MT"/>
                <a:cs typeface="Arial MT"/>
              </a:rPr>
              <a:t>If</a:t>
            </a:r>
            <a:r>
              <a:rPr sz="1050" spc="9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any</a:t>
            </a:r>
            <a:r>
              <a:rPr sz="1050" spc="11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provision</a:t>
            </a:r>
            <a:r>
              <a:rPr sz="1050" spc="10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of</a:t>
            </a:r>
            <a:r>
              <a:rPr sz="1050" spc="11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these</a:t>
            </a:r>
            <a:r>
              <a:rPr sz="1050" spc="11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Conditions</a:t>
            </a:r>
            <a:r>
              <a:rPr sz="1050" spc="114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is</a:t>
            </a:r>
            <a:r>
              <a:rPr sz="1050" spc="11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held</a:t>
            </a:r>
            <a:r>
              <a:rPr sz="1050" spc="10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by</a:t>
            </a:r>
            <a:r>
              <a:rPr sz="1050" spc="11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any</a:t>
            </a:r>
            <a:r>
              <a:rPr sz="1050" spc="10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competent</a:t>
            </a:r>
            <a:r>
              <a:rPr sz="1050" spc="11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authority</a:t>
            </a:r>
            <a:r>
              <a:rPr sz="1050" spc="11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to</a:t>
            </a:r>
            <a:r>
              <a:rPr sz="1050" spc="10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be</a:t>
            </a:r>
            <a:r>
              <a:rPr sz="1050" spc="11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invalid</a:t>
            </a:r>
            <a:r>
              <a:rPr sz="1050" spc="110" dirty="0">
                <a:latin typeface="Arial MT"/>
                <a:cs typeface="Arial MT"/>
              </a:rPr>
              <a:t> </a:t>
            </a:r>
            <a:r>
              <a:rPr sz="1050" spc="-25" dirty="0">
                <a:latin typeface="Arial MT"/>
                <a:cs typeface="Arial MT"/>
              </a:rPr>
              <a:t>or 	</a:t>
            </a:r>
            <a:r>
              <a:rPr sz="1050" dirty="0">
                <a:latin typeface="Arial MT"/>
                <a:cs typeface="Arial MT"/>
              </a:rPr>
              <a:t>unenforceable</a:t>
            </a:r>
            <a:r>
              <a:rPr sz="1050" spc="7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in</a:t>
            </a:r>
            <a:r>
              <a:rPr sz="1050" spc="6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whole</a:t>
            </a:r>
            <a:r>
              <a:rPr sz="1050" spc="7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or</a:t>
            </a:r>
            <a:r>
              <a:rPr sz="1050" spc="7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in</a:t>
            </a:r>
            <a:r>
              <a:rPr sz="1050" spc="7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part</a:t>
            </a:r>
            <a:r>
              <a:rPr sz="1050" spc="6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7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validity</a:t>
            </a:r>
            <a:r>
              <a:rPr sz="1050" spc="7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of</a:t>
            </a:r>
            <a:r>
              <a:rPr sz="1050" spc="7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6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other</a:t>
            </a:r>
            <a:r>
              <a:rPr sz="1050" spc="8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provisions</a:t>
            </a:r>
            <a:r>
              <a:rPr sz="1050" spc="7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of</a:t>
            </a:r>
            <a:r>
              <a:rPr sz="1050" spc="6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these</a:t>
            </a:r>
            <a:r>
              <a:rPr sz="1050" spc="75" dirty="0">
                <a:latin typeface="Arial MT"/>
                <a:cs typeface="Arial MT"/>
              </a:rPr>
              <a:t> </a:t>
            </a:r>
            <a:r>
              <a:rPr sz="1050" spc="-10" dirty="0">
                <a:latin typeface="Arial MT"/>
                <a:cs typeface="Arial MT"/>
              </a:rPr>
              <a:t>Conditions 	</a:t>
            </a:r>
            <a:r>
              <a:rPr sz="1050" dirty="0">
                <a:latin typeface="Arial MT"/>
                <a:cs typeface="Arial MT"/>
              </a:rPr>
              <a:t>and</a:t>
            </a:r>
            <a:r>
              <a:rPr sz="1050" spc="-3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-3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remainder</a:t>
            </a:r>
            <a:r>
              <a:rPr sz="1050" spc="-3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of</a:t>
            </a:r>
            <a:r>
              <a:rPr sz="1050" spc="-3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-3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provisions</a:t>
            </a:r>
            <a:r>
              <a:rPr sz="1050" spc="-2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in</a:t>
            </a:r>
            <a:r>
              <a:rPr sz="1050" spc="-3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question</a:t>
            </a:r>
            <a:r>
              <a:rPr sz="1050" spc="-2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shall</a:t>
            </a:r>
            <a:r>
              <a:rPr sz="1050" spc="-2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not</a:t>
            </a:r>
            <a:r>
              <a:rPr sz="1050" spc="-3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be</a:t>
            </a:r>
            <a:r>
              <a:rPr sz="1050" spc="-3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affected</a:t>
            </a:r>
            <a:r>
              <a:rPr sz="1050" spc="-25" dirty="0">
                <a:latin typeface="Arial MT"/>
                <a:cs typeface="Arial MT"/>
              </a:rPr>
              <a:t> </a:t>
            </a:r>
            <a:r>
              <a:rPr sz="1050" spc="-10" dirty="0">
                <a:latin typeface="Arial MT"/>
                <a:cs typeface="Arial MT"/>
              </a:rPr>
              <a:t>thereby.</a:t>
            </a:r>
            <a:endParaRPr sz="1050" dirty="0">
              <a:latin typeface="Arial MT"/>
              <a:cs typeface="Arial MT"/>
            </a:endParaRPr>
          </a:p>
          <a:p>
            <a:pPr marL="459740" marR="13970" lvl="1" indent="-447040" algn="just">
              <a:lnSpc>
                <a:spcPts val="1210"/>
              </a:lnSpc>
              <a:spcBef>
                <a:spcPts val="1000"/>
              </a:spcBef>
              <a:buAutoNum type="arabicPeriod" startAt="5"/>
              <a:tabLst>
                <a:tab pos="463550" algn="l"/>
              </a:tabLst>
            </a:pPr>
            <a:r>
              <a:rPr sz="1050" dirty="0">
                <a:latin typeface="Arial MT"/>
                <a:cs typeface="Arial MT"/>
              </a:rPr>
              <a:t>The</a:t>
            </a:r>
            <a:r>
              <a:rPr sz="1050" spc="-2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Contract</a:t>
            </a:r>
            <a:r>
              <a:rPr sz="1050" spc="-1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shall</a:t>
            </a:r>
            <a:r>
              <a:rPr sz="1050" spc="-1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be</a:t>
            </a:r>
            <a:r>
              <a:rPr sz="1050" spc="-2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governed</a:t>
            </a:r>
            <a:r>
              <a:rPr sz="1050" spc="-1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by</a:t>
            </a:r>
            <a:r>
              <a:rPr sz="1050" spc="-2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-1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laws</a:t>
            </a:r>
            <a:r>
              <a:rPr sz="1050" spc="-1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of</a:t>
            </a:r>
            <a:r>
              <a:rPr sz="1050" spc="-1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England</a:t>
            </a:r>
            <a:r>
              <a:rPr sz="1050" spc="-1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and</a:t>
            </a:r>
            <a:r>
              <a:rPr sz="1050" spc="-1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-1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parties shall</a:t>
            </a:r>
            <a:r>
              <a:rPr sz="1050" spc="-2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submit</a:t>
            </a:r>
            <a:r>
              <a:rPr sz="1050" spc="-1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to</a:t>
            </a:r>
            <a:r>
              <a:rPr sz="1050" spc="-10" dirty="0">
                <a:latin typeface="Arial MT"/>
                <a:cs typeface="Arial MT"/>
              </a:rPr>
              <a:t> </a:t>
            </a:r>
            <a:r>
              <a:rPr sz="1050" spc="-25" dirty="0">
                <a:latin typeface="Arial MT"/>
                <a:cs typeface="Arial MT"/>
              </a:rPr>
              <a:t>the 	</a:t>
            </a:r>
            <a:r>
              <a:rPr sz="1050" dirty="0">
                <a:latin typeface="Arial MT"/>
                <a:cs typeface="Arial MT"/>
              </a:rPr>
              <a:t>sole</a:t>
            </a:r>
            <a:r>
              <a:rPr sz="1050" spc="-20" dirty="0">
                <a:latin typeface="Arial MT"/>
                <a:cs typeface="Arial MT"/>
              </a:rPr>
              <a:t> </a:t>
            </a:r>
            <a:r>
              <a:rPr sz="1050" spc="-10" dirty="0">
                <a:latin typeface="Arial MT"/>
                <a:cs typeface="Arial MT"/>
              </a:rPr>
              <a:t>jurisdiction</a:t>
            </a:r>
            <a:r>
              <a:rPr sz="1050" spc="-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of</a:t>
            </a:r>
            <a:r>
              <a:rPr sz="1050" spc="-1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-1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English</a:t>
            </a:r>
            <a:r>
              <a:rPr sz="1050" spc="-15" dirty="0">
                <a:latin typeface="Arial MT"/>
                <a:cs typeface="Arial MT"/>
              </a:rPr>
              <a:t> </a:t>
            </a:r>
            <a:r>
              <a:rPr sz="1050" spc="-10" dirty="0">
                <a:latin typeface="Arial MT"/>
                <a:cs typeface="Arial MT"/>
              </a:rPr>
              <a:t>courts.</a:t>
            </a:r>
            <a:endParaRPr sz="1050" dirty="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object 30"/>
          <p:cNvSpPr txBox="1"/>
          <p:nvPr/>
        </p:nvSpPr>
        <p:spPr>
          <a:xfrm>
            <a:off x="889000" y="10012822"/>
            <a:ext cx="972819" cy="242570"/>
          </a:xfrm>
          <a:prstGeom prst="rect">
            <a:avLst/>
          </a:prstGeom>
        </p:spPr>
        <p:txBody>
          <a:bodyPr vert="horz" wrap="square" lIns="0" tIns="3175" rIns="0" bIns="0" rtlCol="0">
            <a:spAutoFit/>
          </a:bodyPr>
          <a:lstStyle/>
          <a:p>
            <a:pPr marL="12700">
              <a:lnSpc>
                <a:spcPts val="885"/>
              </a:lnSpc>
              <a:spcBef>
                <a:spcPts val="25"/>
              </a:spcBef>
            </a:pPr>
            <a:r>
              <a:rPr sz="750" spc="-50" dirty="0">
                <a:latin typeface="Arial MT"/>
                <a:cs typeface="Arial MT"/>
              </a:rPr>
              <a:t>1</a:t>
            </a:r>
            <a:endParaRPr sz="750">
              <a:latin typeface="Arial MT"/>
              <a:cs typeface="Arial MT"/>
            </a:endParaRPr>
          </a:p>
          <a:p>
            <a:pPr marL="12700">
              <a:lnSpc>
                <a:spcPts val="885"/>
              </a:lnSpc>
            </a:pPr>
            <a:r>
              <a:rPr sz="750" b="1" spc="-10" dirty="0">
                <a:latin typeface="Arial"/>
                <a:cs typeface="Arial"/>
              </a:rPr>
              <a:t>PME\NFL1\2466106.5</a:t>
            </a:r>
            <a:endParaRPr sz="75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3042920" y="880119"/>
            <a:ext cx="1476375" cy="1854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50" b="1" dirty="0">
                <a:latin typeface="Arial"/>
                <a:cs typeface="Arial"/>
              </a:rPr>
              <a:t>CONDITIONS</a:t>
            </a:r>
            <a:r>
              <a:rPr sz="1050" b="1" spc="-30" dirty="0">
                <a:latin typeface="Arial"/>
                <a:cs typeface="Arial"/>
              </a:rPr>
              <a:t> </a:t>
            </a:r>
            <a:r>
              <a:rPr sz="1050" b="1" dirty="0">
                <a:latin typeface="Arial"/>
                <a:cs typeface="Arial"/>
              </a:rPr>
              <a:t>OF</a:t>
            </a:r>
            <a:r>
              <a:rPr sz="1050" b="1" spc="-25" dirty="0">
                <a:latin typeface="Arial"/>
                <a:cs typeface="Arial"/>
              </a:rPr>
              <a:t> </a:t>
            </a:r>
            <a:r>
              <a:rPr sz="1050" b="1" spc="-20" dirty="0">
                <a:latin typeface="Arial"/>
                <a:cs typeface="Arial"/>
              </a:rPr>
              <a:t>SALE</a:t>
            </a:r>
            <a:endParaRPr sz="105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89000" y="1187460"/>
            <a:ext cx="99695" cy="1854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50" spc="-50" dirty="0">
                <a:latin typeface="Arial MT"/>
                <a:cs typeface="Arial MT"/>
              </a:rPr>
              <a:t>1</a:t>
            </a:r>
            <a:endParaRPr sz="1050">
              <a:latin typeface="Arial MT"/>
              <a:cs typeface="Arial MT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339850" y="1187460"/>
            <a:ext cx="1195070" cy="1854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50" b="1" spc="-10" dirty="0">
                <a:latin typeface="Arial"/>
                <a:cs typeface="Arial"/>
              </a:rPr>
              <a:t>INTERPRETATION</a:t>
            </a:r>
            <a:endParaRPr sz="105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89000" y="1468129"/>
            <a:ext cx="1652905" cy="1854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462915" algn="l"/>
              </a:tabLst>
            </a:pPr>
            <a:r>
              <a:rPr sz="1050" spc="-25" dirty="0">
                <a:latin typeface="Arial MT"/>
                <a:cs typeface="Arial MT"/>
              </a:rPr>
              <a:t>1.1</a:t>
            </a:r>
            <a:r>
              <a:rPr sz="1050" dirty="0">
                <a:latin typeface="Arial MT"/>
                <a:cs typeface="Arial MT"/>
              </a:rPr>
              <a:t>	In</a:t>
            </a:r>
            <a:r>
              <a:rPr sz="1050" spc="-2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these</a:t>
            </a:r>
            <a:r>
              <a:rPr sz="1050" spc="-20" dirty="0">
                <a:latin typeface="Arial MT"/>
                <a:cs typeface="Arial MT"/>
              </a:rPr>
              <a:t> </a:t>
            </a:r>
            <a:r>
              <a:rPr sz="1050" spc="-10" dirty="0">
                <a:latin typeface="Arial MT"/>
                <a:cs typeface="Arial MT"/>
              </a:rPr>
              <a:t>Conditions:</a:t>
            </a:r>
            <a:endParaRPr sz="1050">
              <a:latin typeface="Arial MT"/>
              <a:cs typeface="Arial MT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408430" y="1748799"/>
            <a:ext cx="462280" cy="1854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50" spc="-10" dirty="0">
                <a:latin typeface="Arial MT"/>
                <a:cs typeface="Arial MT"/>
              </a:rPr>
              <a:t>“Buyer”</a:t>
            </a:r>
            <a:endParaRPr sz="1050">
              <a:latin typeface="Arial MT"/>
              <a:cs typeface="Arial MT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028950" y="1748799"/>
            <a:ext cx="3614420" cy="492759"/>
          </a:xfrm>
          <a:prstGeom prst="rect">
            <a:avLst/>
          </a:prstGeom>
        </p:spPr>
        <p:txBody>
          <a:bodyPr vert="horz" wrap="square" lIns="0" tIns="22860" rIns="0" bIns="0" rtlCol="0">
            <a:spAutoFit/>
          </a:bodyPr>
          <a:lstStyle/>
          <a:p>
            <a:pPr marL="12700" marR="5080" algn="just">
              <a:lnSpc>
                <a:spcPts val="1210"/>
              </a:lnSpc>
              <a:spcBef>
                <a:spcPts val="180"/>
              </a:spcBef>
            </a:pPr>
            <a:r>
              <a:rPr sz="1050" dirty="0">
                <a:latin typeface="Arial MT"/>
                <a:cs typeface="Arial MT"/>
              </a:rPr>
              <a:t>means</a:t>
            </a:r>
            <a:r>
              <a:rPr sz="1050" spc="459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45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person</a:t>
            </a:r>
            <a:r>
              <a:rPr sz="1050" spc="459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who</a:t>
            </a:r>
            <a:r>
              <a:rPr sz="1050" spc="45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submits</a:t>
            </a:r>
            <a:r>
              <a:rPr sz="1050" spc="47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</a:t>
            </a:r>
            <a:r>
              <a:rPr sz="1050" spc="44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Purchase</a:t>
            </a:r>
            <a:r>
              <a:rPr sz="1050" spc="45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Order</a:t>
            </a:r>
            <a:r>
              <a:rPr sz="1050" spc="459" dirty="0">
                <a:latin typeface="Arial MT"/>
                <a:cs typeface="Arial MT"/>
              </a:rPr>
              <a:t> </a:t>
            </a:r>
            <a:r>
              <a:rPr sz="1050" spc="-25" dirty="0">
                <a:latin typeface="Arial MT"/>
                <a:cs typeface="Arial MT"/>
              </a:rPr>
              <a:t>to </a:t>
            </a:r>
            <a:r>
              <a:rPr sz="1050" dirty="0">
                <a:latin typeface="Arial MT"/>
                <a:cs typeface="Arial MT"/>
              </a:rPr>
              <a:t>purchase</a:t>
            </a:r>
            <a:r>
              <a:rPr sz="1050" spc="29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</a:t>
            </a:r>
            <a:r>
              <a:rPr sz="1050" spc="30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Solution</a:t>
            </a:r>
            <a:r>
              <a:rPr sz="1050" spc="29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that</a:t>
            </a:r>
            <a:r>
              <a:rPr sz="1050" spc="30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is</a:t>
            </a:r>
            <a:r>
              <a:rPr sz="1050" spc="31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accepted</a:t>
            </a:r>
            <a:r>
              <a:rPr sz="1050" spc="30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by</a:t>
            </a:r>
            <a:r>
              <a:rPr sz="1050" spc="295" dirty="0">
                <a:latin typeface="Arial MT"/>
                <a:cs typeface="Arial MT"/>
              </a:rPr>
              <a:t> </a:t>
            </a:r>
            <a:r>
              <a:rPr lang="en-US" sz="1050" spc="295" dirty="0">
                <a:latin typeface="Arial MT"/>
                <a:cs typeface="Arial MT"/>
              </a:rPr>
              <a:t>AWLS </a:t>
            </a:r>
            <a:r>
              <a:rPr sz="1050" spc="-25" dirty="0">
                <a:latin typeface="Arial MT"/>
                <a:cs typeface="Arial MT"/>
              </a:rPr>
              <a:t>in </a:t>
            </a:r>
            <a:r>
              <a:rPr sz="1050" dirty="0">
                <a:latin typeface="Arial MT"/>
                <a:cs typeface="Arial MT"/>
              </a:rPr>
              <a:t>accordance</a:t>
            </a:r>
            <a:r>
              <a:rPr sz="1050" spc="-4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with</a:t>
            </a:r>
            <a:r>
              <a:rPr sz="1050" spc="-4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-4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provisions</a:t>
            </a:r>
            <a:r>
              <a:rPr sz="1050" spc="-4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of</a:t>
            </a:r>
            <a:r>
              <a:rPr sz="1050" spc="-4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Condition</a:t>
            </a:r>
            <a:r>
              <a:rPr sz="1050" spc="-35" dirty="0">
                <a:latin typeface="Arial MT"/>
                <a:cs typeface="Arial MT"/>
              </a:rPr>
              <a:t> </a:t>
            </a:r>
            <a:r>
              <a:rPr sz="1050" spc="-25" dirty="0">
                <a:latin typeface="Arial MT"/>
                <a:cs typeface="Arial MT"/>
              </a:rPr>
              <a:t>2.2</a:t>
            </a:r>
            <a:endParaRPr sz="1050" dirty="0">
              <a:latin typeface="Arial MT"/>
              <a:cs typeface="Arial MT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408430" y="2362210"/>
            <a:ext cx="1157605" cy="339090"/>
          </a:xfrm>
          <a:prstGeom prst="rect">
            <a:avLst/>
          </a:prstGeom>
        </p:spPr>
        <p:txBody>
          <a:bodyPr vert="horz" wrap="square" lIns="0" tIns="22860" rIns="0" bIns="0" rtlCol="0">
            <a:spAutoFit/>
          </a:bodyPr>
          <a:lstStyle/>
          <a:p>
            <a:pPr marL="12700" marR="5080">
              <a:lnSpc>
                <a:spcPts val="1210"/>
              </a:lnSpc>
              <a:spcBef>
                <a:spcPts val="180"/>
              </a:spcBef>
            </a:pPr>
            <a:r>
              <a:rPr sz="1050" spc="-10" dirty="0">
                <a:latin typeface="Arial MT"/>
                <a:cs typeface="Arial MT"/>
              </a:rPr>
              <a:t>“Buyer’s Equipment/Labour”</a:t>
            </a:r>
            <a:endParaRPr sz="1050">
              <a:latin typeface="Arial MT"/>
              <a:cs typeface="Arial MT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028950" y="2362210"/>
            <a:ext cx="3613785" cy="800100"/>
          </a:xfrm>
          <a:prstGeom prst="rect">
            <a:avLst/>
          </a:prstGeom>
        </p:spPr>
        <p:txBody>
          <a:bodyPr vert="horz" wrap="square" lIns="0" tIns="22860" rIns="0" bIns="0" rtlCol="0">
            <a:spAutoFit/>
          </a:bodyPr>
          <a:lstStyle/>
          <a:p>
            <a:pPr marL="12700" marR="5080" algn="just">
              <a:lnSpc>
                <a:spcPts val="1210"/>
              </a:lnSpc>
              <a:spcBef>
                <a:spcPts val="180"/>
              </a:spcBef>
            </a:pPr>
            <a:r>
              <a:rPr sz="1050" dirty="0">
                <a:latin typeface="Arial MT"/>
                <a:cs typeface="Arial MT"/>
              </a:rPr>
              <a:t>means</a:t>
            </a:r>
            <a:r>
              <a:rPr sz="1050" spc="14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equipment</a:t>
            </a:r>
            <a:r>
              <a:rPr sz="1050" spc="14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(if</a:t>
            </a:r>
            <a:r>
              <a:rPr sz="1050" spc="13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any)</a:t>
            </a:r>
            <a:r>
              <a:rPr sz="1050" spc="13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to</a:t>
            </a:r>
            <a:r>
              <a:rPr sz="1050" spc="13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be</a:t>
            </a:r>
            <a:r>
              <a:rPr sz="1050" spc="14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provided</a:t>
            </a:r>
            <a:r>
              <a:rPr sz="1050" spc="14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by</a:t>
            </a:r>
            <a:r>
              <a:rPr sz="1050" spc="14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14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Buyer</a:t>
            </a:r>
            <a:r>
              <a:rPr sz="1050" spc="135" dirty="0">
                <a:latin typeface="Arial MT"/>
                <a:cs typeface="Arial MT"/>
              </a:rPr>
              <a:t> </a:t>
            </a:r>
            <a:r>
              <a:rPr sz="1050" spc="-25" dirty="0">
                <a:latin typeface="Arial MT"/>
                <a:cs typeface="Arial MT"/>
              </a:rPr>
              <a:t>for </a:t>
            </a:r>
            <a:r>
              <a:rPr sz="1050" dirty="0">
                <a:latin typeface="Arial MT"/>
                <a:cs typeface="Arial MT"/>
              </a:rPr>
              <a:t>use</a:t>
            </a:r>
            <a:r>
              <a:rPr sz="1050" spc="39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in</a:t>
            </a:r>
            <a:r>
              <a:rPr sz="1050" spc="38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39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supply,</a:t>
            </a:r>
            <a:r>
              <a:rPr sz="1050" spc="39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installation</a:t>
            </a:r>
            <a:r>
              <a:rPr sz="1050" spc="39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or</a:t>
            </a:r>
            <a:r>
              <a:rPr sz="1050" spc="39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commissioning</a:t>
            </a:r>
            <a:r>
              <a:rPr sz="1050" spc="40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of</a:t>
            </a:r>
            <a:r>
              <a:rPr sz="1050" spc="390" dirty="0">
                <a:latin typeface="Arial MT"/>
                <a:cs typeface="Arial MT"/>
              </a:rPr>
              <a:t> </a:t>
            </a:r>
            <a:r>
              <a:rPr sz="1050" spc="-25" dirty="0">
                <a:latin typeface="Arial MT"/>
                <a:cs typeface="Arial MT"/>
              </a:rPr>
              <a:t>the </a:t>
            </a:r>
            <a:r>
              <a:rPr sz="1050" dirty="0">
                <a:latin typeface="Arial MT"/>
                <a:cs typeface="Arial MT"/>
              </a:rPr>
              <a:t>Solution</a:t>
            </a:r>
            <a:r>
              <a:rPr sz="1050" spc="-1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and</a:t>
            </a:r>
            <a:r>
              <a:rPr sz="1050" spc="-1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any</a:t>
            </a:r>
            <a:r>
              <a:rPr sz="1050" spc="-1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local</a:t>
            </a:r>
            <a:r>
              <a:rPr sz="1050" spc="-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labour</a:t>
            </a:r>
            <a:r>
              <a:rPr sz="1050" spc="-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stipulated</a:t>
            </a:r>
            <a:r>
              <a:rPr sz="1050" spc="-1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as</a:t>
            </a:r>
            <a:r>
              <a:rPr sz="1050" spc="-1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necessary</a:t>
            </a:r>
            <a:r>
              <a:rPr sz="1050" spc="-1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for</a:t>
            </a:r>
            <a:r>
              <a:rPr sz="1050" spc="-5" dirty="0">
                <a:latin typeface="Arial MT"/>
                <a:cs typeface="Arial MT"/>
              </a:rPr>
              <a:t> </a:t>
            </a:r>
            <a:r>
              <a:rPr sz="1050" spc="-25" dirty="0">
                <a:latin typeface="Arial MT"/>
                <a:cs typeface="Arial MT"/>
              </a:rPr>
              <a:t>the </a:t>
            </a:r>
            <a:r>
              <a:rPr sz="1050" dirty="0">
                <a:latin typeface="Arial MT"/>
                <a:cs typeface="Arial MT"/>
              </a:rPr>
              <a:t>Solution as</a:t>
            </a:r>
            <a:r>
              <a:rPr sz="1050" spc="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agreed</a:t>
            </a:r>
            <a:r>
              <a:rPr sz="1050" spc="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between</a:t>
            </a:r>
            <a:r>
              <a:rPr sz="1050" spc="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Parties</a:t>
            </a:r>
            <a:r>
              <a:rPr sz="1050" spc="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from</a:t>
            </a:r>
            <a:r>
              <a:rPr sz="1050" spc="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time</a:t>
            </a:r>
            <a:r>
              <a:rPr sz="1050" spc="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to</a:t>
            </a:r>
            <a:r>
              <a:rPr sz="1050" spc="-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time</a:t>
            </a:r>
            <a:r>
              <a:rPr sz="1050" spc="5" dirty="0">
                <a:latin typeface="Arial MT"/>
                <a:cs typeface="Arial MT"/>
              </a:rPr>
              <a:t> </a:t>
            </a:r>
            <a:r>
              <a:rPr sz="1050" spc="-25" dirty="0">
                <a:latin typeface="Arial MT"/>
                <a:cs typeface="Arial MT"/>
              </a:rPr>
              <a:t>(in </a:t>
            </a:r>
            <a:r>
              <a:rPr sz="1050" dirty="0">
                <a:latin typeface="Arial MT"/>
                <a:cs typeface="Arial MT"/>
              </a:rPr>
              <a:t>each</a:t>
            </a:r>
            <a:r>
              <a:rPr sz="1050" spc="-2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case</a:t>
            </a:r>
            <a:r>
              <a:rPr sz="1050" spc="-2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as</a:t>
            </a:r>
            <a:r>
              <a:rPr sz="1050" spc="-2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set</a:t>
            </a:r>
            <a:r>
              <a:rPr sz="1050" spc="-3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out</a:t>
            </a:r>
            <a:r>
              <a:rPr sz="1050" spc="-2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in</a:t>
            </a:r>
            <a:r>
              <a:rPr sz="1050" spc="-2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-2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Special</a:t>
            </a:r>
            <a:r>
              <a:rPr sz="1050" spc="-15" dirty="0">
                <a:latin typeface="Arial MT"/>
                <a:cs typeface="Arial MT"/>
              </a:rPr>
              <a:t> </a:t>
            </a:r>
            <a:r>
              <a:rPr sz="1050" spc="-10" dirty="0">
                <a:latin typeface="Arial MT"/>
                <a:cs typeface="Arial MT"/>
              </a:rPr>
              <a:t>Conditions)</a:t>
            </a:r>
            <a:endParaRPr sz="1050">
              <a:latin typeface="Arial MT"/>
              <a:cs typeface="Arial MT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408430" y="3282960"/>
            <a:ext cx="742315" cy="1854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50" spc="-10" dirty="0">
                <a:latin typeface="Arial MT"/>
                <a:cs typeface="Arial MT"/>
              </a:rPr>
              <a:t>“Conditions”</a:t>
            </a:r>
            <a:endParaRPr sz="1050">
              <a:latin typeface="Arial MT"/>
              <a:cs typeface="Arial MT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028950" y="3282960"/>
            <a:ext cx="3611245" cy="492759"/>
          </a:xfrm>
          <a:prstGeom prst="rect">
            <a:avLst/>
          </a:prstGeom>
        </p:spPr>
        <p:txBody>
          <a:bodyPr vert="horz" wrap="square" lIns="0" tIns="22860" rIns="0" bIns="0" rtlCol="0">
            <a:spAutoFit/>
          </a:bodyPr>
          <a:lstStyle/>
          <a:p>
            <a:pPr marL="12700" marR="5080" algn="just">
              <a:lnSpc>
                <a:spcPts val="1210"/>
              </a:lnSpc>
              <a:spcBef>
                <a:spcPts val="180"/>
              </a:spcBef>
            </a:pPr>
            <a:r>
              <a:rPr sz="1050" dirty="0">
                <a:latin typeface="Arial MT"/>
                <a:cs typeface="Arial MT"/>
              </a:rPr>
              <a:t>means</a:t>
            </a:r>
            <a:r>
              <a:rPr sz="1050" spc="8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7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standard</a:t>
            </a:r>
            <a:r>
              <a:rPr sz="1050" spc="8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terms</a:t>
            </a:r>
            <a:r>
              <a:rPr sz="1050" spc="8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and</a:t>
            </a:r>
            <a:r>
              <a:rPr sz="1050" spc="8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conditions</a:t>
            </a:r>
            <a:r>
              <a:rPr sz="1050" spc="9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of</a:t>
            </a:r>
            <a:r>
              <a:rPr sz="1050" spc="7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sale</a:t>
            </a:r>
            <a:r>
              <a:rPr sz="1050" spc="7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set</a:t>
            </a:r>
            <a:r>
              <a:rPr sz="1050" spc="7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out</a:t>
            </a:r>
            <a:r>
              <a:rPr sz="1050" spc="80" dirty="0">
                <a:latin typeface="Arial MT"/>
                <a:cs typeface="Arial MT"/>
              </a:rPr>
              <a:t> </a:t>
            </a:r>
            <a:r>
              <a:rPr sz="1050" spc="-25" dirty="0">
                <a:latin typeface="Arial MT"/>
                <a:cs typeface="Arial MT"/>
              </a:rPr>
              <a:t>in </a:t>
            </a:r>
            <a:r>
              <a:rPr sz="1050" dirty="0">
                <a:latin typeface="Arial MT"/>
                <a:cs typeface="Arial MT"/>
              </a:rPr>
              <a:t>this</a:t>
            </a:r>
            <a:r>
              <a:rPr sz="1050" spc="15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document</a:t>
            </a:r>
            <a:r>
              <a:rPr sz="1050" spc="15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and</a:t>
            </a:r>
            <a:r>
              <a:rPr sz="1050" spc="15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(unless</a:t>
            </a:r>
            <a:r>
              <a:rPr sz="1050" spc="15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15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context</a:t>
            </a:r>
            <a:r>
              <a:rPr sz="1050" spc="15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otherwise</a:t>
            </a:r>
            <a:r>
              <a:rPr sz="1050" spc="150" dirty="0">
                <a:latin typeface="Arial MT"/>
                <a:cs typeface="Arial MT"/>
              </a:rPr>
              <a:t> </a:t>
            </a:r>
            <a:r>
              <a:rPr sz="1050" spc="-10" dirty="0">
                <a:latin typeface="Arial MT"/>
                <a:cs typeface="Arial MT"/>
              </a:rPr>
              <a:t>requires) </a:t>
            </a:r>
            <a:r>
              <a:rPr sz="1050" dirty="0">
                <a:latin typeface="Arial MT"/>
                <a:cs typeface="Arial MT"/>
              </a:rPr>
              <a:t>includes</a:t>
            </a:r>
            <a:r>
              <a:rPr sz="1050" spc="-4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any</a:t>
            </a:r>
            <a:r>
              <a:rPr sz="1050" spc="-4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Special</a:t>
            </a:r>
            <a:r>
              <a:rPr sz="1050" spc="-45" dirty="0">
                <a:latin typeface="Arial MT"/>
                <a:cs typeface="Arial MT"/>
              </a:rPr>
              <a:t> </a:t>
            </a:r>
            <a:r>
              <a:rPr sz="1050" spc="-10" dirty="0">
                <a:latin typeface="Arial MT"/>
                <a:cs typeface="Arial MT"/>
              </a:rPr>
              <a:t>Conditions</a:t>
            </a:r>
            <a:endParaRPr sz="1050">
              <a:latin typeface="Arial MT"/>
              <a:cs typeface="Arial MT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408430" y="3896369"/>
            <a:ext cx="772160" cy="339090"/>
          </a:xfrm>
          <a:prstGeom prst="rect">
            <a:avLst/>
          </a:prstGeom>
        </p:spPr>
        <p:txBody>
          <a:bodyPr vert="horz" wrap="square" lIns="0" tIns="22860" rIns="0" bIns="0" rtlCol="0">
            <a:spAutoFit/>
          </a:bodyPr>
          <a:lstStyle/>
          <a:p>
            <a:pPr marL="12700" marR="5080">
              <a:lnSpc>
                <a:spcPts val="1210"/>
              </a:lnSpc>
              <a:spcBef>
                <a:spcPts val="180"/>
              </a:spcBef>
            </a:pPr>
            <a:r>
              <a:rPr sz="1050" spc="-10" dirty="0">
                <a:latin typeface="Arial MT"/>
                <a:cs typeface="Arial MT"/>
              </a:rPr>
              <a:t>“Confidential Information”</a:t>
            </a:r>
            <a:endParaRPr sz="1050">
              <a:latin typeface="Arial MT"/>
              <a:cs typeface="Arial MT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3028950" y="3896369"/>
            <a:ext cx="3609340" cy="339090"/>
          </a:xfrm>
          <a:prstGeom prst="rect">
            <a:avLst/>
          </a:prstGeom>
        </p:spPr>
        <p:txBody>
          <a:bodyPr vert="horz" wrap="square" lIns="0" tIns="22860" rIns="0" bIns="0" rtlCol="0">
            <a:spAutoFit/>
          </a:bodyPr>
          <a:lstStyle/>
          <a:p>
            <a:pPr marL="12700" marR="5080">
              <a:lnSpc>
                <a:spcPts val="1210"/>
              </a:lnSpc>
              <a:spcBef>
                <a:spcPts val="180"/>
              </a:spcBef>
            </a:pPr>
            <a:r>
              <a:rPr sz="1050" dirty="0">
                <a:latin typeface="Arial MT"/>
                <a:cs typeface="Arial MT"/>
              </a:rPr>
              <a:t>means</a:t>
            </a:r>
            <a:r>
              <a:rPr sz="1050" spc="9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all</a:t>
            </a:r>
            <a:r>
              <a:rPr sz="1050" spc="9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information</a:t>
            </a:r>
            <a:r>
              <a:rPr sz="1050" spc="10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of</a:t>
            </a:r>
            <a:r>
              <a:rPr sz="1050" spc="90" dirty="0">
                <a:latin typeface="Arial MT"/>
                <a:cs typeface="Arial MT"/>
              </a:rPr>
              <a:t> </a:t>
            </a:r>
            <a:r>
              <a:rPr lang="en-US" sz="1050" spc="90" dirty="0">
                <a:latin typeface="Arial MT"/>
                <a:cs typeface="Arial MT"/>
              </a:rPr>
              <a:t>AWLS</a:t>
            </a:r>
            <a:r>
              <a:rPr sz="1050" spc="10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(in</a:t>
            </a:r>
            <a:r>
              <a:rPr sz="1050" spc="9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whatever</a:t>
            </a:r>
            <a:r>
              <a:rPr sz="1050" spc="95" dirty="0">
                <a:latin typeface="Arial MT"/>
                <a:cs typeface="Arial MT"/>
              </a:rPr>
              <a:t> </a:t>
            </a:r>
            <a:r>
              <a:rPr sz="1050" spc="-10" dirty="0">
                <a:latin typeface="Arial MT"/>
                <a:cs typeface="Arial MT"/>
              </a:rPr>
              <a:t>medium </a:t>
            </a:r>
            <a:r>
              <a:rPr sz="1050" dirty="0">
                <a:latin typeface="Arial MT"/>
                <a:cs typeface="Arial MT"/>
              </a:rPr>
              <a:t>including</a:t>
            </a:r>
            <a:r>
              <a:rPr sz="1050" spc="-4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written,</a:t>
            </a:r>
            <a:r>
              <a:rPr sz="1050" spc="-4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oral,</a:t>
            </a:r>
            <a:r>
              <a:rPr sz="1050" spc="-3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visual</a:t>
            </a:r>
            <a:r>
              <a:rPr sz="1050" spc="-4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or</a:t>
            </a:r>
            <a:r>
              <a:rPr sz="1050" spc="-4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electronic</a:t>
            </a:r>
            <a:r>
              <a:rPr sz="1050" spc="-30" dirty="0">
                <a:latin typeface="Arial MT"/>
                <a:cs typeface="Arial MT"/>
              </a:rPr>
              <a:t> </a:t>
            </a:r>
            <a:r>
              <a:rPr sz="1050" spc="-20" dirty="0">
                <a:latin typeface="Arial MT"/>
                <a:cs typeface="Arial MT"/>
              </a:rPr>
              <a:t>form)</a:t>
            </a:r>
            <a:endParaRPr sz="1050" dirty="0">
              <a:latin typeface="Arial MT"/>
              <a:cs typeface="Arial MT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408430" y="4356109"/>
            <a:ext cx="617220" cy="1854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50" spc="-10" dirty="0">
                <a:latin typeface="Arial MT"/>
                <a:cs typeface="Arial MT"/>
              </a:rPr>
              <a:t>“Contract”</a:t>
            </a:r>
            <a:endParaRPr sz="1050">
              <a:latin typeface="Arial MT"/>
              <a:cs typeface="Arial MT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3028950" y="4356109"/>
            <a:ext cx="3613150" cy="176972"/>
          </a:xfrm>
          <a:prstGeom prst="rect">
            <a:avLst/>
          </a:prstGeom>
        </p:spPr>
        <p:txBody>
          <a:bodyPr vert="horz" wrap="square" lIns="0" tIns="22860" rIns="0" bIns="0" rtlCol="0">
            <a:spAutoFit/>
          </a:bodyPr>
          <a:lstStyle/>
          <a:p>
            <a:pPr marL="12700" marR="5080">
              <a:lnSpc>
                <a:spcPts val="1210"/>
              </a:lnSpc>
              <a:spcBef>
                <a:spcPts val="180"/>
              </a:spcBef>
            </a:pPr>
            <a:r>
              <a:rPr lang="en-US" sz="1050" dirty="0">
                <a:latin typeface="Arial MT"/>
                <a:cs typeface="Arial MT"/>
              </a:rPr>
              <a:t>M</a:t>
            </a:r>
            <a:r>
              <a:rPr sz="1050" dirty="0">
                <a:latin typeface="Arial MT"/>
                <a:cs typeface="Arial MT"/>
              </a:rPr>
              <a:t>eans</a:t>
            </a:r>
            <a:r>
              <a:rPr lang="en-US" sz="1050" dirty="0">
                <a:latin typeface="Arial MT"/>
                <a:cs typeface="Arial MT"/>
              </a:rPr>
              <a:t> AWLS</a:t>
            </a:r>
            <a:r>
              <a:rPr sz="1050" dirty="0">
                <a:latin typeface="Arial MT"/>
                <a:cs typeface="Arial MT"/>
              </a:rPr>
              <a:t>’s</a:t>
            </a:r>
            <a:r>
              <a:rPr sz="1050" spc="14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acceptance</a:t>
            </a:r>
            <a:r>
              <a:rPr sz="1050" spc="14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of</a:t>
            </a:r>
            <a:r>
              <a:rPr sz="1050" spc="14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14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Buyer’s</a:t>
            </a:r>
            <a:r>
              <a:rPr sz="1050" spc="135" dirty="0">
                <a:latin typeface="Arial MT"/>
                <a:cs typeface="Arial MT"/>
              </a:rPr>
              <a:t> </a:t>
            </a:r>
            <a:r>
              <a:rPr sz="1050" spc="-10" dirty="0">
                <a:latin typeface="Arial MT"/>
                <a:cs typeface="Arial MT"/>
              </a:rPr>
              <a:t>Purchase Order</a:t>
            </a:r>
            <a:endParaRPr sz="1050" dirty="0">
              <a:latin typeface="Arial MT"/>
              <a:cs typeface="Arial MT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408430" y="4815849"/>
            <a:ext cx="565150" cy="1854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50" spc="-10" dirty="0">
                <a:latin typeface="Arial MT"/>
                <a:cs typeface="Arial MT"/>
              </a:rPr>
              <a:t>“Deposit”</a:t>
            </a:r>
            <a:endParaRPr sz="1050">
              <a:latin typeface="Arial MT"/>
              <a:cs typeface="Arial MT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3028950" y="4815849"/>
            <a:ext cx="3611245" cy="339090"/>
          </a:xfrm>
          <a:prstGeom prst="rect">
            <a:avLst/>
          </a:prstGeom>
        </p:spPr>
        <p:txBody>
          <a:bodyPr vert="horz" wrap="square" lIns="0" tIns="22860" rIns="0" bIns="0" rtlCol="0">
            <a:spAutoFit/>
          </a:bodyPr>
          <a:lstStyle/>
          <a:p>
            <a:pPr marL="12700" marR="5080">
              <a:lnSpc>
                <a:spcPts val="1210"/>
              </a:lnSpc>
              <a:spcBef>
                <a:spcPts val="180"/>
              </a:spcBef>
            </a:pPr>
            <a:r>
              <a:rPr sz="1050" dirty="0">
                <a:latin typeface="Arial MT"/>
                <a:cs typeface="Arial MT"/>
              </a:rPr>
              <a:t>means</a:t>
            </a:r>
            <a:r>
              <a:rPr sz="1050" spc="160" dirty="0">
                <a:latin typeface="Arial MT"/>
                <a:cs typeface="Arial MT"/>
              </a:rPr>
              <a:t>  </a:t>
            </a:r>
            <a:r>
              <a:rPr sz="1050" dirty="0">
                <a:latin typeface="Arial MT"/>
                <a:cs typeface="Arial MT"/>
              </a:rPr>
              <a:t>either</a:t>
            </a:r>
            <a:r>
              <a:rPr sz="1050" spc="165" dirty="0">
                <a:latin typeface="Arial MT"/>
                <a:cs typeface="Arial MT"/>
              </a:rPr>
              <a:t>  </a:t>
            </a:r>
            <a:r>
              <a:rPr sz="1050" dirty="0">
                <a:latin typeface="Arial MT"/>
                <a:cs typeface="Arial MT"/>
              </a:rPr>
              <a:t>a</a:t>
            </a:r>
            <a:r>
              <a:rPr sz="1050" spc="160" dirty="0">
                <a:latin typeface="Arial MT"/>
                <a:cs typeface="Arial MT"/>
              </a:rPr>
              <a:t>  </a:t>
            </a:r>
            <a:r>
              <a:rPr sz="1050" dirty="0">
                <a:latin typeface="Arial MT"/>
                <a:cs typeface="Arial MT"/>
              </a:rPr>
              <a:t>deposit,</a:t>
            </a:r>
            <a:r>
              <a:rPr sz="1050" spc="165" dirty="0">
                <a:latin typeface="Arial MT"/>
                <a:cs typeface="Arial MT"/>
              </a:rPr>
              <a:t>  </a:t>
            </a:r>
            <a:r>
              <a:rPr sz="1050" dirty="0">
                <a:latin typeface="Arial MT"/>
                <a:cs typeface="Arial MT"/>
              </a:rPr>
              <a:t>an</a:t>
            </a:r>
            <a:r>
              <a:rPr sz="1050" spc="160" dirty="0">
                <a:latin typeface="Arial MT"/>
                <a:cs typeface="Arial MT"/>
              </a:rPr>
              <a:t>  </a:t>
            </a:r>
            <a:r>
              <a:rPr sz="1050" dirty="0">
                <a:latin typeface="Arial MT"/>
                <a:cs typeface="Arial MT"/>
              </a:rPr>
              <a:t>advance</a:t>
            </a:r>
            <a:r>
              <a:rPr sz="1050" spc="155" dirty="0">
                <a:latin typeface="Arial MT"/>
                <a:cs typeface="Arial MT"/>
              </a:rPr>
              <a:t>  </a:t>
            </a:r>
            <a:r>
              <a:rPr sz="1050" dirty="0">
                <a:latin typeface="Arial MT"/>
                <a:cs typeface="Arial MT"/>
              </a:rPr>
              <a:t>payment</a:t>
            </a:r>
            <a:r>
              <a:rPr sz="1050" spc="170" dirty="0">
                <a:latin typeface="Arial MT"/>
                <a:cs typeface="Arial MT"/>
              </a:rPr>
              <a:t>  </a:t>
            </a:r>
            <a:r>
              <a:rPr sz="1050" dirty="0">
                <a:latin typeface="Arial MT"/>
                <a:cs typeface="Arial MT"/>
              </a:rPr>
              <a:t>or</a:t>
            </a:r>
            <a:r>
              <a:rPr sz="1050" spc="160" dirty="0">
                <a:latin typeface="Arial MT"/>
                <a:cs typeface="Arial MT"/>
              </a:rPr>
              <a:t>  </a:t>
            </a:r>
            <a:r>
              <a:rPr sz="1050" spc="-50" dirty="0">
                <a:latin typeface="Arial MT"/>
                <a:cs typeface="Arial MT"/>
              </a:rPr>
              <a:t>a </a:t>
            </a:r>
            <a:r>
              <a:rPr sz="1050" spc="-10" dirty="0">
                <a:latin typeface="Arial MT"/>
                <a:cs typeface="Arial MT"/>
              </a:rPr>
              <a:t>mobilisation</a:t>
            </a:r>
            <a:r>
              <a:rPr sz="1050" spc="45" dirty="0">
                <a:latin typeface="Arial MT"/>
                <a:cs typeface="Arial MT"/>
              </a:rPr>
              <a:t> </a:t>
            </a:r>
            <a:r>
              <a:rPr sz="1050" spc="-10" dirty="0">
                <a:latin typeface="Arial MT"/>
                <a:cs typeface="Arial MT"/>
              </a:rPr>
              <a:t>payment</a:t>
            </a:r>
            <a:endParaRPr sz="1050">
              <a:latin typeface="Arial MT"/>
              <a:cs typeface="Arial MT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408430" y="5275589"/>
            <a:ext cx="720090" cy="1854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50" spc="-10" dirty="0">
                <a:latin typeface="Arial MT"/>
                <a:cs typeface="Arial MT"/>
              </a:rPr>
              <a:t>“Document”</a:t>
            </a:r>
            <a:endParaRPr sz="1050">
              <a:latin typeface="Arial MT"/>
              <a:cs typeface="Arial MT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3028950" y="5275589"/>
            <a:ext cx="3611879" cy="646430"/>
          </a:xfrm>
          <a:prstGeom prst="rect">
            <a:avLst/>
          </a:prstGeom>
        </p:spPr>
        <p:txBody>
          <a:bodyPr vert="horz" wrap="square" lIns="0" tIns="22860" rIns="0" bIns="0" rtlCol="0">
            <a:spAutoFit/>
          </a:bodyPr>
          <a:lstStyle/>
          <a:p>
            <a:pPr marL="12700" marR="5080" algn="just">
              <a:lnSpc>
                <a:spcPts val="1210"/>
              </a:lnSpc>
              <a:spcBef>
                <a:spcPts val="180"/>
              </a:spcBef>
            </a:pPr>
            <a:r>
              <a:rPr sz="1050" dirty="0">
                <a:latin typeface="Arial MT"/>
                <a:cs typeface="Arial MT"/>
              </a:rPr>
              <a:t>means</a:t>
            </a:r>
            <a:r>
              <a:rPr sz="1050" spc="28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without</a:t>
            </a:r>
            <a:r>
              <a:rPr sz="1050" spc="27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limitation,</a:t>
            </a:r>
            <a:r>
              <a:rPr sz="1050" spc="27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in</a:t>
            </a:r>
            <a:r>
              <a:rPr sz="1050" spc="27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addition</a:t>
            </a:r>
            <a:r>
              <a:rPr sz="1050" spc="27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to</a:t>
            </a:r>
            <a:r>
              <a:rPr sz="1050" spc="27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any</a:t>
            </a:r>
            <a:r>
              <a:rPr sz="1050" spc="27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document</a:t>
            </a:r>
            <a:r>
              <a:rPr sz="1050" spc="285" dirty="0">
                <a:latin typeface="Arial MT"/>
                <a:cs typeface="Arial MT"/>
              </a:rPr>
              <a:t> </a:t>
            </a:r>
            <a:r>
              <a:rPr sz="1050" spc="-25" dirty="0">
                <a:latin typeface="Arial MT"/>
                <a:cs typeface="Arial MT"/>
              </a:rPr>
              <a:t>in </a:t>
            </a:r>
            <a:r>
              <a:rPr sz="1050" dirty="0">
                <a:latin typeface="Arial MT"/>
                <a:cs typeface="Arial MT"/>
              </a:rPr>
              <a:t>writing,</a:t>
            </a:r>
            <a:r>
              <a:rPr sz="1050" spc="5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any</a:t>
            </a:r>
            <a:r>
              <a:rPr sz="1050" spc="5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drawing,</a:t>
            </a:r>
            <a:r>
              <a:rPr sz="1050" spc="5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map,</a:t>
            </a:r>
            <a:r>
              <a:rPr sz="1050" spc="5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plan,</a:t>
            </a:r>
            <a:r>
              <a:rPr sz="1050" spc="5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diagram,</a:t>
            </a:r>
            <a:r>
              <a:rPr sz="1050" spc="5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design,</a:t>
            </a:r>
            <a:r>
              <a:rPr sz="1050" spc="5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picture</a:t>
            </a:r>
            <a:r>
              <a:rPr sz="1050" spc="55" dirty="0">
                <a:latin typeface="Arial MT"/>
                <a:cs typeface="Arial MT"/>
              </a:rPr>
              <a:t> </a:t>
            </a:r>
            <a:r>
              <a:rPr sz="1050" spc="-25" dirty="0">
                <a:latin typeface="Arial MT"/>
                <a:cs typeface="Arial MT"/>
              </a:rPr>
              <a:t>or </a:t>
            </a:r>
            <a:r>
              <a:rPr sz="1050" dirty="0">
                <a:latin typeface="Arial MT"/>
                <a:cs typeface="Arial MT"/>
              </a:rPr>
              <a:t>other</a:t>
            </a:r>
            <a:r>
              <a:rPr sz="1050" spc="3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image,</a:t>
            </a:r>
            <a:r>
              <a:rPr sz="1050" spc="3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tape,</a:t>
            </a:r>
            <a:r>
              <a:rPr sz="1050" spc="2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disk</a:t>
            </a:r>
            <a:r>
              <a:rPr sz="1050" spc="2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or</a:t>
            </a:r>
            <a:r>
              <a:rPr sz="1050" spc="3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other</a:t>
            </a:r>
            <a:r>
              <a:rPr sz="1050" spc="3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device</a:t>
            </a:r>
            <a:r>
              <a:rPr sz="1050" spc="2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or</a:t>
            </a:r>
            <a:r>
              <a:rPr sz="1050" spc="2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record</a:t>
            </a:r>
            <a:r>
              <a:rPr sz="1050" spc="20" dirty="0">
                <a:latin typeface="Arial MT"/>
                <a:cs typeface="Arial MT"/>
              </a:rPr>
              <a:t> </a:t>
            </a:r>
            <a:r>
              <a:rPr sz="1050" spc="-10" dirty="0">
                <a:latin typeface="Arial MT"/>
                <a:cs typeface="Arial MT"/>
              </a:rPr>
              <a:t>embodying </a:t>
            </a:r>
            <a:r>
              <a:rPr sz="1050" dirty="0">
                <a:latin typeface="Arial MT"/>
                <a:cs typeface="Arial MT"/>
              </a:rPr>
              <a:t>information</a:t>
            </a:r>
            <a:r>
              <a:rPr sz="1050" spc="-3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in</a:t>
            </a:r>
            <a:r>
              <a:rPr sz="1050" spc="-4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any</a:t>
            </a:r>
            <a:r>
              <a:rPr sz="1050" spc="-30" dirty="0">
                <a:latin typeface="Arial MT"/>
                <a:cs typeface="Arial MT"/>
              </a:rPr>
              <a:t> </a:t>
            </a:r>
            <a:r>
              <a:rPr sz="1050" spc="-20" dirty="0">
                <a:latin typeface="Arial MT"/>
                <a:cs typeface="Arial MT"/>
              </a:rPr>
              <a:t>form</a:t>
            </a:r>
            <a:endParaRPr sz="1050">
              <a:latin typeface="Arial MT"/>
              <a:cs typeface="Arial MT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1408430" y="6042669"/>
            <a:ext cx="505459" cy="1854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50" spc="-10" dirty="0">
                <a:latin typeface="Arial MT"/>
                <a:cs typeface="Arial MT"/>
              </a:rPr>
              <a:t>“Goods”</a:t>
            </a:r>
            <a:endParaRPr sz="1050">
              <a:latin typeface="Arial MT"/>
              <a:cs typeface="Arial MT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3028950" y="6042669"/>
            <a:ext cx="3611245" cy="492759"/>
          </a:xfrm>
          <a:prstGeom prst="rect">
            <a:avLst/>
          </a:prstGeom>
        </p:spPr>
        <p:txBody>
          <a:bodyPr vert="horz" wrap="square" lIns="0" tIns="22860" rIns="0" bIns="0" rtlCol="0">
            <a:spAutoFit/>
          </a:bodyPr>
          <a:lstStyle/>
          <a:p>
            <a:pPr marL="12700" marR="5080" algn="just">
              <a:lnSpc>
                <a:spcPts val="1210"/>
              </a:lnSpc>
              <a:spcBef>
                <a:spcPts val="180"/>
              </a:spcBef>
            </a:pPr>
            <a:r>
              <a:rPr sz="1050" dirty="0">
                <a:latin typeface="Arial MT"/>
                <a:cs typeface="Arial MT"/>
              </a:rPr>
              <a:t>means</a:t>
            </a:r>
            <a:r>
              <a:rPr sz="1050" spc="6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5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goods</a:t>
            </a:r>
            <a:r>
              <a:rPr sz="1050" spc="6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(including</a:t>
            </a:r>
            <a:r>
              <a:rPr sz="1050" spc="5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any</a:t>
            </a:r>
            <a:r>
              <a:rPr sz="1050" spc="6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instalment</a:t>
            </a:r>
            <a:r>
              <a:rPr sz="1050" spc="6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of</a:t>
            </a:r>
            <a:r>
              <a:rPr sz="1050" spc="5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5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Goods</a:t>
            </a:r>
            <a:r>
              <a:rPr sz="1050" spc="50" dirty="0">
                <a:latin typeface="Arial MT"/>
                <a:cs typeface="Arial MT"/>
              </a:rPr>
              <a:t> </a:t>
            </a:r>
            <a:r>
              <a:rPr sz="1050" spc="-25" dirty="0">
                <a:latin typeface="Arial MT"/>
                <a:cs typeface="Arial MT"/>
              </a:rPr>
              <a:t>or </a:t>
            </a:r>
            <a:r>
              <a:rPr sz="1050" dirty="0">
                <a:latin typeface="Arial MT"/>
                <a:cs typeface="Arial MT"/>
              </a:rPr>
              <a:t>any</a:t>
            </a:r>
            <a:r>
              <a:rPr sz="1050" spc="409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parts</a:t>
            </a:r>
            <a:r>
              <a:rPr sz="1050" spc="42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for</a:t>
            </a:r>
            <a:r>
              <a:rPr sz="1050" spc="41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them</a:t>
            </a:r>
            <a:r>
              <a:rPr sz="1050" spc="409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which</a:t>
            </a:r>
            <a:r>
              <a:rPr sz="1050" spc="41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Westminster</a:t>
            </a:r>
            <a:r>
              <a:rPr sz="1050" spc="42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is</a:t>
            </a:r>
            <a:r>
              <a:rPr sz="1050" spc="409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to</a:t>
            </a:r>
            <a:r>
              <a:rPr sz="1050" spc="40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supply</a:t>
            </a:r>
            <a:r>
              <a:rPr sz="1050" spc="425" dirty="0">
                <a:latin typeface="Arial MT"/>
                <a:cs typeface="Arial MT"/>
              </a:rPr>
              <a:t> </a:t>
            </a:r>
            <a:r>
              <a:rPr sz="1050" spc="-25" dirty="0">
                <a:latin typeface="Arial MT"/>
                <a:cs typeface="Arial MT"/>
              </a:rPr>
              <a:t>in </a:t>
            </a:r>
            <a:r>
              <a:rPr sz="1050" dirty="0">
                <a:latin typeface="Arial MT"/>
                <a:cs typeface="Arial MT"/>
              </a:rPr>
              <a:t>accordance</a:t>
            </a:r>
            <a:r>
              <a:rPr sz="1050" spc="-4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with</a:t>
            </a:r>
            <a:r>
              <a:rPr sz="1050" spc="-4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these</a:t>
            </a:r>
            <a:r>
              <a:rPr sz="1050" spc="-45" dirty="0">
                <a:latin typeface="Arial MT"/>
                <a:cs typeface="Arial MT"/>
              </a:rPr>
              <a:t> </a:t>
            </a:r>
            <a:r>
              <a:rPr sz="1050" spc="-10" dirty="0">
                <a:latin typeface="Arial MT"/>
                <a:cs typeface="Arial MT"/>
              </a:rPr>
              <a:t>conditions)</a:t>
            </a:r>
            <a:endParaRPr sz="1050">
              <a:latin typeface="Arial MT"/>
              <a:cs typeface="Arial MT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1408430" y="6656079"/>
            <a:ext cx="698500" cy="1854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50" spc="-10" dirty="0">
                <a:latin typeface="Arial MT"/>
                <a:cs typeface="Arial MT"/>
              </a:rPr>
              <a:t>”Incoterms”</a:t>
            </a:r>
            <a:endParaRPr sz="1050">
              <a:latin typeface="Arial MT"/>
              <a:cs typeface="Arial MT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3028950" y="6656079"/>
            <a:ext cx="3615054" cy="1261110"/>
          </a:xfrm>
          <a:prstGeom prst="rect">
            <a:avLst/>
          </a:prstGeom>
        </p:spPr>
        <p:txBody>
          <a:bodyPr vert="horz" wrap="square" lIns="0" tIns="22860" rIns="0" bIns="0" rtlCol="0">
            <a:spAutoFit/>
          </a:bodyPr>
          <a:lstStyle/>
          <a:p>
            <a:pPr marL="12700" marR="5080" algn="just">
              <a:lnSpc>
                <a:spcPts val="1210"/>
              </a:lnSpc>
              <a:spcBef>
                <a:spcPts val="180"/>
              </a:spcBef>
            </a:pPr>
            <a:r>
              <a:rPr sz="1050" dirty="0">
                <a:latin typeface="Arial MT"/>
                <a:cs typeface="Arial MT"/>
              </a:rPr>
              <a:t>means</a:t>
            </a:r>
            <a:r>
              <a:rPr sz="1050" spc="114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10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international</a:t>
            </a:r>
            <a:r>
              <a:rPr sz="1050" spc="114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rules</a:t>
            </a:r>
            <a:r>
              <a:rPr sz="1050" spc="12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for</a:t>
            </a:r>
            <a:r>
              <a:rPr sz="1050" spc="10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114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interpretation</a:t>
            </a:r>
            <a:r>
              <a:rPr sz="1050" spc="114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of</a:t>
            </a:r>
            <a:r>
              <a:rPr sz="1050" spc="110" dirty="0">
                <a:latin typeface="Arial MT"/>
                <a:cs typeface="Arial MT"/>
              </a:rPr>
              <a:t> </a:t>
            </a:r>
            <a:r>
              <a:rPr sz="1050" spc="-10" dirty="0">
                <a:latin typeface="Arial MT"/>
                <a:cs typeface="Arial MT"/>
              </a:rPr>
              <a:t>trade </a:t>
            </a:r>
            <a:r>
              <a:rPr sz="1050" dirty="0">
                <a:latin typeface="Arial MT"/>
                <a:cs typeface="Arial MT"/>
              </a:rPr>
              <a:t>terms</a:t>
            </a:r>
            <a:r>
              <a:rPr sz="1050" spc="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of</a:t>
            </a:r>
            <a:r>
              <a:rPr sz="1050" spc="-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International</a:t>
            </a:r>
            <a:r>
              <a:rPr sz="1050" spc="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Chamber</a:t>
            </a:r>
            <a:r>
              <a:rPr sz="1050" spc="1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of</a:t>
            </a:r>
            <a:r>
              <a:rPr sz="1050" spc="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Commerce</a:t>
            </a:r>
            <a:r>
              <a:rPr sz="1050" spc="1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as</a:t>
            </a:r>
            <a:r>
              <a:rPr sz="1050" spc="-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in</a:t>
            </a:r>
            <a:r>
              <a:rPr sz="1050" spc="5" dirty="0">
                <a:latin typeface="Arial MT"/>
                <a:cs typeface="Arial MT"/>
              </a:rPr>
              <a:t> </a:t>
            </a:r>
            <a:r>
              <a:rPr sz="1050" spc="-10" dirty="0">
                <a:latin typeface="Arial MT"/>
                <a:cs typeface="Arial MT"/>
              </a:rPr>
              <a:t>force </a:t>
            </a:r>
            <a:r>
              <a:rPr sz="1050" dirty="0">
                <a:latin typeface="Arial MT"/>
                <a:cs typeface="Arial MT"/>
              </a:rPr>
              <a:t>at</a:t>
            </a:r>
            <a:r>
              <a:rPr sz="1050" spc="6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7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date</a:t>
            </a:r>
            <a:r>
              <a:rPr sz="1050" spc="7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when</a:t>
            </a:r>
            <a:r>
              <a:rPr sz="1050" spc="8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7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Contract</a:t>
            </a:r>
            <a:r>
              <a:rPr sz="1050" spc="7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is</a:t>
            </a:r>
            <a:r>
              <a:rPr sz="1050" spc="7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made.</a:t>
            </a:r>
            <a:r>
              <a:rPr sz="1050" spc="38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Unless</a:t>
            </a:r>
            <a:r>
              <a:rPr sz="1050" spc="7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80" dirty="0">
                <a:latin typeface="Arial MT"/>
                <a:cs typeface="Arial MT"/>
              </a:rPr>
              <a:t> </a:t>
            </a:r>
            <a:r>
              <a:rPr sz="1050" spc="-10" dirty="0">
                <a:latin typeface="Arial MT"/>
                <a:cs typeface="Arial MT"/>
              </a:rPr>
              <a:t>context </a:t>
            </a:r>
            <a:r>
              <a:rPr sz="1050" dirty="0">
                <a:latin typeface="Arial MT"/>
                <a:cs typeface="Arial MT"/>
              </a:rPr>
              <a:t>otherwise</a:t>
            </a:r>
            <a:r>
              <a:rPr sz="1050" spc="5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requires,</a:t>
            </a:r>
            <a:r>
              <a:rPr sz="1050" spc="5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any</a:t>
            </a:r>
            <a:r>
              <a:rPr sz="1050" spc="5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term</a:t>
            </a:r>
            <a:r>
              <a:rPr sz="1050" spc="5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or</a:t>
            </a:r>
            <a:r>
              <a:rPr sz="1050" spc="4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expression</a:t>
            </a:r>
            <a:r>
              <a:rPr sz="1050" spc="5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which</a:t>
            </a:r>
            <a:r>
              <a:rPr sz="1050" spc="4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is</a:t>
            </a:r>
            <a:r>
              <a:rPr sz="1050" spc="40" dirty="0">
                <a:latin typeface="Arial MT"/>
                <a:cs typeface="Arial MT"/>
              </a:rPr>
              <a:t> </a:t>
            </a:r>
            <a:r>
              <a:rPr sz="1050" spc="-10" dirty="0">
                <a:latin typeface="Arial MT"/>
                <a:cs typeface="Arial MT"/>
              </a:rPr>
              <a:t>defined </a:t>
            </a:r>
            <a:r>
              <a:rPr sz="1050" dirty="0">
                <a:latin typeface="Arial MT"/>
                <a:cs typeface="Arial MT"/>
              </a:rPr>
              <a:t>in</a:t>
            </a:r>
            <a:r>
              <a:rPr sz="1050" spc="42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or</a:t>
            </a:r>
            <a:r>
              <a:rPr sz="1050" spc="43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given</a:t>
            </a:r>
            <a:r>
              <a:rPr sz="1050" spc="434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</a:t>
            </a:r>
            <a:r>
              <a:rPr sz="1050" spc="43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particular</a:t>
            </a:r>
            <a:r>
              <a:rPr sz="1050" spc="44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meaning</a:t>
            </a:r>
            <a:r>
              <a:rPr sz="1050" spc="434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by</a:t>
            </a:r>
            <a:r>
              <a:rPr sz="1050" spc="434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44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provisions</a:t>
            </a:r>
            <a:r>
              <a:rPr sz="1050" spc="434" dirty="0">
                <a:latin typeface="Arial MT"/>
                <a:cs typeface="Arial MT"/>
              </a:rPr>
              <a:t> </a:t>
            </a:r>
            <a:r>
              <a:rPr sz="1050" spc="-25" dirty="0">
                <a:latin typeface="Arial MT"/>
                <a:cs typeface="Arial MT"/>
              </a:rPr>
              <a:t>of </a:t>
            </a:r>
            <a:r>
              <a:rPr sz="1050" dirty="0">
                <a:latin typeface="Arial MT"/>
                <a:cs typeface="Arial MT"/>
              </a:rPr>
              <a:t>Incoterms shall</a:t>
            </a:r>
            <a:r>
              <a:rPr sz="1050" spc="-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have</a:t>
            </a:r>
            <a:r>
              <a:rPr sz="1050" spc="-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-1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same</a:t>
            </a:r>
            <a:r>
              <a:rPr sz="1050" spc="-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meaning</a:t>
            </a:r>
            <a:r>
              <a:rPr sz="1050" spc="-1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in</a:t>
            </a:r>
            <a:r>
              <a:rPr sz="1050" spc="-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these</a:t>
            </a:r>
            <a:r>
              <a:rPr sz="1050" spc="-15" dirty="0">
                <a:latin typeface="Arial MT"/>
                <a:cs typeface="Arial MT"/>
              </a:rPr>
              <a:t> </a:t>
            </a:r>
            <a:r>
              <a:rPr sz="1050" spc="-10" dirty="0">
                <a:latin typeface="Arial MT"/>
                <a:cs typeface="Arial MT"/>
              </a:rPr>
              <a:t>Conditions, </a:t>
            </a:r>
            <a:r>
              <a:rPr sz="1050" dirty="0">
                <a:latin typeface="Arial MT"/>
                <a:cs typeface="Arial MT"/>
              </a:rPr>
              <a:t>but</a:t>
            </a:r>
            <a:r>
              <a:rPr sz="1050" spc="459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if</a:t>
            </a:r>
            <a:r>
              <a:rPr sz="1050" spc="46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there</a:t>
            </a:r>
            <a:r>
              <a:rPr sz="1050" spc="459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is</a:t>
            </a:r>
            <a:r>
              <a:rPr sz="1050" spc="45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any</a:t>
            </a:r>
            <a:r>
              <a:rPr sz="1050" spc="47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conflict</a:t>
            </a:r>
            <a:r>
              <a:rPr sz="1050" spc="459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between</a:t>
            </a:r>
            <a:r>
              <a:rPr sz="1050" spc="47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459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provisions</a:t>
            </a:r>
            <a:r>
              <a:rPr sz="1050" spc="465" dirty="0">
                <a:latin typeface="Arial MT"/>
                <a:cs typeface="Arial MT"/>
              </a:rPr>
              <a:t> </a:t>
            </a:r>
            <a:r>
              <a:rPr sz="1050" spc="-25" dirty="0">
                <a:latin typeface="Arial MT"/>
                <a:cs typeface="Arial MT"/>
              </a:rPr>
              <a:t>of </a:t>
            </a:r>
            <a:r>
              <a:rPr sz="1050" dirty="0">
                <a:latin typeface="Arial MT"/>
                <a:cs typeface="Arial MT"/>
              </a:rPr>
              <a:t>Incoterms</a:t>
            </a:r>
            <a:r>
              <a:rPr sz="1050" spc="-3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and</a:t>
            </a:r>
            <a:r>
              <a:rPr sz="1050" spc="-3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these</a:t>
            </a:r>
            <a:r>
              <a:rPr sz="1050" spc="-3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Conditions,</a:t>
            </a:r>
            <a:r>
              <a:rPr sz="1050" spc="-3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-4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latter</a:t>
            </a:r>
            <a:r>
              <a:rPr sz="1050" spc="-2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shall</a:t>
            </a:r>
            <a:r>
              <a:rPr sz="1050" spc="-40" dirty="0">
                <a:latin typeface="Arial MT"/>
                <a:cs typeface="Arial MT"/>
              </a:rPr>
              <a:t> </a:t>
            </a:r>
            <a:r>
              <a:rPr sz="1050" spc="-10" dirty="0">
                <a:latin typeface="Arial MT"/>
                <a:cs typeface="Arial MT"/>
              </a:rPr>
              <a:t>prevail</a:t>
            </a:r>
            <a:endParaRPr sz="1050">
              <a:latin typeface="Arial MT"/>
              <a:cs typeface="Arial MT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1408430" y="8037839"/>
            <a:ext cx="669290" cy="1854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50" spc="-10" dirty="0">
                <a:latin typeface="Arial MT"/>
                <a:cs typeface="Arial MT"/>
              </a:rPr>
              <a:t>“Premises”</a:t>
            </a:r>
            <a:endParaRPr sz="1050">
              <a:latin typeface="Arial MT"/>
              <a:cs typeface="Arial MT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3028950" y="8037839"/>
            <a:ext cx="3611879" cy="492759"/>
          </a:xfrm>
          <a:prstGeom prst="rect">
            <a:avLst/>
          </a:prstGeom>
        </p:spPr>
        <p:txBody>
          <a:bodyPr vert="horz" wrap="square" lIns="0" tIns="22860" rIns="0" bIns="0" rtlCol="0">
            <a:spAutoFit/>
          </a:bodyPr>
          <a:lstStyle/>
          <a:p>
            <a:pPr marL="12700" marR="5080" algn="just">
              <a:lnSpc>
                <a:spcPts val="1210"/>
              </a:lnSpc>
              <a:spcBef>
                <a:spcPts val="180"/>
              </a:spcBef>
            </a:pPr>
            <a:r>
              <a:rPr sz="1050" dirty="0">
                <a:latin typeface="Arial MT"/>
                <a:cs typeface="Arial MT"/>
              </a:rPr>
              <a:t>means</a:t>
            </a:r>
            <a:r>
              <a:rPr sz="1050" spc="42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40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premises</a:t>
            </a:r>
            <a:r>
              <a:rPr sz="1050" spc="409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or</a:t>
            </a:r>
            <a:r>
              <a:rPr sz="1050" spc="40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any</a:t>
            </a:r>
            <a:r>
              <a:rPr sz="1050" spc="409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other</a:t>
            </a:r>
            <a:r>
              <a:rPr sz="1050" spc="41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location</a:t>
            </a:r>
            <a:r>
              <a:rPr sz="1050" spc="409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required</a:t>
            </a:r>
            <a:r>
              <a:rPr sz="1050" spc="409" dirty="0">
                <a:latin typeface="Arial MT"/>
                <a:cs typeface="Arial MT"/>
              </a:rPr>
              <a:t> </a:t>
            </a:r>
            <a:r>
              <a:rPr sz="1050" spc="-25" dirty="0">
                <a:latin typeface="Arial MT"/>
                <a:cs typeface="Arial MT"/>
              </a:rPr>
              <a:t>or </a:t>
            </a:r>
            <a:r>
              <a:rPr sz="1050" dirty="0">
                <a:latin typeface="Arial MT"/>
                <a:cs typeface="Arial MT"/>
              </a:rPr>
              <a:t>requested</a:t>
            </a:r>
            <a:r>
              <a:rPr sz="1050" spc="5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by</a:t>
            </a:r>
            <a:r>
              <a:rPr sz="1050" spc="4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5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Buyer</a:t>
            </a:r>
            <a:r>
              <a:rPr sz="1050" spc="4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or</a:t>
            </a:r>
            <a:r>
              <a:rPr sz="1050" spc="45" dirty="0">
                <a:latin typeface="Arial MT"/>
                <a:cs typeface="Arial MT"/>
              </a:rPr>
              <a:t> </a:t>
            </a:r>
            <a:r>
              <a:rPr lang="en-US" sz="1050" spc="45" dirty="0">
                <a:latin typeface="Arial MT"/>
                <a:cs typeface="Arial MT"/>
              </a:rPr>
              <a:t>AWLS </a:t>
            </a:r>
            <a:r>
              <a:rPr sz="1050" dirty="0">
                <a:latin typeface="Arial MT"/>
                <a:cs typeface="Arial MT"/>
              </a:rPr>
              <a:t>for</a:t>
            </a:r>
            <a:r>
              <a:rPr sz="1050" spc="4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45" dirty="0">
                <a:latin typeface="Arial MT"/>
                <a:cs typeface="Arial MT"/>
              </a:rPr>
              <a:t> </a:t>
            </a:r>
            <a:r>
              <a:rPr sz="1050" spc="-10" dirty="0">
                <a:latin typeface="Arial MT"/>
                <a:cs typeface="Arial MT"/>
              </a:rPr>
              <a:t>performance </a:t>
            </a:r>
            <a:r>
              <a:rPr sz="1050" dirty="0">
                <a:latin typeface="Arial MT"/>
                <a:cs typeface="Arial MT"/>
              </a:rPr>
              <a:t>of</a:t>
            </a:r>
            <a:r>
              <a:rPr sz="1050" spc="-1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-15" dirty="0">
                <a:latin typeface="Arial MT"/>
                <a:cs typeface="Arial MT"/>
              </a:rPr>
              <a:t> </a:t>
            </a:r>
            <a:r>
              <a:rPr sz="1050" spc="-10" dirty="0">
                <a:latin typeface="Arial MT"/>
                <a:cs typeface="Arial MT"/>
              </a:rPr>
              <a:t>Contract</a:t>
            </a:r>
            <a:endParaRPr sz="1050" dirty="0">
              <a:latin typeface="Arial MT"/>
              <a:cs typeface="Arial MT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1408430" y="8651250"/>
            <a:ext cx="1053465" cy="1854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50" dirty="0">
                <a:latin typeface="Arial MT"/>
                <a:cs typeface="Arial MT"/>
              </a:rPr>
              <a:t>“Purchase</a:t>
            </a:r>
            <a:r>
              <a:rPr sz="1050" spc="-70" dirty="0">
                <a:latin typeface="Arial MT"/>
                <a:cs typeface="Arial MT"/>
              </a:rPr>
              <a:t> </a:t>
            </a:r>
            <a:r>
              <a:rPr sz="1050" spc="-10" dirty="0">
                <a:latin typeface="Arial MT"/>
                <a:cs typeface="Arial MT"/>
              </a:rPr>
              <a:t>Order”</a:t>
            </a:r>
            <a:endParaRPr sz="1050">
              <a:latin typeface="Arial MT"/>
              <a:cs typeface="Arial MT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3028950" y="8651250"/>
            <a:ext cx="3612515" cy="646430"/>
          </a:xfrm>
          <a:prstGeom prst="rect">
            <a:avLst/>
          </a:prstGeom>
        </p:spPr>
        <p:txBody>
          <a:bodyPr vert="horz" wrap="square" lIns="0" tIns="22860" rIns="0" bIns="0" rtlCol="0">
            <a:spAutoFit/>
          </a:bodyPr>
          <a:lstStyle/>
          <a:p>
            <a:pPr marL="12700" marR="5080" algn="just">
              <a:lnSpc>
                <a:spcPts val="1210"/>
              </a:lnSpc>
              <a:spcBef>
                <a:spcPts val="180"/>
              </a:spcBef>
            </a:pPr>
            <a:r>
              <a:rPr sz="1050" dirty="0">
                <a:latin typeface="Arial MT"/>
                <a:cs typeface="Arial MT"/>
              </a:rPr>
              <a:t>means</a:t>
            </a:r>
            <a:r>
              <a:rPr sz="1050" spc="254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23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Buyer’s</a:t>
            </a:r>
            <a:r>
              <a:rPr sz="1050" spc="24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order</a:t>
            </a:r>
            <a:r>
              <a:rPr sz="1050" spc="24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or</a:t>
            </a:r>
            <a:r>
              <a:rPr sz="1050" spc="24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offer</a:t>
            </a:r>
            <a:r>
              <a:rPr sz="1050" spc="25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to</a:t>
            </a:r>
            <a:r>
              <a:rPr sz="1050" spc="23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purchase</a:t>
            </a:r>
            <a:r>
              <a:rPr sz="1050" spc="24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</a:t>
            </a:r>
            <a:r>
              <a:rPr sz="1050" spc="235" dirty="0">
                <a:latin typeface="Arial MT"/>
                <a:cs typeface="Arial MT"/>
              </a:rPr>
              <a:t> </a:t>
            </a:r>
            <a:r>
              <a:rPr sz="1050" spc="-10" dirty="0">
                <a:latin typeface="Arial MT"/>
                <a:cs typeface="Arial MT"/>
              </a:rPr>
              <a:t>Solution </a:t>
            </a:r>
            <a:r>
              <a:rPr sz="1050" dirty="0">
                <a:latin typeface="Arial MT"/>
                <a:cs typeface="Arial MT"/>
              </a:rPr>
              <a:t>upon</a:t>
            </a:r>
            <a:r>
              <a:rPr sz="1050" spc="49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these</a:t>
            </a:r>
            <a:r>
              <a:rPr sz="1050" spc="49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Conditions</a:t>
            </a:r>
            <a:r>
              <a:rPr sz="1050" spc="105" dirty="0">
                <a:latin typeface="Arial MT"/>
                <a:cs typeface="Arial MT"/>
              </a:rPr>
              <a:t>  </a:t>
            </a:r>
            <a:r>
              <a:rPr sz="1050" dirty="0">
                <a:latin typeface="Arial MT"/>
                <a:cs typeface="Arial MT"/>
              </a:rPr>
              <a:t>and/or</a:t>
            </a:r>
            <a:r>
              <a:rPr sz="1050" spc="110" dirty="0">
                <a:latin typeface="Arial MT"/>
                <a:cs typeface="Arial MT"/>
              </a:rPr>
              <a:t>  </a:t>
            </a:r>
            <a:r>
              <a:rPr sz="1050" dirty="0">
                <a:latin typeface="Arial MT"/>
                <a:cs typeface="Arial MT"/>
              </a:rPr>
              <a:t>in</a:t>
            </a:r>
            <a:r>
              <a:rPr sz="1050" spc="49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accordance</a:t>
            </a:r>
            <a:r>
              <a:rPr sz="1050" spc="49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with</a:t>
            </a:r>
            <a:r>
              <a:rPr sz="1050" spc="495" dirty="0">
                <a:latin typeface="Arial MT"/>
                <a:cs typeface="Arial MT"/>
              </a:rPr>
              <a:t> </a:t>
            </a:r>
            <a:r>
              <a:rPr sz="1050" spc="-25" dirty="0">
                <a:latin typeface="Arial MT"/>
                <a:cs typeface="Arial MT"/>
              </a:rPr>
              <a:t>the </a:t>
            </a:r>
            <a:r>
              <a:rPr sz="1050" dirty="0">
                <a:latin typeface="Arial MT"/>
                <a:cs typeface="Arial MT"/>
              </a:rPr>
              <a:t>Specification</a:t>
            </a:r>
            <a:r>
              <a:rPr sz="1050" spc="204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and</a:t>
            </a:r>
            <a:r>
              <a:rPr sz="1050" spc="22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all</a:t>
            </a:r>
            <a:r>
              <a:rPr sz="1050" spc="21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Special</a:t>
            </a:r>
            <a:r>
              <a:rPr sz="1050" spc="21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Conditions</a:t>
            </a:r>
            <a:r>
              <a:rPr sz="1050" spc="21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as</a:t>
            </a:r>
            <a:r>
              <a:rPr sz="1050" spc="204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set</a:t>
            </a:r>
            <a:r>
              <a:rPr sz="1050" spc="20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out</a:t>
            </a:r>
            <a:r>
              <a:rPr sz="1050" spc="22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in</a:t>
            </a:r>
            <a:r>
              <a:rPr sz="1050" spc="195" dirty="0">
                <a:latin typeface="Arial MT"/>
                <a:cs typeface="Arial MT"/>
              </a:rPr>
              <a:t> </a:t>
            </a:r>
            <a:r>
              <a:rPr sz="1050" spc="-25" dirty="0">
                <a:latin typeface="Arial MT"/>
                <a:cs typeface="Arial MT"/>
              </a:rPr>
              <a:t>the </a:t>
            </a:r>
            <a:r>
              <a:rPr lang="en-US" sz="1050" spc="-25" dirty="0">
                <a:latin typeface="Arial MT"/>
                <a:cs typeface="Arial MT"/>
              </a:rPr>
              <a:t>AWLS </a:t>
            </a:r>
            <a:r>
              <a:rPr sz="1050" dirty="0">
                <a:latin typeface="Arial MT"/>
                <a:cs typeface="Arial MT"/>
              </a:rPr>
              <a:t>Quotation</a:t>
            </a:r>
            <a:r>
              <a:rPr sz="1050" spc="-3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(as</a:t>
            </a:r>
            <a:r>
              <a:rPr sz="1050" spc="-45" dirty="0">
                <a:latin typeface="Arial MT"/>
                <a:cs typeface="Arial MT"/>
              </a:rPr>
              <a:t> </a:t>
            </a:r>
            <a:r>
              <a:rPr sz="1050" spc="-10" dirty="0">
                <a:latin typeface="Arial MT"/>
                <a:cs typeface="Arial MT"/>
              </a:rPr>
              <a:t>applicable)</a:t>
            </a:r>
            <a:endParaRPr sz="1050" dirty="0">
              <a:latin typeface="Arial MT"/>
              <a:cs typeface="Arial MT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1408430" y="9418329"/>
            <a:ext cx="624840" cy="1854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50" spc="-10" dirty="0">
                <a:latin typeface="Arial MT"/>
                <a:cs typeface="Arial MT"/>
              </a:rPr>
              <a:t>“Services”</a:t>
            </a:r>
            <a:endParaRPr sz="1050">
              <a:latin typeface="Arial MT"/>
              <a:cs typeface="Arial MT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3028950" y="9418329"/>
            <a:ext cx="3611245" cy="339090"/>
          </a:xfrm>
          <a:prstGeom prst="rect">
            <a:avLst/>
          </a:prstGeom>
        </p:spPr>
        <p:txBody>
          <a:bodyPr vert="horz" wrap="square" lIns="0" tIns="22860" rIns="0" bIns="0" rtlCol="0">
            <a:spAutoFit/>
          </a:bodyPr>
          <a:lstStyle/>
          <a:p>
            <a:pPr marL="12700" marR="5080">
              <a:lnSpc>
                <a:spcPts val="1210"/>
              </a:lnSpc>
              <a:spcBef>
                <a:spcPts val="180"/>
              </a:spcBef>
            </a:pPr>
            <a:r>
              <a:rPr sz="1050" dirty="0">
                <a:latin typeface="Arial MT"/>
                <a:cs typeface="Arial MT"/>
              </a:rPr>
              <a:t>means</a:t>
            </a:r>
            <a:r>
              <a:rPr sz="1050" spc="170" dirty="0">
                <a:latin typeface="Arial MT"/>
                <a:cs typeface="Arial MT"/>
              </a:rPr>
              <a:t> 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170" dirty="0">
                <a:latin typeface="Arial MT"/>
                <a:cs typeface="Arial MT"/>
              </a:rPr>
              <a:t>  </a:t>
            </a:r>
            <a:r>
              <a:rPr sz="1050" dirty="0">
                <a:latin typeface="Arial MT"/>
                <a:cs typeface="Arial MT"/>
              </a:rPr>
              <a:t>provision</a:t>
            </a:r>
            <a:r>
              <a:rPr sz="1050" spc="175" dirty="0">
                <a:latin typeface="Arial MT"/>
                <a:cs typeface="Arial MT"/>
              </a:rPr>
              <a:t>  </a:t>
            </a:r>
            <a:r>
              <a:rPr sz="1050" dirty="0">
                <a:latin typeface="Arial MT"/>
                <a:cs typeface="Arial MT"/>
              </a:rPr>
              <a:t>of</a:t>
            </a:r>
            <a:r>
              <a:rPr sz="1050" spc="170" dirty="0">
                <a:latin typeface="Arial MT"/>
                <a:cs typeface="Arial MT"/>
              </a:rPr>
              <a:t>  </a:t>
            </a:r>
            <a:r>
              <a:rPr sz="1050" dirty="0">
                <a:latin typeface="Arial MT"/>
                <a:cs typeface="Arial MT"/>
              </a:rPr>
              <a:t>services</a:t>
            </a:r>
            <a:r>
              <a:rPr sz="1050" spc="165" dirty="0">
                <a:latin typeface="Arial MT"/>
                <a:cs typeface="Arial MT"/>
              </a:rPr>
              <a:t>  </a:t>
            </a:r>
            <a:r>
              <a:rPr sz="1050" dirty="0">
                <a:latin typeface="Arial MT"/>
                <a:cs typeface="Arial MT"/>
              </a:rPr>
              <a:t>whether</a:t>
            </a:r>
            <a:r>
              <a:rPr sz="1050" spc="180" dirty="0">
                <a:latin typeface="Arial MT"/>
                <a:cs typeface="Arial MT"/>
              </a:rPr>
              <a:t>  </a:t>
            </a:r>
            <a:r>
              <a:rPr sz="1050" dirty="0">
                <a:latin typeface="Arial MT"/>
                <a:cs typeface="Arial MT"/>
              </a:rPr>
              <a:t>of</a:t>
            </a:r>
            <a:r>
              <a:rPr sz="1050" spc="170" dirty="0">
                <a:latin typeface="Arial MT"/>
                <a:cs typeface="Arial MT"/>
              </a:rPr>
              <a:t>  </a:t>
            </a:r>
            <a:r>
              <a:rPr sz="1050" spc="-10" dirty="0">
                <a:latin typeface="Arial MT"/>
                <a:cs typeface="Arial MT"/>
              </a:rPr>
              <a:t>design, </a:t>
            </a:r>
            <a:r>
              <a:rPr sz="1050" dirty="0">
                <a:latin typeface="Arial MT"/>
                <a:cs typeface="Arial MT"/>
              </a:rPr>
              <a:t>installation,</a:t>
            </a:r>
            <a:r>
              <a:rPr sz="1050" spc="30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commissioning,</a:t>
            </a:r>
            <a:r>
              <a:rPr sz="1050" spc="31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maintenance,</a:t>
            </a:r>
            <a:r>
              <a:rPr sz="1050" spc="32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support,</a:t>
            </a:r>
            <a:r>
              <a:rPr sz="1050" spc="310" dirty="0">
                <a:latin typeface="Arial MT"/>
                <a:cs typeface="Arial MT"/>
              </a:rPr>
              <a:t> </a:t>
            </a:r>
            <a:r>
              <a:rPr sz="1050" spc="-10" dirty="0">
                <a:latin typeface="Arial MT"/>
                <a:cs typeface="Arial MT"/>
              </a:rPr>
              <a:t>repair,</a:t>
            </a:r>
            <a:endParaRPr sz="105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object 30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3175" rIns="0" bIns="0" rtlCol="0">
            <a:spAutoFit/>
          </a:bodyPr>
          <a:lstStyle/>
          <a:p>
            <a:pPr marL="38100">
              <a:lnSpc>
                <a:spcPts val="885"/>
              </a:lnSpc>
              <a:spcBef>
                <a:spcPts val="25"/>
              </a:spcBef>
            </a:pPr>
            <a:r>
              <a:rPr spc="-25" dirty="0"/>
              <a:t>2</a:t>
            </a:r>
          </a:p>
          <a:p>
            <a:pPr marL="38100">
              <a:lnSpc>
                <a:spcPts val="885"/>
              </a:lnSpc>
            </a:pPr>
            <a:r>
              <a:rPr spc="-10" dirty="0"/>
              <a:t>PME\NFL1\2466106.5</a:t>
            </a:r>
          </a:p>
        </p:txBody>
      </p:sp>
      <p:sp>
        <p:nvSpPr>
          <p:cNvPr id="2" name="object 2"/>
          <p:cNvSpPr txBox="1"/>
          <p:nvPr/>
        </p:nvSpPr>
        <p:spPr>
          <a:xfrm>
            <a:off x="3028950" y="880119"/>
            <a:ext cx="3611245" cy="339090"/>
          </a:xfrm>
          <a:prstGeom prst="rect">
            <a:avLst/>
          </a:prstGeom>
        </p:spPr>
        <p:txBody>
          <a:bodyPr vert="horz" wrap="square" lIns="0" tIns="22860" rIns="0" bIns="0" rtlCol="0">
            <a:spAutoFit/>
          </a:bodyPr>
          <a:lstStyle/>
          <a:p>
            <a:pPr marL="12700" marR="5080">
              <a:lnSpc>
                <a:spcPts val="1210"/>
              </a:lnSpc>
              <a:spcBef>
                <a:spcPts val="180"/>
              </a:spcBef>
            </a:pPr>
            <a:r>
              <a:rPr sz="1050" dirty="0">
                <a:latin typeface="Arial MT"/>
                <a:cs typeface="Arial MT"/>
              </a:rPr>
              <a:t>rectification</a:t>
            </a:r>
            <a:r>
              <a:rPr sz="1050" spc="7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or</a:t>
            </a:r>
            <a:r>
              <a:rPr sz="1050" spc="6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improvement</a:t>
            </a:r>
            <a:r>
              <a:rPr sz="1050" spc="6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which</a:t>
            </a:r>
            <a:r>
              <a:rPr sz="1050" spc="70" dirty="0">
                <a:latin typeface="Arial MT"/>
                <a:cs typeface="Arial MT"/>
              </a:rPr>
              <a:t> </a:t>
            </a:r>
            <a:r>
              <a:rPr lang="en-US" sz="1050" spc="70" dirty="0">
                <a:latin typeface="Arial MT"/>
                <a:cs typeface="Arial MT"/>
              </a:rPr>
              <a:t>AWLS </a:t>
            </a:r>
            <a:r>
              <a:rPr sz="1050" dirty="0">
                <a:latin typeface="Arial MT"/>
                <a:cs typeface="Arial MT"/>
              </a:rPr>
              <a:t>is</a:t>
            </a:r>
            <a:r>
              <a:rPr sz="1050" spc="5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to</a:t>
            </a:r>
            <a:r>
              <a:rPr sz="1050" spc="70" dirty="0">
                <a:latin typeface="Arial MT"/>
                <a:cs typeface="Arial MT"/>
              </a:rPr>
              <a:t> </a:t>
            </a:r>
            <a:r>
              <a:rPr sz="1050" spc="-10" dirty="0">
                <a:latin typeface="Arial MT"/>
                <a:cs typeface="Arial MT"/>
              </a:rPr>
              <a:t>supply </a:t>
            </a:r>
            <a:r>
              <a:rPr sz="1050" dirty="0">
                <a:latin typeface="Arial MT"/>
                <a:cs typeface="Arial MT"/>
              </a:rPr>
              <a:t>in</a:t>
            </a:r>
            <a:r>
              <a:rPr sz="1050" spc="-4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accordance</a:t>
            </a:r>
            <a:r>
              <a:rPr sz="1050" spc="-3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with</a:t>
            </a:r>
            <a:r>
              <a:rPr sz="1050" spc="-3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these</a:t>
            </a:r>
            <a:r>
              <a:rPr sz="1050" spc="-35" dirty="0">
                <a:latin typeface="Arial MT"/>
                <a:cs typeface="Arial MT"/>
              </a:rPr>
              <a:t> </a:t>
            </a:r>
            <a:r>
              <a:rPr sz="1050" spc="-10" dirty="0">
                <a:latin typeface="Arial MT"/>
                <a:cs typeface="Arial MT"/>
              </a:rPr>
              <a:t>conditions</a:t>
            </a:r>
            <a:endParaRPr sz="1050" dirty="0">
              <a:latin typeface="Arial MT"/>
              <a:cs typeface="Arial MT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408430" y="1339860"/>
            <a:ext cx="594360" cy="1854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50" spc="-10" dirty="0">
                <a:latin typeface="Arial MT"/>
                <a:cs typeface="Arial MT"/>
              </a:rPr>
              <a:t>“Solution”</a:t>
            </a:r>
            <a:endParaRPr sz="1050">
              <a:latin typeface="Arial MT"/>
              <a:cs typeface="Arial MT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028950" y="1339860"/>
            <a:ext cx="3613150" cy="492759"/>
          </a:xfrm>
          <a:prstGeom prst="rect">
            <a:avLst/>
          </a:prstGeom>
        </p:spPr>
        <p:txBody>
          <a:bodyPr vert="horz" wrap="square" lIns="0" tIns="22860" rIns="0" bIns="0" rtlCol="0">
            <a:spAutoFit/>
          </a:bodyPr>
          <a:lstStyle/>
          <a:p>
            <a:pPr marL="12700" marR="5080" algn="just">
              <a:lnSpc>
                <a:spcPts val="1210"/>
              </a:lnSpc>
              <a:spcBef>
                <a:spcPts val="180"/>
              </a:spcBef>
            </a:pPr>
            <a:r>
              <a:rPr sz="1050" dirty="0">
                <a:latin typeface="Arial MT"/>
                <a:cs typeface="Arial MT"/>
              </a:rPr>
              <a:t>means</a:t>
            </a:r>
            <a:r>
              <a:rPr sz="1050" spc="27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26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provision</a:t>
            </a:r>
            <a:r>
              <a:rPr sz="1050" spc="26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of</a:t>
            </a:r>
            <a:r>
              <a:rPr sz="1050" spc="27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Goods,</a:t>
            </a:r>
            <a:r>
              <a:rPr sz="1050" spc="26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Systems</a:t>
            </a:r>
            <a:r>
              <a:rPr sz="1050" spc="26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and/or</a:t>
            </a:r>
            <a:r>
              <a:rPr sz="1050" spc="280" dirty="0">
                <a:latin typeface="Arial MT"/>
                <a:cs typeface="Arial MT"/>
              </a:rPr>
              <a:t> </a:t>
            </a:r>
            <a:r>
              <a:rPr sz="1050" spc="-10" dirty="0">
                <a:latin typeface="Arial MT"/>
                <a:cs typeface="Arial MT"/>
              </a:rPr>
              <a:t>Services </a:t>
            </a:r>
            <a:r>
              <a:rPr sz="1050" dirty="0">
                <a:latin typeface="Arial MT"/>
                <a:cs typeface="Arial MT"/>
              </a:rPr>
              <a:t>provided</a:t>
            </a:r>
            <a:r>
              <a:rPr sz="1050" spc="235" dirty="0">
                <a:latin typeface="Arial MT"/>
                <a:cs typeface="Arial MT"/>
              </a:rPr>
              <a:t>  </a:t>
            </a:r>
            <a:r>
              <a:rPr sz="1050" dirty="0">
                <a:latin typeface="Arial MT"/>
                <a:cs typeface="Arial MT"/>
              </a:rPr>
              <a:t>by</a:t>
            </a:r>
            <a:r>
              <a:rPr sz="1050" spc="229" dirty="0">
                <a:latin typeface="Arial MT"/>
                <a:cs typeface="Arial MT"/>
              </a:rPr>
              <a:t>  </a:t>
            </a:r>
            <a:r>
              <a:rPr sz="1050" dirty="0">
                <a:latin typeface="Arial MT"/>
                <a:cs typeface="Arial MT"/>
              </a:rPr>
              <a:t>Westminster</a:t>
            </a:r>
            <a:r>
              <a:rPr sz="1050" spc="240" dirty="0">
                <a:latin typeface="Arial MT"/>
                <a:cs typeface="Arial MT"/>
              </a:rPr>
              <a:t>  </a:t>
            </a:r>
            <a:r>
              <a:rPr sz="1050" dirty="0">
                <a:latin typeface="Arial MT"/>
                <a:cs typeface="Arial MT"/>
              </a:rPr>
              <a:t>in</a:t>
            </a:r>
            <a:r>
              <a:rPr sz="1050" spc="235" dirty="0">
                <a:latin typeface="Arial MT"/>
                <a:cs typeface="Arial MT"/>
              </a:rPr>
              <a:t>  </a:t>
            </a:r>
            <a:r>
              <a:rPr sz="1050" dirty="0">
                <a:latin typeface="Arial MT"/>
                <a:cs typeface="Arial MT"/>
              </a:rPr>
              <a:t>accordance</a:t>
            </a:r>
            <a:r>
              <a:rPr sz="1050" spc="235" dirty="0">
                <a:latin typeface="Arial MT"/>
                <a:cs typeface="Arial MT"/>
              </a:rPr>
              <a:t>  </a:t>
            </a:r>
            <a:r>
              <a:rPr sz="1050" dirty="0">
                <a:latin typeface="Arial MT"/>
                <a:cs typeface="Arial MT"/>
              </a:rPr>
              <a:t>with</a:t>
            </a:r>
            <a:r>
              <a:rPr sz="1050" spc="229" dirty="0">
                <a:latin typeface="Arial MT"/>
                <a:cs typeface="Arial MT"/>
              </a:rPr>
              <a:t>  </a:t>
            </a:r>
            <a:r>
              <a:rPr sz="1050" spc="-10" dirty="0">
                <a:latin typeface="Arial MT"/>
                <a:cs typeface="Arial MT"/>
              </a:rPr>
              <a:t>these Conditions</a:t>
            </a:r>
            <a:endParaRPr sz="1050">
              <a:latin typeface="Arial MT"/>
              <a:cs typeface="Arial MT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408430" y="1953269"/>
            <a:ext cx="935355" cy="1854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50" spc="-10" dirty="0">
                <a:latin typeface="Arial MT"/>
                <a:cs typeface="Arial MT"/>
              </a:rPr>
              <a:t>“Specifications”</a:t>
            </a:r>
            <a:endParaRPr sz="1050">
              <a:latin typeface="Arial MT"/>
              <a:cs typeface="Arial MT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028950" y="1953269"/>
            <a:ext cx="3638550" cy="492759"/>
          </a:xfrm>
          <a:prstGeom prst="rect">
            <a:avLst/>
          </a:prstGeom>
        </p:spPr>
        <p:txBody>
          <a:bodyPr vert="horz" wrap="square" lIns="0" tIns="22860" rIns="0" bIns="0" rtlCol="0">
            <a:spAutoFit/>
          </a:bodyPr>
          <a:lstStyle/>
          <a:p>
            <a:pPr marL="12700" marR="5080" algn="just">
              <a:lnSpc>
                <a:spcPts val="1210"/>
              </a:lnSpc>
              <a:spcBef>
                <a:spcPts val="180"/>
              </a:spcBef>
            </a:pPr>
            <a:r>
              <a:rPr sz="1050" dirty="0">
                <a:latin typeface="Arial MT"/>
                <a:cs typeface="Arial MT"/>
              </a:rPr>
              <a:t>means</a:t>
            </a:r>
            <a:r>
              <a:rPr sz="1050" spc="-2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-2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specifications</a:t>
            </a:r>
            <a:r>
              <a:rPr sz="1050" spc="-2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of</a:t>
            </a:r>
            <a:r>
              <a:rPr sz="1050" spc="-2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-3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Solution</a:t>
            </a:r>
            <a:r>
              <a:rPr sz="1050" spc="-2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included,</a:t>
            </a:r>
            <a:r>
              <a:rPr sz="1050" spc="-2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or</a:t>
            </a:r>
            <a:r>
              <a:rPr sz="1050" spc="-25" dirty="0">
                <a:latin typeface="Arial MT"/>
                <a:cs typeface="Arial MT"/>
              </a:rPr>
              <a:t> </a:t>
            </a:r>
            <a:r>
              <a:rPr sz="1050" spc="-10" dirty="0">
                <a:latin typeface="Arial MT"/>
                <a:cs typeface="Arial MT"/>
              </a:rPr>
              <a:t>referred </a:t>
            </a:r>
            <a:r>
              <a:rPr sz="1050" dirty="0">
                <a:latin typeface="Arial MT"/>
                <a:cs typeface="Arial MT"/>
              </a:rPr>
              <a:t>to,</a:t>
            </a:r>
            <a:r>
              <a:rPr sz="1050" spc="229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in</a:t>
            </a:r>
            <a:r>
              <a:rPr sz="1050" spc="245" dirty="0">
                <a:latin typeface="Arial MT"/>
                <a:cs typeface="Arial MT"/>
              </a:rPr>
              <a:t> </a:t>
            </a:r>
            <a:r>
              <a:rPr lang="en-US" sz="1050" spc="245" dirty="0">
                <a:latin typeface="Arial MT"/>
                <a:cs typeface="Arial MT"/>
              </a:rPr>
              <a:t>AWLS</a:t>
            </a:r>
            <a:r>
              <a:rPr sz="1050" dirty="0">
                <a:latin typeface="Arial MT"/>
                <a:cs typeface="Arial MT"/>
              </a:rPr>
              <a:t>’s</a:t>
            </a:r>
            <a:r>
              <a:rPr sz="1050" spc="25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Quotation</a:t>
            </a:r>
            <a:r>
              <a:rPr sz="1050" spc="24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or</a:t>
            </a:r>
            <a:r>
              <a:rPr sz="1050" spc="24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in</a:t>
            </a:r>
            <a:r>
              <a:rPr sz="1050" spc="23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any</a:t>
            </a:r>
            <a:r>
              <a:rPr sz="1050" spc="24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other</a:t>
            </a:r>
            <a:r>
              <a:rPr sz="1050" spc="250" dirty="0">
                <a:latin typeface="Arial MT"/>
                <a:cs typeface="Arial MT"/>
              </a:rPr>
              <a:t> </a:t>
            </a:r>
            <a:r>
              <a:rPr sz="1050" spc="-10" dirty="0">
                <a:latin typeface="Arial MT"/>
                <a:cs typeface="Arial MT"/>
              </a:rPr>
              <a:t>Document </a:t>
            </a:r>
            <a:r>
              <a:rPr sz="1050" dirty="0">
                <a:latin typeface="Arial MT"/>
                <a:cs typeface="Arial MT"/>
              </a:rPr>
              <a:t>provided</a:t>
            </a:r>
            <a:r>
              <a:rPr sz="1050" spc="-3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by</a:t>
            </a:r>
            <a:r>
              <a:rPr lang="en-US" sz="1050" dirty="0">
                <a:latin typeface="Arial MT"/>
                <a:cs typeface="Arial MT"/>
              </a:rPr>
              <a:t> AWLS</a:t>
            </a:r>
            <a:endParaRPr sz="1050" dirty="0">
              <a:latin typeface="Arial MT"/>
              <a:cs typeface="Arial MT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408430" y="2566679"/>
            <a:ext cx="1217295" cy="1854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50" dirty="0">
                <a:latin typeface="Arial MT"/>
                <a:cs typeface="Arial MT"/>
              </a:rPr>
              <a:t>“Special</a:t>
            </a:r>
            <a:r>
              <a:rPr sz="1050" spc="-70" dirty="0">
                <a:latin typeface="Arial MT"/>
                <a:cs typeface="Arial MT"/>
              </a:rPr>
              <a:t> </a:t>
            </a:r>
            <a:r>
              <a:rPr sz="1050" spc="-10" dirty="0">
                <a:latin typeface="Arial MT"/>
                <a:cs typeface="Arial MT"/>
              </a:rPr>
              <a:t>Conditions”</a:t>
            </a:r>
            <a:endParaRPr sz="1050">
              <a:latin typeface="Arial MT"/>
              <a:cs typeface="Arial MT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028950" y="2566679"/>
            <a:ext cx="3611245" cy="339090"/>
          </a:xfrm>
          <a:prstGeom prst="rect">
            <a:avLst/>
          </a:prstGeom>
        </p:spPr>
        <p:txBody>
          <a:bodyPr vert="horz" wrap="square" lIns="0" tIns="22860" rIns="0" bIns="0" rtlCol="0">
            <a:spAutoFit/>
          </a:bodyPr>
          <a:lstStyle/>
          <a:p>
            <a:pPr marL="12700" marR="5080">
              <a:lnSpc>
                <a:spcPts val="1210"/>
              </a:lnSpc>
              <a:spcBef>
                <a:spcPts val="180"/>
              </a:spcBef>
            </a:pPr>
            <a:r>
              <a:rPr sz="1050" dirty="0">
                <a:latin typeface="Arial MT"/>
                <a:cs typeface="Arial MT"/>
              </a:rPr>
              <a:t>means</a:t>
            </a:r>
            <a:r>
              <a:rPr sz="1050" spc="1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special</a:t>
            </a:r>
            <a:r>
              <a:rPr sz="1050" spc="-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conditions</a:t>
            </a:r>
            <a:r>
              <a:rPr sz="1050" spc="1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applicable</a:t>
            </a:r>
            <a:r>
              <a:rPr sz="1050" spc="1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to</a:t>
            </a:r>
            <a:r>
              <a:rPr sz="1050" spc="-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-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Solution</a:t>
            </a:r>
            <a:r>
              <a:rPr sz="1050" spc="10" dirty="0">
                <a:latin typeface="Arial MT"/>
                <a:cs typeface="Arial MT"/>
              </a:rPr>
              <a:t> </a:t>
            </a:r>
            <a:r>
              <a:rPr sz="1050" spc="-10" dirty="0">
                <a:latin typeface="Arial MT"/>
                <a:cs typeface="Arial MT"/>
              </a:rPr>
              <a:t>included </a:t>
            </a:r>
            <a:r>
              <a:rPr sz="1050" dirty="0">
                <a:latin typeface="Arial MT"/>
                <a:cs typeface="Arial MT"/>
              </a:rPr>
              <a:t>in</a:t>
            </a:r>
            <a:r>
              <a:rPr sz="1050" spc="-45" dirty="0">
                <a:latin typeface="Arial MT"/>
                <a:cs typeface="Arial MT"/>
              </a:rPr>
              <a:t> </a:t>
            </a:r>
            <a:r>
              <a:rPr lang="en-US" sz="1050" spc="-45" dirty="0">
                <a:latin typeface="Arial MT"/>
                <a:cs typeface="Arial MT"/>
              </a:rPr>
              <a:t>AWLS</a:t>
            </a:r>
            <a:r>
              <a:rPr sz="1050" dirty="0">
                <a:latin typeface="Arial MT"/>
                <a:cs typeface="Arial MT"/>
              </a:rPr>
              <a:t>’s</a:t>
            </a:r>
            <a:r>
              <a:rPr sz="1050" spc="-40" dirty="0">
                <a:latin typeface="Arial MT"/>
                <a:cs typeface="Arial MT"/>
              </a:rPr>
              <a:t> </a:t>
            </a:r>
            <a:r>
              <a:rPr sz="1050" spc="-10" dirty="0">
                <a:latin typeface="Arial MT"/>
                <a:cs typeface="Arial MT"/>
              </a:rPr>
              <a:t>Quotation</a:t>
            </a:r>
            <a:endParaRPr sz="1050" dirty="0">
              <a:latin typeface="Arial MT"/>
              <a:cs typeface="Arial MT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408430" y="3026419"/>
            <a:ext cx="557530" cy="1854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50" spc="-10" dirty="0">
                <a:latin typeface="Arial MT"/>
                <a:cs typeface="Arial MT"/>
              </a:rPr>
              <a:t>“System”</a:t>
            </a:r>
            <a:endParaRPr sz="1050">
              <a:latin typeface="Arial MT"/>
              <a:cs typeface="Arial MT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028950" y="3026419"/>
            <a:ext cx="3613150" cy="484748"/>
          </a:xfrm>
          <a:prstGeom prst="rect">
            <a:avLst/>
          </a:prstGeom>
        </p:spPr>
        <p:txBody>
          <a:bodyPr vert="horz" wrap="square" lIns="0" tIns="22860" rIns="0" bIns="0" rtlCol="0">
            <a:spAutoFit/>
          </a:bodyPr>
          <a:lstStyle/>
          <a:p>
            <a:pPr marL="12700" marR="5080" algn="just">
              <a:lnSpc>
                <a:spcPts val="1210"/>
              </a:lnSpc>
              <a:spcBef>
                <a:spcPts val="180"/>
              </a:spcBef>
            </a:pPr>
            <a:r>
              <a:rPr sz="1050" dirty="0">
                <a:latin typeface="Arial MT"/>
                <a:cs typeface="Arial MT"/>
              </a:rPr>
              <a:t>means</a:t>
            </a:r>
            <a:r>
              <a:rPr sz="1050" spc="1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 fire,</a:t>
            </a:r>
            <a:r>
              <a:rPr sz="1050" spc="1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safety,</a:t>
            </a:r>
            <a:r>
              <a:rPr sz="1050" spc="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security</a:t>
            </a:r>
            <a:r>
              <a:rPr sz="1050" spc="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or</a:t>
            </a:r>
            <a:r>
              <a:rPr sz="1050" spc="1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defence</a:t>
            </a:r>
            <a:r>
              <a:rPr sz="1050" spc="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system</a:t>
            </a:r>
            <a:r>
              <a:rPr sz="1050" spc="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in</a:t>
            </a:r>
            <a:r>
              <a:rPr sz="1050" spc="10" dirty="0">
                <a:latin typeface="Arial MT"/>
                <a:cs typeface="Arial MT"/>
              </a:rPr>
              <a:t> </a:t>
            </a:r>
            <a:r>
              <a:rPr sz="1050" spc="-10" dirty="0">
                <a:latin typeface="Arial MT"/>
                <a:cs typeface="Arial MT"/>
              </a:rPr>
              <a:t>relation </a:t>
            </a:r>
            <a:r>
              <a:rPr sz="1050" dirty="0">
                <a:latin typeface="Arial MT"/>
                <a:cs typeface="Arial MT"/>
              </a:rPr>
              <a:t>to</a:t>
            </a:r>
            <a:r>
              <a:rPr sz="1050" spc="434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which</a:t>
            </a:r>
            <a:r>
              <a:rPr sz="1050" spc="425" dirty="0">
                <a:latin typeface="Arial MT"/>
                <a:cs typeface="Arial MT"/>
              </a:rPr>
              <a:t> </a:t>
            </a:r>
            <a:r>
              <a:rPr lang="en-US" sz="1050" spc="425" dirty="0">
                <a:latin typeface="Arial MT"/>
                <a:cs typeface="Arial MT"/>
              </a:rPr>
              <a:t>AWLS </a:t>
            </a:r>
            <a:r>
              <a:rPr sz="1050" dirty="0">
                <a:latin typeface="Arial MT"/>
                <a:cs typeface="Arial MT"/>
              </a:rPr>
              <a:t>is</a:t>
            </a:r>
            <a:r>
              <a:rPr sz="1050" spc="434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supplying</a:t>
            </a:r>
            <a:r>
              <a:rPr sz="1050" spc="45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Goods</a:t>
            </a:r>
            <a:r>
              <a:rPr sz="1050" spc="434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or</a:t>
            </a:r>
            <a:r>
              <a:rPr sz="1050" spc="440" dirty="0">
                <a:latin typeface="Arial MT"/>
                <a:cs typeface="Arial MT"/>
              </a:rPr>
              <a:t> </a:t>
            </a:r>
            <a:r>
              <a:rPr sz="1050" spc="-10" dirty="0">
                <a:latin typeface="Arial MT"/>
                <a:cs typeface="Arial MT"/>
              </a:rPr>
              <a:t>providing Services</a:t>
            </a:r>
            <a:endParaRPr sz="1050" dirty="0">
              <a:latin typeface="Arial MT"/>
              <a:cs typeface="Arial MT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408430" y="3639829"/>
            <a:ext cx="853440" cy="17440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50" spc="-10" dirty="0">
                <a:latin typeface="Arial MT"/>
                <a:cs typeface="Arial MT"/>
              </a:rPr>
              <a:t>“</a:t>
            </a:r>
            <a:r>
              <a:rPr lang="en-US" sz="1050" spc="-10" dirty="0">
                <a:latin typeface="Arial MT"/>
                <a:cs typeface="Arial MT"/>
              </a:rPr>
              <a:t>AWLS</a:t>
            </a:r>
            <a:r>
              <a:rPr sz="1050" spc="-10" dirty="0">
                <a:latin typeface="Arial MT"/>
                <a:cs typeface="Arial MT"/>
              </a:rPr>
              <a:t>”</a:t>
            </a:r>
            <a:endParaRPr sz="1050" dirty="0">
              <a:latin typeface="Arial MT"/>
              <a:cs typeface="Arial MT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3028950" y="3639829"/>
            <a:ext cx="3611879" cy="492759"/>
          </a:xfrm>
          <a:prstGeom prst="rect">
            <a:avLst/>
          </a:prstGeom>
        </p:spPr>
        <p:txBody>
          <a:bodyPr vert="horz" wrap="square" lIns="0" tIns="22860" rIns="0" bIns="0" rtlCol="0">
            <a:spAutoFit/>
          </a:bodyPr>
          <a:lstStyle/>
          <a:p>
            <a:pPr marL="12700" marR="5080" algn="just">
              <a:lnSpc>
                <a:spcPts val="1210"/>
              </a:lnSpc>
              <a:spcBef>
                <a:spcPts val="180"/>
              </a:spcBef>
            </a:pPr>
            <a:r>
              <a:rPr sz="1050" dirty="0">
                <a:latin typeface="Arial MT"/>
                <a:cs typeface="Arial MT"/>
              </a:rPr>
              <a:t>means</a:t>
            </a:r>
            <a:r>
              <a:rPr sz="1050" spc="480" dirty="0">
                <a:latin typeface="Arial MT"/>
                <a:cs typeface="Arial MT"/>
              </a:rPr>
              <a:t> </a:t>
            </a:r>
            <a:r>
              <a:rPr lang="en-US" sz="1050" spc="480" dirty="0">
                <a:latin typeface="Arial MT"/>
                <a:cs typeface="Arial MT"/>
              </a:rPr>
              <a:t>AWLS </a:t>
            </a:r>
            <a:r>
              <a:rPr sz="1050" dirty="0">
                <a:latin typeface="Arial MT"/>
                <a:cs typeface="Arial MT"/>
              </a:rPr>
              <a:t>Group</a:t>
            </a:r>
            <a:r>
              <a:rPr lang="en-US" sz="1050" spc="47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of</a:t>
            </a:r>
            <a:r>
              <a:rPr sz="1050" spc="475" dirty="0">
                <a:latin typeface="Arial MT"/>
                <a:cs typeface="Arial MT"/>
              </a:rPr>
              <a:t> </a:t>
            </a:r>
            <a:r>
              <a:rPr lang="en-US" sz="1050" spc="475" dirty="0">
                <a:latin typeface="Arial MT"/>
                <a:cs typeface="Arial MT"/>
              </a:rPr>
              <a:t>AWLS </a:t>
            </a:r>
            <a:r>
              <a:rPr sz="1050" spc="-10" dirty="0">
                <a:latin typeface="Arial MT"/>
                <a:cs typeface="Arial MT"/>
              </a:rPr>
              <a:t>House, </a:t>
            </a:r>
            <a:r>
              <a:rPr sz="1050" dirty="0">
                <a:latin typeface="Arial MT"/>
                <a:cs typeface="Arial MT"/>
              </a:rPr>
              <a:t>Blacklocks</a:t>
            </a:r>
            <a:r>
              <a:rPr sz="1050" spc="2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Hill,</a:t>
            </a:r>
            <a:r>
              <a:rPr sz="1050" spc="2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Banbury,</a:t>
            </a:r>
            <a:r>
              <a:rPr sz="1050" spc="3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Oxon</a:t>
            </a:r>
            <a:r>
              <a:rPr sz="1050" spc="2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OX17</a:t>
            </a:r>
            <a:r>
              <a:rPr sz="1050" spc="3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2BS</a:t>
            </a:r>
            <a:r>
              <a:rPr sz="1050" spc="2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and/or</a:t>
            </a:r>
            <a:r>
              <a:rPr sz="1050" spc="4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any</a:t>
            </a:r>
            <a:r>
              <a:rPr sz="1050" spc="3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of</a:t>
            </a:r>
            <a:r>
              <a:rPr sz="1050" spc="20" dirty="0">
                <a:latin typeface="Arial MT"/>
                <a:cs typeface="Arial MT"/>
              </a:rPr>
              <a:t> </a:t>
            </a:r>
            <a:r>
              <a:rPr sz="1050" spc="-25" dirty="0">
                <a:latin typeface="Arial MT"/>
                <a:cs typeface="Arial MT"/>
              </a:rPr>
              <a:t>the </a:t>
            </a:r>
            <a:r>
              <a:rPr sz="1050" dirty="0">
                <a:latin typeface="Arial MT"/>
                <a:cs typeface="Arial MT"/>
              </a:rPr>
              <a:t>subsidiary</a:t>
            </a:r>
            <a:r>
              <a:rPr sz="1050" spc="-4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companies</a:t>
            </a:r>
            <a:r>
              <a:rPr sz="1050" spc="-4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in</a:t>
            </a:r>
            <a:r>
              <a:rPr sz="1050" spc="-4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-45" dirty="0">
                <a:latin typeface="Arial MT"/>
                <a:cs typeface="Arial MT"/>
              </a:rPr>
              <a:t> </a:t>
            </a:r>
            <a:r>
              <a:rPr lang="en-US" sz="1050" spc="-45" dirty="0">
                <a:latin typeface="Arial MT"/>
                <a:cs typeface="Arial MT"/>
              </a:rPr>
              <a:t>AWLS </a:t>
            </a:r>
            <a:r>
              <a:rPr sz="1050" spc="-35" dirty="0">
                <a:latin typeface="Arial MT"/>
                <a:cs typeface="Arial MT"/>
              </a:rPr>
              <a:t> </a:t>
            </a:r>
            <a:r>
              <a:rPr sz="1050" spc="-20" dirty="0">
                <a:latin typeface="Arial MT"/>
                <a:cs typeface="Arial MT"/>
              </a:rPr>
              <a:t>Group</a:t>
            </a:r>
            <a:endParaRPr sz="1050" dirty="0">
              <a:latin typeface="Arial MT"/>
              <a:cs typeface="Arial MT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408430" y="4253239"/>
            <a:ext cx="904875" cy="330860"/>
          </a:xfrm>
          <a:prstGeom prst="rect">
            <a:avLst/>
          </a:prstGeom>
        </p:spPr>
        <p:txBody>
          <a:bodyPr vert="horz" wrap="square" lIns="0" tIns="22860" rIns="0" bIns="0" rtlCol="0">
            <a:spAutoFit/>
          </a:bodyPr>
          <a:lstStyle/>
          <a:p>
            <a:pPr marL="12700" marR="5080">
              <a:lnSpc>
                <a:spcPts val="1210"/>
              </a:lnSpc>
              <a:spcBef>
                <a:spcPts val="180"/>
              </a:spcBef>
            </a:pPr>
            <a:r>
              <a:rPr sz="1050" spc="-10" dirty="0">
                <a:latin typeface="Arial MT"/>
                <a:cs typeface="Arial MT"/>
              </a:rPr>
              <a:t>“</a:t>
            </a:r>
            <a:r>
              <a:rPr lang="en-US" sz="1050" spc="-10" dirty="0">
                <a:latin typeface="Arial MT"/>
                <a:cs typeface="Arial MT"/>
              </a:rPr>
              <a:t>AWLS</a:t>
            </a:r>
            <a:r>
              <a:rPr sz="1050" spc="-10" dirty="0">
                <a:latin typeface="Arial MT"/>
                <a:cs typeface="Arial MT"/>
              </a:rPr>
              <a:t>’s Equipment”</a:t>
            </a:r>
            <a:endParaRPr sz="1050" dirty="0">
              <a:latin typeface="Arial MT"/>
              <a:cs typeface="Arial MT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3028950" y="4253239"/>
            <a:ext cx="3612515" cy="492759"/>
          </a:xfrm>
          <a:prstGeom prst="rect">
            <a:avLst/>
          </a:prstGeom>
        </p:spPr>
        <p:txBody>
          <a:bodyPr vert="horz" wrap="square" lIns="0" tIns="22860" rIns="0" bIns="0" rtlCol="0">
            <a:spAutoFit/>
          </a:bodyPr>
          <a:lstStyle/>
          <a:p>
            <a:pPr marL="12700" marR="5080" algn="just">
              <a:lnSpc>
                <a:spcPts val="1210"/>
              </a:lnSpc>
              <a:spcBef>
                <a:spcPts val="180"/>
              </a:spcBef>
            </a:pPr>
            <a:r>
              <a:rPr sz="1050" dirty="0">
                <a:latin typeface="Arial MT"/>
                <a:cs typeface="Arial MT"/>
              </a:rPr>
              <a:t>means</a:t>
            </a:r>
            <a:r>
              <a:rPr sz="1050" spc="4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any</a:t>
            </a:r>
            <a:r>
              <a:rPr sz="1050" spc="4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equipment</a:t>
            </a:r>
            <a:r>
              <a:rPr sz="1050" spc="3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owned,</a:t>
            </a:r>
            <a:r>
              <a:rPr sz="1050" spc="4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leased,</a:t>
            </a:r>
            <a:r>
              <a:rPr sz="1050" spc="4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hired</a:t>
            </a:r>
            <a:r>
              <a:rPr sz="1050" spc="4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or</a:t>
            </a:r>
            <a:r>
              <a:rPr sz="1050" spc="3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borrowed</a:t>
            </a:r>
            <a:r>
              <a:rPr sz="1050" spc="35" dirty="0">
                <a:latin typeface="Arial MT"/>
                <a:cs typeface="Arial MT"/>
              </a:rPr>
              <a:t> </a:t>
            </a:r>
            <a:r>
              <a:rPr sz="1050" spc="-25" dirty="0">
                <a:latin typeface="Arial MT"/>
                <a:cs typeface="Arial MT"/>
              </a:rPr>
              <a:t>by </a:t>
            </a:r>
            <a:r>
              <a:rPr lang="en-US" sz="1050" spc="-25" dirty="0">
                <a:latin typeface="Arial MT"/>
                <a:cs typeface="Arial MT"/>
              </a:rPr>
              <a:t>AWLS </a:t>
            </a:r>
            <a:r>
              <a:rPr sz="1050" dirty="0">
                <a:latin typeface="Arial MT"/>
                <a:cs typeface="Arial MT"/>
              </a:rPr>
              <a:t>to</a:t>
            </a:r>
            <a:r>
              <a:rPr sz="1050" spc="484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be</a:t>
            </a:r>
            <a:r>
              <a:rPr sz="1050" spc="105" dirty="0">
                <a:latin typeface="Arial MT"/>
                <a:cs typeface="Arial MT"/>
              </a:rPr>
              <a:t>  </a:t>
            </a:r>
            <a:r>
              <a:rPr sz="1050" dirty="0">
                <a:latin typeface="Arial MT"/>
                <a:cs typeface="Arial MT"/>
              </a:rPr>
              <a:t>used</a:t>
            </a:r>
            <a:r>
              <a:rPr sz="1050" spc="484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in</a:t>
            </a:r>
            <a:r>
              <a:rPr sz="1050" spc="105" dirty="0">
                <a:latin typeface="Arial MT"/>
                <a:cs typeface="Arial MT"/>
              </a:rPr>
              <a:t> 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484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supply,</a:t>
            </a:r>
            <a:r>
              <a:rPr sz="1050" spc="105" dirty="0">
                <a:latin typeface="Arial MT"/>
                <a:cs typeface="Arial MT"/>
              </a:rPr>
              <a:t>  </a:t>
            </a:r>
            <a:r>
              <a:rPr sz="1050" dirty="0">
                <a:latin typeface="Arial MT"/>
                <a:cs typeface="Arial MT"/>
              </a:rPr>
              <a:t>installation</a:t>
            </a:r>
            <a:r>
              <a:rPr sz="1050" spc="110" dirty="0">
                <a:latin typeface="Arial MT"/>
                <a:cs typeface="Arial MT"/>
              </a:rPr>
              <a:t>  </a:t>
            </a:r>
            <a:r>
              <a:rPr sz="1050" spc="-25" dirty="0">
                <a:latin typeface="Arial MT"/>
                <a:cs typeface="Arial MT"/>
              </a:rPr>
              <a:t>or </a:t>
            </a:r>
            <a:r>
              <a:rPr sz="1050" spc="-10" dirty="0">
                <a:latin typeface="Arial MT"/>
                <a:cs typeface="Arial MT"/>
              </a:rPr>
              <a:t>commissioning</a:t>
            </a:r>
            <a:r>
              <a:rPr sz="1050" spc="1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of</a:t>
            </a:r>
            <a:r>
              <a:rPr sz="1050" spc="-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5" dirty="0">
                <a:latin typeface="Arial MT"/>
                <a:cs typeface="Arial MT"/>
              </a:rPr>
              <a:t> </a:t>
            </a:r>
            <a:r>
              <a:rPr sz="1050" spc="-10" dirty="0">
                <a:latin typeface="Arial MT"/>
                <a:cs typeface="Arial MT"/>
              </a:rPr>
              <a:t>Solution</a:t>
            </a:r>
            <a:endParaRPr sz="1050" dirty="0">
              <a:latin typeface="Arial MT"/>
              <a:cs typeface="Arial MT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408430" y="4866649"/>
            <a:ext cx="904875" cy="330860"/>
          </a:xfrm>
          <a:prstGeom prst="rect">
            <a:avLst/>
          </a:prstGeom>
        </p:spPr>
        <p:txBody>
          <a:bodyPr vert="horz" wrap="square" lIns="0" tIns="22860" rIns="0" bIns="0" rtlCol="0">
            <a:spAutoFit/>
          </a:bodyPr>
          <a:lstStyle/>
          <a:p>
            <a:pPr marL="12700" marR="5080">
              <a:lnSpc>
                <a:spcPts val="1210"/>
              </a:lnSpc>
              <a:spcBef>
                <a:spcPts val="180"/>
              </a:spcBef>
            </a:pPr>
            <a:r>
              <a:rPr sz="1050" spc="-10" dirty="0">
                <a:latin typeface="Arial MT"/>
                <a:cs typeface="Arial MT"/>
              </a:rPr>
              <a:t>“</a:t>
            </a:r>
            <a:r>
              <a:rPr lang="en-US" sz="1050" spc="-10" dirty="0">
                <a:latin typeface="Arial MT"/>
                <a:cs typeface="Arial MT"/>
              </a:rPr>
              <a:t>AWLS</a:t>
            </a:r>
            <a:r>
              <a:rPr sz="1050" spc="-10" dirty="0">
                <a:latin typeface="Arial MT"/>
                <a:cs typeface="Arial MT"/>
              </a:rPr>
              <a:t>’s Quotation”</a:t>
            </a:r>
            <a:endParaRPr sz="1050" dirty="0">
              <a:latin typeface="Arial MT"/>
              <a:cs typeface="Arial MT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3028950" y="4866649"/>
            <a:ext cx="3550285" cy="17440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50" dirty="0">
                <a:latin typeface="Arial MT"/>
                <a:cs typeface="Arial MT"/>
              </a:rPr>
              <a:t>means</a:t>
            </a:r>
            <a:r>
              <a:rPr sz="1050" spc="-2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any</a:t>
            </a:r>
            <a:r>
              <a:rPr sz="1050" spc="-2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written</a:t>
            </a:r>
            <a:r>
              <a:rPr sz="1050" spc="-3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quotation</a:t>
            </a:r>
            <a:r>
              <a:rPr sz="1050" spc="-2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of</a:t>
            </a:r>
            <a:r>
              <a:rPr sz="1050" spc="-40" dirty="0">
                <a:latin typeface="Arial MT"/>
                <a:cs typeface="Arial MT"/>
              </a:rPr>
              <a:t> </a:t>
            </a:r>
            <a:r>
              <a:rPr lang="en-US" sz="1050" spc="-40" dirty="0">
                <a:latin typeface="Arial MT"/>
                <a:cs typeface="Arial MT"/>
              </a:rPr>
              <a:t>AWLS </a:t>
            </a:r>
            <a:r>
              <a:rPr sz="1050" dirty="0">
                <a:latin typeface="Arial MT"/>
                <a:cs typeface="Arial MT"/>
              </a:rPr>
              <a:t>for</a:t>
            </a:r>
            <a:r>
              <a:rPr sz="1050" spc="-2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-35" dirty="0">
                <a:latin typeface="Arial MT"/>
                <a:cs typeface="Arial MT"/>
              </a:rPr>
              <a:t> </a:t>
            </a:r>
            <a:r>
              <a:rPr sz="1050" spc="-10" dirty="0">
                <a:latin typeface="Arial MT"/>
                <a:cs typeface="Arial MT"/>
              </a:rPr>
              <a:t>Solution</a:t>
            </a:r>
            <a:endParaRPr sz="1050" dirty="0">
              <a:latin typeface="Arial MT"/>
              <a:cs typeface="Arial MT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1408430" y="5326389"/>
            <a:ext cx="527050" cy="1854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50" spc="-10" dirty="0">
                <a:latin typeface="Arial MT"/>
                <a:cs typeface="Arial MT"/>
              </a:rPr>
              <a:t>“Writing”</a:t>
            </a:r>
            <a:endParaRPr sz="1050">
              <a:latin typeface="Arial MT"/>
              <a:cs typeface="Arial MT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3028950" y="5326389"/>
            <a:ext cx="1234440" cy="1854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652780" algn="l"/>
              </a:tabLst>
            </a:pPr>
            <a:r>
              <a:rPr sz="1050" spc="-10" dirty="0">
                <a:latin typeface="Arial MT"/>
                <a:cs typeface="Arial MT"/>
              </a:rPr>
              <a:t>includes</a:t>
            </a:r>
            <a:r>
              <a:rPr sz="1050" dirty="0">
                <a:latin typeface="Arial MT"/>
                <a:cs typeface="Arial MT"/>
              </a:rPr>
              <a:t>	</a:t>
            </a:r>
            <a:r>
              <a:rPr sz="1050" spc="-10" dirty="0">
                <a:latin typeface="Arial MT"/>
                <a:cs typeface="Arial MT"/>
              </a:rPr>
              <a:t>electronic</a:t>
            </a:r>
            <a:endParaRPr sz="1050">
              <a:latin typeface="Arial MT"/>
              <a:cs typeface="Arial MT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4391634" y="5326389"/>
            <a:ext cx="2251075" cy="1854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445134" algn="l"/>
                <a:tab pos="1116330" algn="l"/>
                <a:tab pos="2016125" algn="l"/>
              </a:tabLst>
            </a:pPr>
            <a:r>
              <a:rPr sz="1050" spc="-10" dirty="0">
                <a:latin typeface="Arial MT"/>
                <a:cs typeface="Arial MT"/>
              </a:rPr>
              <a:t>mail,</a:t>
            </a:r>
            <a:r>
              <a:rPr sz="1050" dirty="0">
                <a:latin typeface="Arial MT"/>
                <a:cs typeface="Arial MT"/>
              </a:rPr>
              <a:t>	</a:t>
            </a:r>
            <a:r>
              <a:rPr sz="1050" spc="-10" dirty="0">
                <a:latin typeface="Arial MT"/>
                <a:cs typeface="Arial MT"/>
              </a:rPr>
              <a:t>facsimile</a:t>
            </a:r>
            <a:r>
              <a:rPr sz="1050" dirty="0">
                <a:latin typeface="Arial MT"/>
                <a:cs typeface="Arial MT"/>
              </a:rPr>
              <a:t>	</a:t>
            </a:r>
            <a:r>
              <a:rPr sz="1050" spc="-10" dirty="0">
                <a:latin typeface="Arial MT"/>
                <a:cs typeface="Arial MT"/>
              </a:rPr>
              <a:t>transmission</a:t>
            </a:r>
            <a:r>
              <a:rPr sz="1050" dirty="0">
                <a:latin typeface="Arial MT"/>
                <a:cs typeface="Arial MT"/>
              </a:rPr>
              <a:t>	</a:t>
            </a:r>
            <a:r>
              <a:rPr sz="1050" spc="-25" dirty="0">
                <a:latin typeface="Arial MT"/>
                <a:cs typeface="Arial MT"/>
              </a:rPr>
              <a:t>and</a:t>
            </a:r>
            <a:endParaRPr sz="1050">
              <a:latin typeface="Arial MT"/>
              <a:cs typeface="Arial MT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3028950" y="5480059"/>
            <a:ext cx="2239645" cy="1854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50" spc="-10" dirty="0">
                <a:latin typeface="Arial MT"/>
                <a:cs typeface="Arial MT"/>
              </a:rPr>
              <a:t>comparable</a:t>
            </a:r>
            <a:r>
              <a:rPr sz="1050" spc="-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means of</a:t>
            </a:r>
            <a:r>
              <a:rPr sz="1050" spc="-10" dirty="0">
                <a:latin typeface="Arial MT"/>
                <a:cs typeface="Arial MT"/>
              </a:rPr>
              <a:t> communication</a:t>
            </a:r>
            <a:endParaRPr sz="1050">
              <a:latin typeface="Arial MT"/>
              <a:cs typeface="Arial MT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1408430" y="5786129"/>
            <a:ext cx="491490" cy="1854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50" spc="-10" dirty="0">
                <a:latin typeface="Arial MT"/>
                <a:cs typeface="Arial MT"/>
              </a:rPr>
              <a:t>“Works”</a:t>
            </a:r>
            <a:endParaRPr sz="1050">
              <a:latin typeface="Arial MT"/>
              <a:cs typeface="Arial MT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3028950" y="5786129"/>
            <a:ext cx="3613150" cy="492759"/>
          </a:xfrm>
          <a:prstGeom prst="rect">
            <a:avLst/>
          </a:prstGeom>
        </p:spPr>
        <p:txBody>
          <a:bodyPr vert="horz" wrap="square" lIns="0" tIns="22860" rIns="0" bIns="0" rtlCol="0">
            <a:spAutoFit/>
          </a:bodyPr>
          <a:lstStyle/>
          <a:p>
            <a:pPr marL="12700" marR="5080" algn="just">
              <a:lnSpc>
                <a:spcPts val="1210"/>
              </a:lnSpc>
              <a:spcBef>
                <a:spcPts val="180"/>
              </a:spcBef>
            </a:pPr>
            <a:r>
              <a:rPr sz="1050" dirty="0">
                <a:latin typeface="Arial MT"/>
                <a:cs typeface="Arial MT"/>
              </a:rPr>
              <a:t>means</a:t>
            </a:r>
            <a:r>
              <a:rPr sz="1050" spc="42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41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works</a:t>
            </a:r>
            <a:r>
              <a:rPr sz="1050" spc="409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of</a:t>
            </a:r>
            <a:r>
              <a:rPr sz="1050" spc="42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installation,</a:t>
            </a:r>
            <a:r>
              <a:rPr sz="1050" spc="42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commissioning,</a:t>
            </a:r>
            <a:r>
              <a:rPr sz="1050" spc="430" dirty="0">
                <a:latin typeface="Arial MT"/>
                <a:cs typeface="Arial MT"/>
              </a:rPr>
              <a:t> </a:t>
            </a:r>
            <a:r>
              <a:rPr sz="1050" spc="-10" dirty="0">
                <a:latin typeface="Arial MT"/>
                <a:cs typeface="Arial MT"/>
              </a:rPr>
              <a:t>repair, </a:t>
            </a:r>
            <a:r>
              <a:rPr sz="1050" dirty="0">
                <a:latin typeface="Arial MT"/>
                <a:cs typeface="Arial MT"/>
              </a:rPr>
              <a:t>replacement</a:t>
            </a:r>
            <a:r>
              <a:rPr sz="1050" spc="8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or</a:t>
            </a:r>
            <a:r>
              <a:rPr sz="1050" spc="8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maintenance</a:t>
            </a:r>
            <a:r>
              <a:rPr sz="1050" spc="7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undertaken</a:t>
            </a:r>
            <a:r>
              <a:rPr sz="1050" spc="8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by</a:t>
            </a:r>
            <a:r>
              <a:rPr sz="1050" spc="75" dirty="0">
                <a:latin typeface="Arial MT"/>
                <a:cs typeface="Arial MT"/>
              </a:rPr>
              <a:t> </a:t>
            </a:r>
            <a:r>
              <a:rPr lang="en-US" sz="1050" spc="75" dirty="0">
                <a:latin typeface="Arial MT"/>
                <a:cs typeface="Arial MT"/>
              </a:rPr>
              <a:t>AWLS </a:t>
            </a:r>
            <a:r>
              <a:rPr sz="1050" spc="-25" dirty="0">
                <a:latin typeface="Arial MT"/>
                <a:cs typeface="Arial MT"/>
              </a:rPr>
              <a:t>in </a:t>
            </a:r>
            <a:r>
              <a:rPr sz="1050" dirty="0">
                <a:latin typeface="Arial MT"/>
                <a:cs typeface="Arial MT"/>
              </a:rPr>
              <a:t>accordance</a:t>
            </a:r>
            <a:r>
              <a:rPr sz="1050" spc="-2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with</a:t>
            </a:r>
            <a:r>
              <a:rPr sz="1050" spc="-3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-2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terms</a:t>
            </a:r>
            <a:r>
              <a:rPr sz="1050" spc="-2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of</a:t>
            </a:r>
            <a:r>
              <a:rPr sz="1050" spc="-2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-30" dirty="0">
                <a:latin typeface="Arial MT"/>
                <a:cs typeface="Arial MT"/>
              </a:rPr>
              <a:t> </a:t>
            </a:r>
            <a:r>
              <a:rPr sz="1050" spc="-10" dirty="0">
                <a:latin typeface="Arial MT"/>
                <a:cs typeface="Arial MT"/>
              </a:rPr>
              <a:t>Contract</a:t>
            </a:r>
            <a:endParaRPr sz="1050" dirty="0">
              <a:latin typeface="Arial MT"/>
              <a:cs typeface="Arial MT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889000" y="6399539"/>
            <a:ext cx="5775960" cy="339090"/>
          </a:xfrm>
          <a:prstGeom prst="rect">
            <a:avLst/>
          </a:prstGeom>
        </p:spPr>
        <p:txBody>
          <a:bodyPr vert="horz" wrap="square" lIns="0" tIns="22860" rIns="0" bIns="0" rtlCol="0">
            <a:spAutoFit/>
          </a:bodyPr>
          <a:lstStyle/>
          <a:p>
            <a:pPr marL="463550" marR="5080" indent="-450850">
              <a:lnSpc>
                <a:spcPts val="1210"/>
              </a:lnSpc>
              <a:spcBef>
                <a:spcPts val="180"/>
              </a:spcBef>
              <a:tabLst>
                <a:tab pos="462915" algn="l"/>
              </a:tabLst>
            </a:pPr>
            <a:r>
              <a:rPr sz="1050" spc="-25" dirty="0">
                <a:latin typeface="Arial MT"/>
                <a:cs typeface="Arial MT"/>
              </a:rPr>
              <a:t>1.2</a:t>
            </a:r>
            <a:r>
              <a:rPr sz="1050" dirty="0">
                <a:latin typeface="Arial MT"/>
                <a:cs typeface="Arial MT"/>
              </a:rPr>
              <a:t>	Any</a:t>
            </a:r>
            <a:r>
              <a:rPr sz="1050" spc="8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reference</a:t>
            </a:r>
            <a:r>
              <a:rPr sz="1050" spc="10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in</a:t>
            </a:r>
            <a:r>
              <a:rPr sz="1050" spc="8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these</a:t>
            </a:r>
            <a:r>
              <a:rPr sz="1050" spc="9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Conditions</a:t>
            </a:r>
            <a:r>
              <a:rPr sz="1050" spc="9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to</a:t>
            </a:r>
            <a:r>
              <a:rPr sz="1050" spc="9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any</a:t>
            </a:r>
            <a:r>
              <a:rPr sz="1050" spc="9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provision</a:t>
            </a:r>
            <a:r>
              <a:rPr sz="1050" spc="9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of</a:t>
            </a:r>
            <a:r>
              <a:rPr sz="1050" spc="9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</a:t>
            </a:r>
            <a:r>
              <a:rPr sz="1050" spc="8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statute</a:t>
            </a:r>
            <a:r>
              <a:rPr sz="1050" spc="9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shall</a:t>
            </a:r>
            <a:r>
              <a:rPr sz="1050" spc="9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be</a:t>
            </a:r>
            <a:r>
              <a:rPr sz="1050" spc="9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construed</a:t>
            </a:r>
            <a:r>
              <a:rPr sz="1050" spc="8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as</a:t>
            </a:r>
            <a:r>
              <a:rPr sz="1050" spc="90" dirty="0">
                <a:latin typeface="Arial MT"/>
                <a:cs typeface="Arial MT"/>
              </a:rPr>
              <a:t> </a:t>
            </a:r>
            <a:r>
              <a:rPr sz="1050" spc="-50" dirty="0">
                <a:latin typeface="Arial MT"/>
                <a:cs typeface="Arial MT"/>
              </a:rPr>
              <a:t>a </a:t>
            </a:r>
            <a:r>
              <a:rPr sz="1050" dirty="0">
                <a:latin typeface="Arial MT"/>
                <a:cs typeface="Arial MT"/>
              </a:rPr>
              <a:t>reference</a:t>
            </a:r>
            <a:r>
              <a:rPr sz="1050" spc="-3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to</a:t>
            </a:r>
            <a:r>
              <a:rPr sz="1050" spc="-4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that</a:t>
            </a:r>
            <a:r>
              <a:rPr sz="1050" spc="-2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provision</a:t>
            </a:r>
            <a:r>
              <a:rPr sz="1050" spc="-3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as</a:t>
            </a:r>
            <a:r>
              <a:rPr sz="1050" spc="-3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amended,</a:t>
            </a:r>
            <a:r>
              <a:rPr sz="1050" spc="-25" dirty="0">
                <a:latin typeface="Arial MT"/>
                <a:cs typeface="Arial MT"/>
              </a:rPr>
              <a:t> </a:t>
            </a:r>
            <a:r>
              <a:rPr sz="1050" spc="-10" dirty="0">
                <a:latin typeface="Arial MT"/>
                <a:cs typeface="Arial MT"/>
              </a:rPr>
              <a:t>re-</a:t>
            </a:r>
            <a:r>
              <a:rPr sz="1050" dirty="0">
                <a:latin typeface="Arial MT"/>
                <a:cs typeface="Arial MT"/>
              </a:rPr>
              <a:t>enacted</a:t>
            </a:r>
            <a:r>
              <a:rPr sz="1050" spc="-2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or</a:t>
            </a:r>
            <a:r>
              <a:rPr sz="1050" spc="-3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extended</a:t>
            </a:r>
            <a:r>
              <a:rPr sz="1050" spc="-3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at</a:t>
            </a:r>
            <a:r>
              <a:rPr sz="1050" spc="-3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-3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relevant</a:t>
            </a:r>
            <a:r>
              <a:rPr sz="1050" spc="-25" dirty="0">
                <a:latin typeface="Arial MT"/>
                <a:cs typeface="Arial MT"/>
              </a:rPr>
              <a:t> </a:t>
            </a:r>
            <a:r>
              <a:rPr sz="1050" spc="-10" dirty="0">
                <a:latin typeface="Arial MT"/>
                <a:cs typeface="Arial MT"/>
              </a:rPr>
              <a:t>time.</a:t>
            </a:r>
            <a:endParaRPr sz="1050">
              <a:latin typeface="Arial MT"/>
              <a:cs typeface="Arial MT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889000" y="7268219"/>
            <a:ext cx="99695" cy="1854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50" spc="-50" dirty="0">
                <a:latin typeface="Arial MT"/>
                <a:cs typeface="Arial MT"/>
              </a:rPr>
              <a:t>2</a:t>
            </a:r>
            <a:endParaRPr sz="1050">
              <a:latin typeface="Arial MT"/>
              <a:cs typeface="Arial MT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889000" y="6833879"/>
            <a:ext cx="5770880" cy="619760"/>
          </a:xfrm>
          <a:prstGeom prst="rect">
            <a:avLst/>
          </a:prstGeom>
        </p:spPr>
        <p:txBody>
          <a:bodyPr vert="horz" wrap="square" lIns="0" tIns="22860" rIns="0" bIns="0" rtlCol="0">
            <a:spAutoFit/>
          </a:bodyPr>
          <a:lstStyle/>
          <a:p>
            <a:pPr marL="463550" marR="5080" indent="-450850">
              <a:lnSpc>
                <a:spcPts val="1210"/>
              </a:lnSpc>
              <a:spcBef>
                <a:spcPts val="180"/>
              </a:spcBef>
              <a:tabLst>
                <a:tab pos="462915" algn="l"/>
              </a:tabLst>
            </a:pPr>
            <a:r>
              <a:rPr sz="1050" spc="-25" dirty="0">
                <a:latin typeface="Arial MT"/>
                <a:cs typeface="Arial MT"/>
              </a:rPr>
              <a:t>1.3</a:t>
            </a:r>
            <a:r>
              <a:rPr sz="1050" dirty="0">
                <a:latin typeface="Arial MT"/>
                <a:cs typeface="Arial MT"/>
              </a:rPr>
              <a:t>	The</a:t>
            </a:r>
            <a:r>
              <a:rPr sz="1050" spc="19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headings</a:t>
            </a:r>
            <a:r>
              <a:rPr sz="1050" spc="20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in</a:t>
            </a:r>
            <a:r>
              <a:rPr sz="1050" spc="19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these</a:t>
            </a:r>
            <a:r>
              <a:rPr sz="1050" spc="19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Conditions</a:t>
            </a:r>
            <a:r>
              <a:rPr sz="1050" spc="19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are</a:t>
            </a:r>
            <a:r>
              <a:rPr sz="1050" spc="19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for</a:t>
            </a:r>
            <a:r>
              <a:rPr sz="1050" spc="19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convenience</a:t>
            </a:r>
            <a:r>
              <a:rPr sz="1050" spc="19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only</a:t>
            </a:r>
            <a:r>
              <a:rPr sz="1050" spc="18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and</a:t>
            </a:r>
            <a:r>
              <a:rPr sz="1050" spc="19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shall</a:t>
            </a:r>
            <a:r>
              <a:rPr sz="1050" spc="19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not</a:t>
            </a:r>
            <a:r>
              <a:rPr sz="1050" spc="19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affect</a:t>
            </a:r>
            <a:r>
              <a:rPr sz="1050" spc="195" dirty="0">
                <a:latin typeface="Arial MT"/>
                <a:cs typeface="Arial MT"/>
              </a:rPr>
              <a:t> </a:t>
            </a:r>
            <a:r>
              <a:rPr sz="1050" spc="-10" dirty="0">
                <a:latin typeface="Arial MT"/>
                <a:cs typeface="Arial MT"/>
              </a:rPr>
              <a:t>their interpretation.</a:t>
            </a:r>
            <a:endParaRPr sz="1050">
              <a:latin typeface="Arial MT"/>
              <a:cs typeface="Arial MT"/>
            </a:endParaRPr>
          </a:p>
          <a:p>
            <a:pPr marL="463550">
              <a:lnSpc>
                <a:spcPct val="100000"/>
              </a:lnSpc>
              <a:spcBef>
                <a:spcPts val="919"/>
              </a:spcBef>
            </a:pPr>
            <a:r>
              <a:rPr sz="1050" b="1" dirty="0">
                <a:latin typeface="Arial"/>
                <a:cs typeface="Arial"/>
              </a:rPr>
              <a:t>APPLICATION</a:t>
            </a:r>
            <a:r>
              <a:rPr sz="1050" b="1" spc="-40" dirty="0">
                <a:latin typeface="Arial"/>
                <a:cs typeface="Arial"/>
              </a:rPr>
              <a:t> </a:t>
            </a:r>
            <a:r>
              <a:rPr sz="1050" b="1" dirty="0">
                <a:latin typeface="Arial"/>
                <a:cs typeface="Arial"/>
              </a:rPr>
              <a:t>OF</a:t>
            </a:r>
            <a:r>
              <a:rPr sz="1050" b="1" spc="-35" dirty="0">
                <a:latin typeface="Arial"/>
                <a:cs typeface="Arial"/>
              </a:rPr>
              <a:t> </a:t>
            </a:r>
            <a:r>
              <a:rPr sz="1050" b="1" spc="-10" dirty="0">
                <a:latin typeface="Arial"/>
                <a:cs typeface="Arial"/>
              </a:rPr>
              <a:t>CONDITIONS</a:t>
            </a:r>
            <a:endParaRPr sz="1050">
              <a:latin typeface="Arial"/>
              <a:cs typeface="Arial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889000" y="7548889"/>
            <a:ext cx="4120515" cy="4660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62915" lvl="1" indent="-450215">
              <a:lnSpc>
                <a:spcPct val="100000"/>
              </a:lnSpc>
              <a:spcBef>
                <a:spcPts val="100"/>
              </a:spcBef>
              <a:buAutoNum type="arabicPeriod"/>
              <a:tabLst>
                <a:tab pos="462915" algn="l"/>
              </a:tabLst>
            </a:pPr>
            <a:r>
              <a:rPr sz="1050" dirty="0">
                <a:latin typeface="Arial MT"/>
                <a:cs typeface="Arial MT"/>
              </a:rPr>
              <a:t>These</a:t>
            </a:r>
            <a:r>
              <a:rPr sz="1050" spc="-5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conditions</a:t>
            </a:r>
            <a:r>
              <a:rPr sz="1050" spc="-35" dirty="0">
                <a:latin typeface="Arial MT"/>
                <a:cs typeface="Arial MT"/>
              </a:rPr>
              <a:t> </a:t>
            </a:r>
            <a:r>
              <a:rPr sz="1050" spc="-10" dirty="0">
                <a:latin typeface="Arial MT"/>
                <a:cs typeface="Arial MT"/>
              </a:rPr>
              <a:t>shall:</a:t>
            </a:r>
            <a:endParaRPr sz="1050">
              <a:latin typeface="Arial MT"/>
              <a:cs typeface="Arial MT"/>
            </a:endParaRPr>
          </a:p>
          <a:p>
            <a:pPr marL="1092835" lvl="2" indent="-629285">
              <a:lnSpc>
                <a:spcPct val="100000"/>
              </a:lnSpc>
              <a:spcBef>
                <a:spcPts val="950"/>
              </a:spcBef>
              <a:buAutoNum type="arabicPeriod"/>
              <a:tabLst>
                <a:tab pos="1092835" algn="l"/>
              </a:tabLst>
            </a:pPr>
            <a:r>
              <a:rPr sz="1050" dirty="0">
                <a:latin typeface="Arial MT"/>
                <a:cs typeface="Arial MT"/>
              </a:rPr>
              <a:t>Apply</a:t>
            </a:r>
            <a:r>
              <a:rPr sz="1050" spc="-1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to</a:t>
            </a:r>
            <a:r>
              <a:rPr sz="1050" spc="-3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and</a:t>
            </a:r>
            <a:r>
              <a:rPr sz="1050" spc="-1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be</a:t>
            </a:r>
            <a:r>
              <a:rPr sz="1050" spc="-20" dirty="0">
                <a:latin typeface="Arial MT"/>
                <a:cs typeface="Arial MT"/>
              </a:rPr>
              <a:t> </a:t>
            </a:r>
            <a:r>
              <a:rPr sz="1050" spc="-10" dirty="0">
                <a:latin typeface="Arial MT"/>
                <a:cs typeface="Arial MT"/>
              </a:rPr>
              <a:t>incorporated </a:t>
            </a:r>
            <a:r>
              <a:rPr sz="1050" dirty="0">
                <a:latin typeface="Arial MT"/>
                <a:cs typeface="Arial MT"/>
              </a:rPr>
              <a:t>into</a:t>
            </a:r>
            <a:r>
              <a:rPr sz="1050" spc="-2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-1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Contract;</a:t>
            </a:r>
            <a:r>
              <a:rPr sz="1050" spc="-15" dirty="0">
                <a:latin typeface="Arial MT"/>
                <a:cs typeface="Arial MT"/>
              </a:rPr>
              <a:t> </a:t>
            </a:r>
            <a:r>
              <a:rPr sz="1050" spc="-25" dirty="0">
                <a:latin typeface="Arial MT"/>
                <a:cs typeface="Arial MT"/>
              </a:rPr>
              <a:t>and</a:t>
            </a:r>
            <a:endParaRPr sz="1050">
              <a:latin typeface="Arial MT"/>
              <a:cs typeface="Arial MT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1339850" y="8110229"/>
            <a:ext cx="320675" cy="1854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50" spc="-10" dirty="0">
                <a:latin typeface="Arial MT"/>
                <a:cs typeface="Arial MT"/>
              </a:rPr>
              <a:t>2.1.2</a:t>
            </a:r>
            <a:endParaRPr sz="1050">
              <a:latin typeface="Arial MT"/>
              <a:cs typeface="Arial MT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1969770" y="8110229"/>
            <a:ext cx="4697730" cy="492759"/>
          </a:xfrm>
          <a:prstGeom prst="rect">
            <a:avLst/>
          </a:prstGeom>
        </p:spPr>
        <p:txBody>
          <a:bodyPr vert="horz" wrap="square" lIns="0" tIns="22860" rIns="0" bIns="0" rtlCol="0">
            <a:spAutoFit/>
          </a:bodyPr>
          <a:lstStyle/>
          <a:p>
            <a:pPr marL="12700" marR="5080" algn="just">
              <a:lnSpc>
                <a:spcPts val="1210"/>
              </a:lnSpc>
              <a:spcBef>
                <a:spcPts val="180"/>
              </a:spcBef>
            </a:pPr>
            <a:r>
              <a:rPr sz="1050" dirty="0">
                <a:latin typeface="Arial MT"/>
                <a:cs typeface="Arial MT"/>
              </a:rPr>
              <a:t>Prevail</a:t>
            </a:r>
            <a:r>
              <a:rPr sz="1050" spc="-2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over</a:t>
            </a:r>
            <a:r>
              <a:rPr sz="1050" spc="-2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any</a:t>
            </a:r>
            <a:r>
              <a:rPr sz="1050" spc="-1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inconsistent terms</a:t>
            </a:r>
            <a:r>
              <a:rPr sz="1050" spc="-2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or</a:t>
            </a:r>
            <a:r>
              <a:rPr sz="1050" spc="-1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conditions</a:t>
            </a:r>
            <a:r>
              <a:rPr sz="1050" spc="-1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contained</a:t>
            </a:r>
            <a:r>
              <a:rPr sz="1050" spc="-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or</a:t>
            </a:r>
            <a:r>
              <a:rPr sz="1050" spc="-2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referred</a:t>
            </a:r>
            <a:r>
              <a:rPr sz="1050" spc="-2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to</a:t>
            </a:r>
            <a:r>
              <a:rPr sz="1050" spc="-1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in</a:t>
            </a:r>
            <a:r>
              <a:rPr sz="1050" spc="-15" dirty="0">
                <a:latin typeface="Arial MT"/>
                <a:cs typeface="Arial MT"/>
              </a:rPr>
              <a:t> </a:t>
            </a:r>
            <a:r>
              <a:rPr sz="1050" spc="-25" dirty="0">
                <a:latin typeface="Arial MT"/>
                <a:cs typeface="Arial MT"/>
              </a:rPr>
              <a:t>the </a:t>
            </a:r>
            <a:r>
              <a:rPr sz="1050" dirty="0">
                <a:latin typeface="Arial MT"/>
                <a:cs typeface="Arial MT"/>
              </a:rPr>
              <a:t>Buyer’s</a:t>
            </a:r>
            <a:r>
              <a:rPr sz="1050" spc="3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Purchase</a:t>
            </a:r>
            <a:r>
              <a:rPr sz="1050" spc="3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Order,</a:t>
            </a:r>
            <a:r>
              <a:rPr sz="1050" spc="3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other</a:t>
            </a:r>
            <a:r>
              <a:rPr sz="1050" spc="3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Document</a:t>
            </a:r>
            <a:r>
              <a:rPr sz="1050" spc="3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or</a:t>
            </a:r>
            <a:r>
              <a:rPr sz="1050" spc="3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implied</a:t>
            </a:r>
            <a:r>
              <a:rPr sz="1050" spc="4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by</a:t>
            </a:r>
            <a:r>
              <a:rPr sz="1050" spc="3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trade</a:t>
            </a:r>
            <a:r>
              <a:rPr sz="1050" spc="3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custom,</a:t>
            </a:r>
            <a:r>
              <a:rPr sz="1050" spc="30" dirty="0">
                <a:latin typeface="Arial MT"/>
                <a:cs typeface="Arial MT"/>
              </a:rPr>
              <a:t> </a:t>
            </a:r>
            <a:r>
              <a:rPr sz="1050" spc="-10" dirty="0">
                <a:latin typeface="Arial MT"/>
                <a:cs typeface="Arial MT"/>
              </a:rPr>
              <a:t>practice </a:t>
            </a:r>
            <a:r>
              <a:rPr sz="1050" dirty="0">
                <a:latin typeface="Arial MT"/>
                <a:cs typeface="Arial MT"/>
              </a:rPr>
              <a:t>or</a:t>
            </a:r>
            <a:r>
              <a:rPr sz="1050" spc="-2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course</a:t>
            </a:r>
            <a:r>
              <a:rPr sz="1050" spc="-2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of</a:t>
            </a:r>
            <a:r>
              <a:rPr sz="1050" spc="-15" dirty="0">
                <a:latin typeface="Arial MT"/>
                <a:cs typeface="Arial MT"/>
              </a:rPr>
              <a:t> </a:t>
            </a:r>
            <a:r>
              <a:rPr sz="1050" spc="-10" dirty="0">
                <a:latin typeface="Arial MT"/>
                <a:cs typeface="Arial MT"/>
              </a:rPr>
              <a:t>dealing.</a:t>
            </a:r>
            <a:endParaRPr sz="1050">
              <a:latin typeface="Arial MT"/>
              <a:cs typeface="Arial MT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889000" y="8698239"/>
            <a:ext cx="6165850" cy="920765"/>
          </a:xfrm>
          <a:prstGeom prst="rect">
            <a:avLst/>
          </a:prstGeom>
        </p:spPr>
        <p:txBody>
          <a:bodyPr vert="horz" wrap="square" lIns="0" tIns="22860" rIns="0" bIns="0" rtlCol="0">
            <a:spAutoFit/>
          </a:bodyPr>
          <a:lstStyle/>
          <a:p>
            <a:pPr marL="458470" marR="5080" lvl="1" indent="-445770" algn="just">
              <a:lnSpc>
                <a:spcPts val="1210"/>
              </a:lnSpc>
              <a:spcBef>
                <a:spcPts val="180"/>
              </a:spcBef>
              <a:buAutoNum type="arabicPeriod" startAt="2"/>
              <a:tabLst>
                <a:tab pos="463550" algn="l"/>
              </a:tabLst>
            </a:pPr>
            <a:r>
              <a:rPr sz="1050" dirty="0">
                <a:latin typeface="Arial MT"/>
                <a:cs typeface="Arial MT"/>
              </a:rPr>
              <a:t>The Buyer’s</a:t>
            </a:r>
            <a:r>
              <a:rPr sz="1050" spc="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Purchase Order</a:t>
            </a:r>
            <a:r>
              <a:rPr sz="1050" spc="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or acceptance</a:t>
            </a:r>
            <a:r>
              <a:rPr sz="1050" spc="1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of</a:t>
            </a:r>
            <a:r>
              <a:rPr sz="1050" spc="-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10" dirty="0">
                <a:latin typeface="Arial MT"/>
                <a:cs typeface="Arial MT"/>
              </a:rPr>
              <a:t> </a:t>
            </a:r>
            <a:r>
              <a:rPr lang="en-US" sz="1050" spc="10" dirty="0">
                <a:latin typeface="Arial MT"/>
                <a:cs typeface="Arial MT"/>
              </a:rPr>
              <a:t>AWLS </a:t>
            </a:r>
            <a:r>
              <a:rPr sz="1050" dirty="0">
                <a:latin typeface="Arial MT"/>
                <a:cs typeface="Arial MT"/>
              </a:rPr>
              <a:t>Quotation</a:t>
            </a:r>
            <a:r>
              <a:rPr sz="1050" spc="1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shall</a:t>
            </a:r>
            <a:r>
              <a:rPr sz="1050" spc="5" dirty="0">
                <a:latin typeface="Arial MT"/>
                <a:cs typeface="Arial MT"/>
              </a:rPr>
              <a:t> </a:t>
            </a:r>
            <a:r>
              <a:rPr sz="1050" spc="-10" dirty="0">
                <a:latin typeface="Arial MT"/>
                <a:cs typeface="Arial MT"/>
              </a:rPr>
              <a:t>constitute 	</a:t>
            </a:r>
            <a:r>
              <a:rPr sz="1050" dirty="0">
                <a:latin typeface="Arial MT"/>
                <a:cs typeface="Arial MT"/>
              </a:rPr>
              <a:t>an</a:t>
            </a:r>
            <a:r>
              <a:rPr sz="1050" spc="24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offer</a:t>
            </a:r>
            <a:r>
              <a:rPr sz="1050" spc="254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by</a:t>
            </a:r>
            <a:r>
              <a:rPr sz="1050" spc="25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24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Buyer</a:t>
            </a:r>
            <a:r>
              <a:rPr sz="1050" spc="24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to</a:t>
            </a:r>
            <a:r>
              <a:rPr sz="1050" spc="254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purchase</a:t>
            </a:r>
            <a:r>
              <a:rPr sz="1050" spc="24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</a:t>
            </a:r>
            <a:r>
              <a:rPr sz="1050" spc="24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Solution</a:t>
            </a:r>
            <a:r>
              <a:rPr sz="1050" spc="26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subject</a:t>
            </a:r>
            <a:r>
              <a:rPr sz="1050" spc="24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to</a:t>
            </a:r>
            <a:r>
              <a:rPr sz="1050" spc="24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these</a:t>
            </a:r>
            <a:r>
              <a:rPr sz="1050" spc="254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Conditions</a:t>
            </a:r>
            <a:r>
              <a:rPr sz="1050" spc="26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and/or</a:t>
            </a:r>
            <a:r>
              <a:rPr sz="1050" spc="260" dirty="0">
                <a:latin typeface="Arial MT"/>
                <a:cs typeface="Arial MT"/>
              </a:rPr>
              <a:t> </a:t>
            </a:r>
            <a:r>
              <a:rPr sz="1050" spc="-25" dirty="0">
                <a:latin typeface="Arial MT"/>
                <a:cs typeface="Arial MT"/>
              </a:rPr>
              <a:t>in 	</a:t>
            </a:r>
            <a:r>
              <a:rPr sz="1050" dirty="0">
                <a:latin typeface="Arial MT"/>
                <a:cs typeface="Arial MT"/>
              </a:rPr>
              <a:t>accordance</a:t>
            </a:r>
            <a:r>
              <a:rPr sz="1050" spc="38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with</a:t>
            </a:r>
            <a:r>
              <a:rPr sz="1050" spc="39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any</a:t>
            </a:r>
            <a:r>
              <a:rPr sz="1050" spc="39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Special</a:t>
            </a:r>
            <a:r>
              <a:rPr sz="1050" spc="39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Conditions</a:t>
            </a:r>
            <a:r>
              <a:rPr sz="1050" spc="40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set</a:t>
            </a:r>
            <a:r>
              <a:rPr sz="1050" spc="38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out</a:t>
            </a:r>
            <a:r>
              <a:rPr sz="1050" spc="38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in</a:t>
            </a:r>
            <a:r>
              <a:rPr sz="1050" spc="39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lang="en-US" sz="1050" dirty="0">
                <a:latin typeface="Arial MT"/>
                <a:cs typeface="Arial MT"/>
              </a:rPr>
              <a:t> AWLS</a:t>
            </a:r>
            <a:r>
              <a:rPr sz="1050" spc="40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Quotation</a:t>
            </a:r>
            <a:r>
              <a:rPr sz="1050" spc="400" dirty="0">
                <a:latin typeface="Arial MT"/>
                <a:cs typeface="Arial MT"/>
              </a:rPr>
              <a:t> </a:t>
            </a:r>
            <a:r>
              <a:rPr sz="1050" spc="-25" dirty="0">
                <a:latin typeface="Arial MT"/>
                <a:cs typeface="Arial MT"/>
              </a:rPr>
              <a:t>(if 	</a:t>
            </a:r>
            <a:r>
              <a:rPr sz="1050" spc="-10" dirty="0">
                <a:latin typeface="Arial MT"/>
                <a:cs typeface="Arial MT"/>
              </a:rPr>
              <a:t>applicable).</a:t>
            </a:r>
            <a:endParaRPr sz="1050" dirty="0">
              <a:latin typeface="Arial MT"/>
              <a:cs typeface="Arial MT"/>
            </a:endParaRPr>
          </a:p>
          <a:p>
            <a:pPr marL="458470" marR="5080" lvl="1" indent="-445770" algn="just">
              <a:lnSpc>
                <a:spcPts val="1210"/>
              </a:lnSpc>
              <a:spcBef>
                <a:spcPts val="1000"/>
              </a:spcBef>
              <a:buAutoNum type="arabicPeriod" startAt="2"/>
              <a:tabLst>
                <a:tab pos="463550" algn="l"/>
              </a:tabLst>
            </a:pPr>
            <a:r>
              <a:rPr sz="1050" dirty="0">
                <a:latin typeface="Arial MT"/>
                <a:cs typeface="Arial MT"/>
              </a:rPr>
              <a:t>No</a:t>
            </a:r>
            <a:r>
              <a:rPr sz="1050" spc="14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offer</a:t>
            </a:r>
            <a:r>
              <a:rPr sz="1050" spc="16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placed</a:t>
            </a:r>
            <a:r>
              <a:rPr sz="1050" spc="15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by</a:t>
            </a:r>
            <a:r>
              <a:rPr sz="1050" spc="15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15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Buyer</a:t>
            </a:r>
            <a:r>
              <a:rPr sz="1050" spc="15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shall</a:t>
            </a:r>
            <a:r>
              <a:rPr sz="1050" spc="15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be</a:t>
            </a:r>
            <a:r>
              <a:rPr sz="1050" spc="15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accepted</a:t>
            </a:r>
            <a:r>
              <a:rPr sz="1050" spc="16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by</a:t>
            </a:r>
            <a:r>
              <a:rPr sz="1050" spc="160" dirty="0">
                <a:latin typeface="Arial MT"/>
                <a:cs typeface="Arial MT"/>
              </a:rPr>
              <a:t> </a:t>
            </a:r>
            <a:r>
              <a:rPr lang="en-US" sz="1050" spc="160" dirty="0">
                <a:latin typeface="Arial MT"/>
                <a:cs typeface="Arial MT"/>
              </a:rPr>
              <a:t>AWLS </a:t>
            </a:r>
            <a:r>
              <a:rPr sz="1050" dirty="0">
                <a:latin typeface="Arial MT"/>
                <a:cs typeface="Arial MT"/>
              </a:rPr>
              <a:t>other</a:t>
            </a:r>
            <a:r>
              <a:rPr sz="1050" spc="16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than</a:t>
            </a:r>
            <a:r>
              <a:rPr sz="1050" spc="15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by</a:t>
            </a:r>
            <a:r>
              <a:rPr sz="1050" spc="155" dirty="0">
                <a:latin typeface="Arial MT"/>
                <a:cs typeface="Arial MT"/>
              </a:rPr>
              <a:t> </a:t>
            </a:r>
            <a:r>
              <a:rPr sz="1050" spc="-10" dirty="0">
                <a:latin typeface="Arial MT"/>
                <a:cs typeface="Arial MT"/>
              </a:rPr>
              <a:t>written 	</a:t>
            </a:r>
            <a:r>
              <a:rPr sz="1050" dirty="0">
                <a:latin typeface="Arial MT"/>
                <a:cs typeface="Arial MT"/>
              </a:rPr>
              <a:t>acknowledgement</a:t>
            </a:r>
            <a:r>
              <a:rPr sz="1050" spc="1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issued</a:t>
            </a:r>
            <a:r>
              <a:rPr sz="1050" spc="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and</a:t>
            </a:r>
            <a:r>
              <a:rPr sz="1050" spc="1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executed by Westminster,</a:t>
            </a:r>
            <a:r>
              <a:rPr sz="1050" spc="1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when</a:t>
            </a:r>
            <a:r>
              <a:rPr sz="1050" spc="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 contract of</a:t>
            </a:r>
            <a:r>
              <a:rPr sz="1050" spc="-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1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supply</a:t>
            </a:r>
            <a:r>
              <a:rPr sz="1050" spc="10" dirty="0">
                <a:latin typeface="Arial MT"/>
                <a:cs typeface="Arial MT"/>
              </a:rPr>
              <a:t> </a:t>
            </a:r>
            <a:r>
              <a:rPr sz="1050" spc="-25" dirty="0">
                <a:latin typeface="Arial MT"/>
                <a:cs typeface="Arial MT"/>
              </a:rPr>
              <a:t>of</a:t>
            </a:r>
            <a:endParaRPr sz="1050" dirty="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ject 9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3175" rIns="0" bIns="0" rtlCol="0">
            <a:spAutoFit/>
          </a:bodyPr>
          <a:lstStyle/>
          <a:p>
            <a:pPr marL="38100">
              <a:lnSpc>
                <a:spcPts val="885"/>
              </a:lnSpc>
              <a:spcBef>
                <a:spcPts val="25"/>
              </a:spcBef>
            </a:pPr>
            <a:r>
              <a:rPr spc="-25" dirty="0"/>
              <a:t>3</a:t>
            </a:r>
          </a:p>
          <a:p>
            <a:pPr marL="38100">
              <a:lnSpc>
                <a:spcPts val="885"/>
              </a:lnSpc>
            </a:pPr>
            <a:r>
              <a:rPr spc="-10" dirty="0"/>
              <a:t>PME\NFL1\2466106.5</a:t>
            </a:r>
          </a:p>
        </p:txBody>
      </p:sp>
      <p:sp>
        <p:nvSpPr>
          <p:cNvPr id="2" name="object 2"/>
          <p:cNvSpPr txBox="1"/>
          <p:nvPr/>
        </p:nvSpPr>
        <p:spPr>
          <a:xfrm>
            <a:off x="889000" y="880119"/>
            <a:ext cx="5778500" cy="1388110"/>
          </a:xfrm>
          <a:prstGeom prst="rect">
            <a:avLst/>
          </a:prstGeom>
        </p:spPr>
        <p:txBody>
          <a:bodyPr vert="horz" wrap="square" lIns="0" tIns="22860" rIns="0" bIns="0" rtlCol="0">
            <a:spAutoFit/>
          </a:bodyPr>
          <a:lstStyle/>
          <a:p>
            <a:pPr marL="463550" marR="5080" algn="just">
              <a:lnSpc>
                <a:spcPts val="1210"/>
              </a:lnSpc>
              <a:spcBef>
                <a:spcPts val="180"/>
              </a:spcBef>
            </a:pPr>
            <a:r>
              <a:rPr sz="1050" dirty="0">
                <a:latin typeface="Arial MT"/>
                <a:cs typeface="Arial MT"/>
              </a:rPr>
              <a:t>a</a:t>
            </a:r>
            <a:r>
              <a:rPr sz="1050" spc="30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Solution</a:t>
            </a:r>
            <a:r>
              <a:rPr sz="1050" spc="31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will</a:t>
            </a:r>
            <a:r>
              <a:rPr sz="1050" spc="32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be</a:t>
            </a:r>
            <a:r>
              <a:rPr sz="1050" spc="30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established.</a:t>
            </a:r>
            <a:r>
              <a:rPr sz="1050" spc="32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31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Buyer’s</a:t>
            </a:r>
            <a:r>
              <a:rPr sz="1050" spc="31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standard</a:t>
            </a:r>
            <a:r>
              <a:rPr sz="1050" spc="31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terms</a:t>
            </a:r>
            <a:r>
              <a:rPr sz="1050" spc="31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and</a:t>
            </a:r>
            <a:r>
              <a:rPr sz="1050" spc="31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conditions</a:t>
            </a:r>
            <a:r>
              <a:rPr sz="1050" spc="32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(if</a:t>
            </a:r>
            <a:r>
              <a:rPr sz="1050" spc="310" dirty="0">
                <a:latin typeface="Arial MT"/>
                <a:cs typeface="Arial MT"/>
              </a:rPr>
              <a:t> </a:t>
            </a:r>
            <a:r>
              <a:rPr sz="1050" spc="-20" dirty="0">
                <a:latin typeface="Arial MT"/>
                <a:cs typeface="Arial MT"/>
              </a:rPr>
              <a:t>any) </a:t>
            </a:r>
            <a:r>
              <a:rPr sz="1050" dirty="0">
                <a:latin typeface="Arial MT"/>
                <a:cs typeface="Arial MT"/>
              </a:rPr>
              <a:t>attached</a:t>
            </a:r>
            <a:r>
              <a:rPr sz="1050" spc="7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to,</a:t>
            </a:r>
            <a:r>
              <a:rPr sz="1050" spc="8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enclosed</a:t>
            </a:r>
            <a:r>
              <a:rPr sz="1050" spc="8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with</a:t>
            </a:r>
            <a:r>
              <a:rPr sz="1050" spc="7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or</a:t>
            </a:r>
            <a:r>
              <a:rPr sz="1050" spc="7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referred</a:t>
            </a:r>
            <a:r>
              <a:rPr sz="1050" spc="8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to</a:t>
            </a:r>
            <a:r>
              <a:rPr sz="1050" spc="7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in</a:t>
            </a:r>
            <a:r>
              <a:rPr sz="1050" spc="8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any</a:t>
            </a:r>
            <a:r>
              <a:rPr sz="1050" spc="8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Purchase</a:t>
            </a:r>
            <a:r>
              <a:rPr sz="1050" spc="7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Order</a:t>
            </a:r>
            <a:r>
              <a:rPr sz="1050" spc="7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or</a:t>
            </a:r>
            <a:r>
              <a:rPr sz="1050" spc="7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any</a:t>
            </a:r>
            <a:r>
              <a:rPr sz="1050" spc="8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other</a:t>
            </a:r>
            <a:r>
              <a:rPr sz="1050" spc="80" dirty="0">
                <a:latin typeface="Arial MT"/>
                <a:cs typeface="Arial MT"/>
              </a:rPr>
              <a:t> </a:t>
            </a:r>
            <a:r>
              <a:rPr sz="1050" spc="-10" dirty="0">
                <a:latin typeface="Arial MT"/>
                <a:cs typeface="Arial MT"/>
              </a:rPr>
              <a:t>Document </a:t>
            </a:r>
            <a:r>
              <a:rPr sz="1050" dirty="0">
                <a:latin typeface="Arial MT"/>
                <a:cs typeface="Arial MT"/>
              </a:rPr>
              <a:t>shall</a:t>
            </a:r>
            <a:r>
              <a:rPr sz="1050" spc="-3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not</a:t>
            </a:r>
            <a:r>
              <a:rPr sz="1050" spc="-3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govern</a:t>
            </a:r>
            <a:r>
              <a:rPr sz="1050" spc="-3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-20" dirty="0">
                <a:latin typeface="Arial MT"/>
                <a:cs typeface="Arial MT"/>
              </a:rPr>
              <a:t> </a:t>
            </a:r>
            <a:r>
              <a:rPr sz="1050" spc="-10" dirty="0">
                <a:latin typeface="Arial MT"/>
                <a:cs typeface="Arial MT"/>
              </a:rPr>
              <a:t>Contract.</a:t>
            </a:r>
            <a:endParaRPr sz="1050" dirty="0">
              <a:latin typeface="Arial MT"/>
              <a:cs typeface="Arial MT"/>
            </a:endParaRPr>
          </a:p>
          <a:p>
            <a:pPr marL="463550" marR="5080" indent="-450850" algn="just">
              <a:lnSpc>
                <a:spcPts val="1210"/>
              </a:lnSpc>
              <a:spcBef>
                <a:spcPts val="1000"/>
              </a:spcBef>
            </a:pPr>
            <a:r>
              <a:rPr sz="1050" dirty="0">
                <a:latin typeface="Arial MT"/>
                <a:cs typeface="Arial MT"/>
              </a:rPr>
              <a:t>2.4</a:t>
            </a:r>
            <a:r>
              <a:rPr sz="1050" spc="365" dirty="0">
                <a:latin typeface="Arial MT"/>
                <a:cs typeface="Arial MT"/>
              </a:rPr>
              <a:t>   </a:t>
            </a:r>
            <a:r>
              <a:rPr sz="1050" dirty="0">
                <a:latin typeface="Arial MT"/>
                <a:cs typeface="Arial MT"/>
              </a:rPr>
              <a:t>Any</a:t>
            </a:r>
            <a:r>
              <a:rPr sz="1050" spc="22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quotation</a:t>
            </a:r>
            <a:r>
              <a:rPr sz="1050" spc="229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is</a:t>
            </a:r>
            <a:r>
              <a:rPr sz="1050" spc="22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given</a:t>
            </a:r>
            <a:r>
              <a:rPr sz="1050" spc="22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on</a:t>
            </a:r>
            <a:r>
              <a:rPr sz="1050" spc="229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229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basis</a:t>
            </a:r>
            <a:r>
              <a:rPr sz="1050" spc="21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that</a:t>
            </a:r>
            <a:r>
              <a:rPr sz="1050" spc="229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no</a:t>
            </a:r>
            <a:r>
              <a:rPr sz="1050" spc="229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Contract</a:t>
            </a:r>
            <a:r>
              <a:rPr sz="1050" spc="22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shall</a:t>
            </a:r>
            <a:r>
              <a:rPr sz="1050" spc="22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come</a:t>
            </a:r>
            <a:r>
              <a:rPr sz="1050" spc="229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into</a:t>
            </a:r>
            <a:r>
              <a:rPr sz="1050" spc="229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existence</a:t>
            </a:r>
            <a:r>
              <a:rPr sz="1050" spc="229" dirty="0">
                <a:latin typeface="Arial MT"/>
                <a:cs typeface="Arial MT"/>
              </a:rPr>
              <a:t> </a:t>
            </a:r>
            <a:r>
              <a:rPr sz="1050" spc="-10" dirty="0">
                <a:latin typeface="Arial MT"/>
                <a:cs typeface="Arial MT"/>
              </a:rPr>
              <a:t>until </a:t>
            </a:r>
            <a:r>
              <a:rPr sz="1050" dirty="0">
                <a:latin typeface="Arial MT"/>
                <a:cs typeface="Arial MT"/>
              </a:rPr>
              <a:t>Westminster</a:t>
            </a:r>
            <a:r>
              <a:rPr sz="1050" spc="254" dirty="0">
                <a:latin typeface="Arial MT"/>
                <a:cs typeface="Arial MT"/>
              </a:rPr>
              <a:t>  </a:t>
            </a:r>
            <a:r>
              <a:rPr sz="1050" dirty="0">
                <a:latin typeface="Arial MT"/>
                <a:cs typeface="Arial MT"/>
              </a:rPr>
              <a:t>has</a:t>
            </a:r>
            <a:r>
              <a:rPr sz="1050" spc="260" dirty="0">
                <a:latin typeface="Arial MT"/>
                <a:cs typeface="Arial MT"/>
              </a:rPr>
              <a:t>  </a:t>
            </a:r>
            <a:r>
              <a:rPr sz="1050" dirty="0">
                <a:latin typeface="Arial MT"/>
                <a:cs typeface="Arial MT"/>
              </a:rPr>
              <a:t>accepted</a:t>
            </a:r>
            <a:r>
              <a:rPr sz="1050" spc="254" dirty="0">
                <a:latin typeface="Arial MT"/>
                <a:cs typeface="Arial MT"/>
              </a:rPr>
              <a:t> 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254" dirty="0">
                <a:latin typeface="Arial MT"/>
                <a:cs typeface="Arial MT"/>
              </a:rPr>
              <a:t>  </a:t>
            </a:r>
            <a:r>
              <a:rPr sz="1050" dirty="0">
                <a:latin typeface="Arial MT"/>
                <a:cs typeface="Arial MT"/>
              </a:rPr>
              <a:t>Buyer’s</a:t>
            </a:r>
            <a:r>
              <a:rPr sz="1050" spc="254" dirty="0">
                <a:latin typeface="Arial MT"/>
                <a:cs typeface="Arial MT"/>
              </a:rPr>
              <a:t>  </a:t>
            </a:r>
            <a:r>
              <a:rPr sz="1050" dirty="0">
                <a:latin typeface="Arial MT"/>
                <a:cs typeface="Arial MT"/>
              </a:rPr>
              <a:t>Purchase</a:t>
            </a:r>
            <a:r>
              <a:rPr sz="1050" spc="260" dirty="0">
                <a:latin typeface="Arial MT"/>
                <a:cs typeface="Arial MT"/>
              </a:rPr>
              <a:t>  </a:t>
            </a:r>
            <a:r>
              <a:rPr sz="1050" dirty="0">
                <a:latin typeface="Arial MT"/>
                <a:cs typeface="Arial MT"/>
              </a:rPr>
              <a:t>Order</a:t>
            </a:r>
            <a:r>
              <a:rPr sz="1050" spc="260" dirty="0">
                <a:latin typeface="Arial MT"/>
                <a:cs typeface="Arial MT"/>
              </a:rPr>
              <a:t>  </a:t>
            </a:r>
            <a:r>
              <a:rPr sz="1050" dirty="0">
                <a:latin typeface="Arial MT"/>
                <a:cs typeface="Arial MT"/>
              </a:rPr>
              <a:t>by</a:t>
            </a:r>
            <a:r>
              <a:rPr sz="1050" spc="250" dirty="0">
                <a:latin typeface="Arial MT"/>
                <a:cs typeface="Arial MT"/>
              </a:rPr>
              <a:t>  </a:t>
            </a:r>
            <a:r>
              <a:rPr sz="1050" dirty="0">
                <a:latin typeface="Arial MT"/>
                <a:cs typeface="Arial MT"/>
              </a:rPr>
              <a:t>dispatching</a:t>
            </a:r>
            <a:r>
              <a:rPr sz="1050" spc="254" dirty="0">
                <a:latin typeface="Arial MT"/>
                <a:cs typeface="Arial MT"/>
              </a:rPr>
              <a:t>  </a:t>
            </a:r>
            <a:r>
              <a:rPr sz="1050" spc="-25" dirty="0">
                <a:latin typeface="Arial MT"/>
                <a:cs typeface="Arial MT"/>
              </a:rPr>
              <a:t>an </a:t>
            </a:r>
            <a:r>
              <a:rPr sz="1050" dirty="0">
                <a:latin typeface="Arial MT"/>
                <a:cs typeface="Arial MT"/>
              </a:rPr>
              <a:t>acknowledgement</a:t>
            </a:r>
            <a:r>
              <a:rPr sz="1050" spc="4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of</a:t>
            </a:r>
            <a:r>
              <a:rPr sz="1050" spc="3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order</a:t>
            </a:r>
            <a:r>
              <a:rPr sz="1050" spc="5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to</a:t>
            </a:r>
            <a:r>
              <a:rPr sz="1050" spc="3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4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Buyer.</a:t>
            </a:r>
            <a:r>
              <a:rPr sz="1050" spc="4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Any</a:t>
            </a:r>
            <a:r>
              <a:rPr sz="1050" spc="45" dirty="0">
                <a:latin typeface="Arial MT"/>
                <a:cs typeface="Arial MT"/>
              </a:rPr>
              <a:t> </a:t>
            </a:r>
            <a:r>
              <a:rPr lang="en-US" sz="1050" spc="45" dirty="0">
                <a:latin typeface="Arial MT"/>
                <a:cs typeface="Arial MT"/>
              </a:rPr>
              <a:t>AWLS</a:t>
            </a:r>
            <a:r>
              <a:rPr sz="1050" spc="5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Quotation</a:t>
            </a:r>
            <a:r>
              <a:rPr sz="1050" spc="5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is</a:t>
            </a:r>
            <a:r>
              <a:rPr sz="1050" spc="4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valid</a:t>
            </a:r>
            <a:r>
              <a:rPr sz="1050" spc="3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for</a:t>
            </a:r>
            <a:r>
              <a:rPr sz="1050" spc="5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</a:t>
            </a:r>
            <a:r>
              <a:rPr sz="1050" spc="35" dirty="0">
                <a:latin typeface="Arial MT"/>
                <a:cs typeface="Arial MT"/>
              </a:rPr>
              <a:t> </a:t>
            </a:r>
            <a:r>
              <a:rPr sz="1050" spc="-10" dirty="0">
                <a:latin typeface="Arial MT"/>
                <a:cs typeface="Arial MT"/>
              </a:rPr>
              <a:t>period </a:t>
            </a:r>
            <a:r>
              <a:rPr sz="1050" dirty="0">
                <a:latin typeface="Arial MT"/>
                <a:cs typeface="Arial MT"/>
              </a:rPr>
              <a:t>of</a:t>
            </a:r>
            <a:r>
              <a:rPr sz="1050" spc="36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30</a:t>
            </a:r>
            <a:r>
              <a:rPr sz="1050" spc="36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days</a:t>
            </a:r>
            <a:r>
              <a:rPr sz="1050" spc="37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only</a:t>
            </a:r>
            <a:r>
              <a:rPr sz="1050" spc="37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from</a:t>
            </a:r>
            <a:r>
              <a:rPr sz="1050" spc="37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its</a:t>
            </a:r>
            <a:r>
              <a:rPr sz="1050" spc="36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date</a:t>
            </a:r>
            <a:r>
              <a:rPr sz="1050" spc="37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(unless</a:t>
            </a:r>
            <a:r>
              <a:rPr sz="1050" spc="37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otherwise</a:t>
            </a:r>
            <a:r>
              <a:rPr sz="1050" spc="37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stated</a:t>
            </a:r>
            <a:r>
              <a:rPr sz="1050" spc="38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in</a:t>
            </a:r>
            <a:r>
              <a:rPr sz="1050" spc="36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Writing),</a:t>
            </a:r>
            <a:r>
              <a:rPr sz="1050" spc="37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provided</a:t>
            </a:r>
            <a:r>
              <a:rPr sz="1050" spc="380" dirty="0">
                <a:latin typeface="Arial MT"/>
                <a:cs typeface="Arial MT"/>
              </a:rPr>
              <a:t> </a:t>
            </a:r>
            <a:r>
              <a:rPr sz="1050" spc="-20" dirty="0">
                <a:latin typeface="Arial MT"/>
                <a:cs typeface="Arial MT"/>
              </a:rPr>
              <a:t>that </a:t>
            </a:r>
            <a:r>
              <a:rPr lang="en-US" sz="1050" spc="-20" dirty="0">
                <a:latin typeface="Arial MT"/>
                <a:cs typeface="Arial MT"/>
              </a:rPr>
              <a:t>AWLS</a:t>
            </a:r>
            <a:r>
              <a:rPr sz="1050" spc="-4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has</a:t>
            </a:r>
            <a:r>
              <a:rPr sz="1050" spc="-4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not</a:t>
            </a:r>
            <a:r>
              <a:rPr sz="1050" spc="-4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previously</a:t>
            </a:r>
            <a:r>
              <a:rPr sz="1050" spc="-4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withdrawn</a:t>
            </a:r>
            <a:r>
              <a:rPr sz="1050" spc="-40" dirty="0">
                <a:latin typeface="Arial MT"/>
                <a:cs typeface="Arial MT"/>
              </a:rPr>
              <a:t> </a:t>
            </a:r>
            <a:r>
              <a:rPr sz="1050" spc="-25" dirty="0">
                <a:latin typeface="Arial MT"/>
                <a:cs typeface="Arial MT"/>
              </a:rPr>
              <a:t>it.</a:t>
            </a:r>
            <a:endParaRPr sz="1050" dirty="0">
              <a:latin typeface="Arial MT"/>
              <a:cs typeface="Arial MT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89000" y="2797819"/>
            <a:ext cx="99695" cy="1854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50" spc="-50" dirty="0">
                <a:latin typeface="Arial MT"/>
                <a:cs typeface="Arial MT"/>
              </a:rPr>
              <a:t>3</a:t>
            </a:r>
            <a:endParaRPr sz="1050">
              <a:latin typeface="Arial MT"/>
              <a:cs typeface="Arial MT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89000" y="2363479"/>
            <a:ext cx="5779770" cy="619760"/>
          </a:xfrm>
          <a:prstGeom prst="rect">
            <a:avLst/>
          </a:prstGeom>
        </p:spPr>
        <p:txBody>
          <a:bodyPr vert="horz" wrap="square" lIns="0" tIns="22860" rIns="0" bIns="0" rtlCol="0">
            <a:spAutoFit/>
          </a:bodyPr>
          <a:lstStyle/>
          <a:p>
            <a:pPr marL="463550" marR="5080" indent="-450850">
              <a:lnSpc>
                <a:spcPts val="1210"/>
              </a:lnSpc>
              <a:spcBef>
                <a:spcPts val="180"/>
              </a:spcBef>
              <a:tabLst>
                <a:tab pos="462915" algn="l"/>
              </a:tabLst>
            </a:pPr>
            <a:r>
              <a:rPr sz="1050" spc="-25" dirty="0">
                <a:latin typeface="Arial MT"/>
                <a:cs typeface="Arial MT"/>
              </a:rPr>
              <a:t>2.5</a:t>
            </a:r>
            <a:r>
              <a:rPr sz="1050" dirty="0">
                <a:latin typeface="Arial MT"/>
                <a:cs typeface="Arial MT"/>
              </a:rPr>
              <a:t>	In</a:t>
            </a:r>
            <a:r>
              <a:rPr sz="1050" spc="229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229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event</a:t>
            </a:r>
            <a:r>
              <a:rPr sz="1050" spc="23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of</a:t>
            </a:r>
            <a:r>
              <a:rPr sz="1050" spc="229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</a:t>
            </a:r>
            <a:r>
              <a:rPr sz="1050" spc="22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conflict</a:t>
            </a:r>
            <a:r>
              <a:rPr sz="1050" spc="229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between</a:t>
            </a:r>
            <a:r>
              <a:rPr sz="1050" spc="229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these</a:t>
            </a:r>
            <a:r>
              <a:rPr sz="1050" spc="23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Conditions</a:t>
            </a:r>
            <a:r>
              <a:rPr sz="1050" spc="23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and</a:t>
            </a:r>
            <a:r>
              <a:rPr sz="1050" spc="23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229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Special</a:t>
            </a:r>
            <a:r>
              <a:rPr sz="1050" spc="24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Conditions,</a:t>
            </a:r>
            <a:r>
              <a:rPr sz="1050" spc="245" dirty="0">
                <a:latin typeface="Arial MT"/>
                <a:cs typeface="Arial MT"/>
              </a:rPr>
              <a:t> </a:t>
            </a:r>
            <a:r>
              <a:rPr sz="1050" spc="-25" dirty="0">
                <a:latin typeface="Arial MT"/>
                <a:cs typeface="Arial MT"/>
              </a:rPr>
              <a:t>the </a:t>
            </a:r>
            <a:r>
              <a:rPr sz="1050" dirty="0">
                <a:latin typeface="Arial MT"/>
                <a:cs typeface="Arial MT"/>
              </a:rPr>
              <a:t>Special</a:t>
            </a:r>
            <a:r>
              <a:rPr sz="1050" spc="-5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Conditions</a:t>
            </a:r>
            <a:r>
              <a:rPr sz="1050" spc="-4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shall</a:t>
            </a:r>
            <a:r>
              <a:rPr sz="1050" spc="-50" dirty="0">
                <a:latin typeface="Arial MT"/>
                <a:cs typeface="Arial MT"/>
              </a:rPr>
              <a:t> </a:t>
            </a:r>
            <a:r>
              <a:rPr sz="1050" spc="-10" dirty="0">
                <a:latin typeface="Arial MT"/>
                <a:cs typeface="Arial MT"/>
              </a:rPr>
              <a:t>prevail.</a:t>
            </a:r>
            <a:endParaRPr sz="1050">
              <a:latin typeface="Arial MT"/>
              <a:cs typeface="Arial MT"/>
            </a:endParaRPr>
          </a:p>
          <a:p>
            <a:pPr marL="463550">
              <a:lnSpc>
                <a:spcPct val="100000"/>
              </a:lnSpc>
              <a:spcBef>
                <a:spcPts val="919"/>
              </a:spcBef>
            </a:pPr>
            <a:r>
              <a:rPr sz="1050" b="1" dirty="0">
                <a:latin typeface="Arial"/>
                <a:cs typeface="Arial"/>
              </a:rPr>
              <a:t>BASIS</a:t>
            </a:r>
            <a:r>
              <a:rPr sz="1050" b="1" spc="-15" dirty="0">
                <a:latin typeface="Arial"/>
                <a:cs typeface="Arial"/>
              </a:rPr>
              <a:t> </a:t>
            </a:r>
            <a:r>
              <a:rPr sz="1050" b="1" dirty="0">
                <a:latin typeface="Arial"/>
                <a:cs typeface="Arial"/>
              </a:rPr>
              <a:t>OF</a:t>
            </a:r>
            <a:r>
              <a:rPr sz="1050" b="1" spc="-25" dirty="0">
                <a:latin typeface="Arial"/>
                <a:cs typeface="Arial"/>
              </a:rPr>
              <a:t> </a:t>
            </a:r>
            <a:r>
              <a:rPr sz="1050" b="1" dirty="0">
                <a:latin typeface="Arial"/>
                <a:cs typeface="Arial"/>
              </a:rPr>
              <a:t>THE</a:t>
            </a:r>
            <a:r>
              <a:rPr sz="1050" b="1" spc="-20" dirty="0">
                <a:latin typeface="Arial"/>
                <a:cs typeface="Arial"/>
              </a:rPr>
              <a:t> SALE</a:t>
            </a:r>
            <a:endParaRPr sz="105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89000" y="3078489"/>
            <a:ext cx="5781040" cy="2998470"/>
          </a:xfrm>
          <a:prstGeom prst="rect">
            <a:avLst/>
          </a:prstGeom>
        </p:spPr>
        <p:txBody>
          <a:bodyPr vert="horz" wrap="square" lIns="0" tIns="22860" rIns="0" bIns="0" rtlCol="0">
            <a:spAutoFit/>
          </a:bodyPr>
          <a:lstStyle/>
          <a:p>
            <a:pPr marL="458470" marR="7620" lvl="1" indent="-445770" algn="just">
              <a:lnSpc>
                <a:spcPts val="1210"/>
              </a:lnSpc>
              <a:spcBef>
                <a:spcPts val="180"/>
              </a:spcBef>
              <a:buAutoNum type="arabicPeriod"/>
              <a:tabLst>
                <a:tab pos="463550" algn="l"/>
              </a:tabLst>
            </a:pPr>
            <a:r>
              <a:rPr sz="1050" dirty="0">
                <a:latin typeface="Arial MT"/>
                <a:cs typeface="Arial MT"/>
              </a:rPr>
              <a:t>Westminster</a:t>
            </a:r>
            <a:r>
              <a:rPr sz="1050" spc="5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shall</a:t>
            </a:r>
            <a:r>
              <a:rPr sz="1050" spc="6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sell</a:t>
            </a:r>
            <a:r>
              <a:rPr sz="1050" spc="4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and</a:t>
            </a:r>
            <a:r>
              <a:rPr sz="1050" spc="6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5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Buyer</a:t>
            </a:r>
            <a:r>
              <a:rPr sz="1050" spc="4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shall</a:t>
            </a:r>
            <a:r>
              <a:rPr sz="1050" spc="6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purchase</a:t>
            </a:r>
            <a:r>
              <a:rPr sz="1050" spc="5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5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Solution</a:t>
            </a:r>
            <a:r>
              <a:rPr sz="1050" spc="6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in</a:t>
            </a:r>
            <a:r>
              <a:rPr sz="1050" spc="5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accordance</a:t>
            </a:r>
            <a:r>
              <a:rPr sz="1050" spc="6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with</a:t>
            </a:r>
            <a:r>
              <a:rPr sz="1050" spc="55" dirty="0">
                <a:latin typeface="Arial MT"/>
                <a:cs typeface="Arial MT"/>
              </a:rPr>
              <a:t> </a:t>
            </a:r>
            <a:r>
              <a:rPr sz="1050" spc="-25" dirty="0">
                <a:latin typeface="Arial MT"/>
                <a:cs typeface="Arial MT"/>
              </a:rPr>
              <a:t>the 	</a:t>
            </a:r>
            <a:r>
              <a:rPr sz="1050" dirty="0">
                <a:latin typeface="Arial MT"/>
                <a:cs typeface="Arial MT"/>
              </a:rPr>
              <a:t>Contract,</a:t>
            </a:r>
            <a:r>
              <a:rPr sz="1050" spc="-3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subject</a:t>
            </a:r>
            <a:r>
              <a:rPr sz="1050" spc="-2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to</a:t>
            </a:r>
            <a:r>
              <a:rPr sz="1050" spc="-3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these</a:t>
            </a:r>
            <a:r>
              <a:rPr sz="1050" spc="-30" dirty="0">
                <a:latin typeface="Arial MT"/>
                <a:cs typeface="Arial MT"/>
              </a:rPr>
              <a:t> </a:t>
            </a:r>
            <a:r>
              <a:rPr sz="1050" spc="-10" dirty="0">
                <a:latin typeface="Arial MT"/>
                <a:cs typeface="Arial MT"/>
              </a:rPr>
              <a:t>Conditions.</a:t>
            </a:r>
            <a:endParaRPr sz="1050" dirty="0">
              <a:latin typeface="Arial MT"/>
              <a:cs typeface="Arial MT"/>
            </a:endParaRPr>
          </a:p>
          <a:p>
            <a:pPr marL="458470" marR="10160" lvl="1" indent="-445770" algn="just">
              <a:lnSpc>
                <a:spcPts val="1210"/>
              </a:lnSpc>
              <a:spcBef>
                <a:spcPts val="1000"/>
              </a:spcBef>
              <a:buAutoNum type="arabicPeriod"/>
              <a:tabLst>
                <a:tab pos="463550" algn="l"/>
              </a:tabLst>
            </a:pPr>
            <a:r>
              <a:rPr sz="1050" dirty="0">
                <a:latin typeface="Arial MT"/>
                <a:cs typeface="Arial MT"/>
              </a:rPr>
              <a:t>No</a:t>
            </a:r>
            <a:r>
              <a:rPr sz="1050" spc="25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variation</a:t>
            </a:r>
            <a:r>
              <a:rPr sz="1050" spc="254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to</a:t>
            </a:r>
            <a:r>
              <a:rPr sz="1050" spc="26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25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Contract</a:t>
            </a:r>
            <a:r>
              <a:rPr sz="1050" spc="26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shall</a:t>
            </a:r>
            <a:r>
              <a:rPr sz="1050" spc="254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be</a:t>
            </a:r>
            <a:r>
              <a:rPr sz="1050" spc="25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binding</a:t>
            </a:r>
            <a:r>
              <a:rPr sz="1050" spc="26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unless</a:t>
            </a:r>
            <a:r>
              <a:rPr sz="1050" spc="254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agreed</a:t>
            </a:r>
            <a:r>
              <a:rPr sz="1050" spc="254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in</a:t>
            </a:r>
            <a:r>
              <a:rPr sz="1050" spc="26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Writing</a:t>
            </a:r>
            <a:r>
              <a:rPr sz="1050" spc="254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between</a:t>
            </a:r>
            <a:r>
              <a:rPr sz="1050" spc="260" dirty="0">
                <a:latin typeface="Arial MT"/>
                <a:cs typeface="Arial MT"/>
              </a:rPr>
              <a:t> </a:t>
            </a:r>
            <a:r>
              <a:rPr sz="1050" spc="-25" dirty="0">
                <a:latin typeface="Arial MT"/>
                <a:cs typeface="Arial MT"/>
              </a:rPr>
              <a:t>the 	</a:t>
            </a:r>
            <a:r>
              <a:rPr sz="1050" dirty="0">
                <a:latin typeface="Arial MT"/>
                <a:cs typeface="Arial MT"/>
              </a:rPr>
              <a:t>authorised</a:t>
            </a:r>
            <a:r>
              <a:rPr sz="1050" spc="-20" dirty="0">
                <a:latin typeface="Arial MT"/>
                <a:cs typeface="Arial MT"/>
              </a:rPr>
              <a:t> </a:t>
            </a:r>
            <a:r>
              <a:rPr sz="1050" spc="-10" dirty="0">
                <a:latin typeface="Arial MT"/>
                <a:cs typeface="Arial MT"/>
              </a:rPr>
              <a:t>representatives</a:t>
            </a:r>
            <a:r>
              <a:rPr sz="1050" spc="-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of</a:t>
            </a:r>
            <a:r>
              <a:rPr sz="1050" spc="-2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-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Buyer</a:t>
            </a:r>
            <a:r>
              <a:rPr sz="1050" spc="-2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and</a:t>
            </a:r>
            <a:r>
              <a:rPr lang="en-US" sz="1050" dirty="0">
                <a:latin typeface="Arial MT"/>
                <a:cs typeface="Arial MT"/>
              </a:rPr>
              <a:t> AWLS</a:t>
            </a:r>
            <a:r>
              <a:rPr sz="1050" spc="-10" dirty="0">
                <a:latin typeface="Arial MT"/>
                <a:cs typeface="Arial MT"/>
              </a:rPr>
              <a:t>.</a:t>
            </a:r>
            <a:endParaRPr sz="1050" dirty="0">
              <a:latin typeface="Arial MT"/>
              <a:cs typeface="Arial MT"/>
            </a:endParaRPr>
          </a:p>
          <a:p>
            <a:pPr marL="458470" marR="5080" lvl="1" indent="-445770" algn="just">
              <a:lnSpc>
                <a:spcPts val="1210"/>
              </a:lnSpc>
              <a:spcBef>
                <a:spcPts val="1000"/>
              </a:spcBef>
              <a:buAutoNum type="arabicPeriod"/>
              <a:tabLst>
                <a:tab pos="463550" algn="l"/>
              </a:tabLst>
            </a:pPr>
            <a:r>
              <a:rPr lang="en-US" sz="1050" dirty="0">
                <a:latin typeface="Arial MT"/>
                <a:cs typeface="Arial MT"/>
              </a:rPr>
              <a:t>AWLS</a:t>
            </a:r>
            <a:r>
              <a:rPr sz="1050" dirty="0">
                <a:latin typeface="Arial MT"/>
                <a:cs typeface="Arial MT"/>
              </a:rPr>
              <a:t>’s</a:t>
            </a:r>
            <a:r>
              <a:rPr sz="1050" spc="25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employees</a:t>
            </a:r>
            <a:r>
              <a:rPr sz="1050" spc="25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or</a:t>
            </a:r>
            <a:r>
              <a:rPr sz="1050" spc="24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agents</a:t>
            </a:r>
            <a:r>
              <a:rPr sz="1050" spc="25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are</a:t>
            </a:r>
            <a:r>
              <a:rPr sz="1050" spc="25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not</a:t>
            </a:r>
            <a:r>
              <a:rPr sz="1050" spc="25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authorised</a:t>
            </a:r>
            <a:r>
              <a:rPr sz="1050" spc="254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to</a:t>
            </a:r>
            <a:r>
              <a:rPr sz="1050" spc="23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make</a:t>
            </a:r>
            <a:r>
              <a:rPr sz="1050" spc="254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any</a:t>
            </a:r>
            <a:r>
              <a:rPr sz="1050" spc="240" dirty="0">
                <a:latin typeface="Arial MT"/>
                <a:cs typeface="Arial MT"/>
              </a:rPr>
              <a:t> </a:t>
            </a:r>
            <a:r>
              <a:rPr sz="1050" spc="-10" dirty="0">
                <a:latin typeface="Arial MT"/>
                <a:cs typeface="Arial MT"/>
              </a:rPr>
              <a:t>representations 	</a:t>
            </a:r>
            <a:r>
              <a:rPr sz="1050" dirty="0">
                <a:latin typeface="Arial MT"/>
                <a:cs typeface="Arial MT"/>
              </a:rPr>
              <a:t>concerning</a:t>
            </a:r>
            <a:r>
              <a:rPr sz="1050" spc="3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3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Solution</a:t>
            </a:r>
            <a:r>
              <a:rPr sz="1050" spc="3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unless</a:t>
            </a:r>
            <a:r>
              <a:rPr sz="1050" spc="3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confirmed</a:t>
            </a:r>
            <a:r>
              <a:rPr sz="1050" spc="3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by</a:t>
            </a:r>
            <a:r>
              <a:rPr sz="1050" spc="30" dirty="0">
                <a:latin typeface="Arial MT"/>
                <a:cs typeface="Arial MT"/>
              </a:rPr>
              <a:t> </a:t>
            </a:r>
            <a:r>
              <a:rPr lang="en-US" sz="1050" spc="30" dirty="0">
                <a:latin typeface="Arial MT"/>
                <a:cs typeface="Arial MT"/>
              </a:rPr>
              <a:t>AWLS </a:t>
            </a:r>
            <a:r>
              <a:rPr sz="1050" dirty="0">
                <a:latin typeface="Arial MT"/>
                <a:cs typeface="Arial MT"/>
              </a:rPr>
              <a:t>in</a:t>
            </a:r>
            <a:r>
              <a:rPr sz="1050" spc="2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Writing.</a:t>
            </a:r>
            <a:r>
              <a:rPr sz="1050" spc="34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In</a:t>
            </a:r>
            <a:r>
              <a:rPr sz="1050" spc="3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entering</a:t>
            </a:r>
            <a:r>
              <a:rPr sz="1050" spc="3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into</a:t>
            </a:r>
            <a:r>
              <a:rPr sz="1050" spc="35" dirty="0">
                <a:latin typeface="Arial MT"/>
                <a:cs typeface="Arial MT"/>
              </a:rPr>
              <a:t> </a:t>
            </a:r>
            <a:r>
              <a:rPr sz="1050" spc="-25" dirty="0">
                <a:latin typeface="Arial MT"/>
                <a:cs typeface="Arial MT"/>
              </a:rPr>
              <a:t>the 	</a:t>
            </a:r>
            <a:r>
              <a:rPr sz="1050" dirty="0">
                <a:latin typeface="Arial MT"/>
                <a:cs typeface="Arial MT"/>
              </a:rPr>
              <a:t>Contract,</a:t>
            </a:r>
            <a:r>
              <a:rPr sz="1050" spc="18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18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Buyer</a:t>
            </a:r>
            <a:r>
              <a:rPr sz="1050" spc="18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acknowledges</a:t>
            </a:r>
            <a:r>
              <a:rPr sz="1050" spc="19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that</a:t>
            </a:r>
            <a:r>
              <a:rPr sz="1050" spc="19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it</a:t>
            </a:r>
            <a:r>
              <a:rPr sz="1050" spc="17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does</a:t>
            </a:r>
            <a:r>
              <a:rPr sz="1050" spc="18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not</a:t>
            </a:r>
            <a:r>
              <a:rPr sz="1050" spc="19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rely</a:t>
            </a:r>
            <a:r>
              <a:rPr sz="1050" spc="18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on,</a:t>
            </a:r>
            <a:r>
              <a:rPr sz="1050" spc="18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and</a:t>
            </a:r>
            <a:r>
              <a:rPr sz="1050" spc="19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waives</a:t>
            </a:r>
            <a:r>
              <a:rPr sz="1050" spc="18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any</a:t>
            </a:r>
            <a:r>
              <a:rPr sz="1050" spc="18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claim</a:t>
            </a:r>
            <a:r>
              <a:rPr sz="1050" spc="185" dirty="0">
                <a:latin typeface="Arial MT"/>
                <a:cs typeface="Arial MT"/>
              </a:rPr>
              <a:t> </a:t>
            </a:r>
            <a:r>
              <a:rPr sz="1050" spc="-25" dirty="0">
                <a:latin typeface="Arial MT"/>
                <a:cs typeface="Arial MT"/>
              </a:rPr>
              <a:t>for 	</a:t>
            </a:r>
            <a:r>
              <a:rPr sz="1050" dirty="0">
                <a:latin typeface="Arial MT"/>
                <a:cs typeface="Arial MT"/>
              </a:rPr>
              <a:t>breach</a:t>
            </a:r>
            <a:r>
              <a:rPr sz="1050" spc="-2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of,</a:t>
            </a:r>
            <a:r>
              <a:rPr sz="1050" spc="-1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any</a:t>
            </a:r>
            <a:r>
              <a:rPr sz="1050" spc="-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such</a:t>
            </a:r>
            <a:r>
              <a:rPr sz="1050" spc="-20" dirty="0">
                <a:latin typeface="Arial MT"/>
                <a:cs typeface="Arial MT"/>
              </a:rPr>
              <a:t> </a:t>
            </a:r>
            <a:r>
              <a:rPr sz="1050" spc="-10" dirty="0">
                <a:latin typeface="Arial MT"/>
                <a:cs typeface="Arial MT"/>
              </a:rPr>
              <a:t>representations</a:t>
            </a:r>
            <a:r>
              <a:rPr sz="1050" spc="-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which</a:t>
            </a:r>
            <a:r>
              <a:rPr sz="1050" spc="-2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are</a:t>
            </a:r>
            <a:r>
              <a:rPr sz="1050" spc="-1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not</a:t>
            </a:r>
            <a:r>
              <a:rPr sz="1050" spc="-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so</a:t>
            </a:r>
            <a:r>
              <a:rPr sz="1050" spc="-15" dirty="0">
                <a:latin typeface="Arial MT"/>
                <a:cs typeface="Arial MT"/>
              </a:rPr>
              <a:t> </a:t>
            </a:r>
            <a:r>
              <a:rPr sz="1050" spc="-10" dirty="0">
                <a:latin typeface="Arial MT"/>
                <a:cs typeface="Arial MT"/>
              </a:rPr>
              <a:t>confirmed.</a:t>
            </a:r>
            <a:endParaRPr sz="1050" dirty="0">
              <a:latin typeface="Arial MT"/>
              <a:cs typeface="Arial MT"/>
            </a:endParaRPr>
          </a:p>
          <a:p>
            <a:pPr marL="458470" marR="8255" lvl="1" indent="-445770" algn="just">
              <a:lnSpc>
                <a:spcPts val="1210"/>
              </a:lnSpc>
              <a:spcBef>
                <a:spcPts val="1000"/>
              </a:spcBef>
              <a:buAutoNum type="arabicPeriod"/>
              <a:tabLst>
                <a:tab pos="463550" algn="l"/>
              </a:tabLst>
            </a:pPr>
            <a:r>
              <a:rPr sz="1050" dirty="0">
                <a:latin typeface="Arial MT"/>
                <a:cs typeface="Arial MT"/>
              </a:rPr>
              <a:t>Any</a:t>
            </a:r>
            <a:r>
              <a:rPr sz="1050" spc="1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advice</a:t>
            </a:r>
            <a:r>
              <a:rPr sz="1050" spc="2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or</a:t>
            </a:r>
            <a:r>
              <a:rPr sz="1050" spc="2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recommendation</a:t>
            </a:r>
            <a:r>
              <a:rPr sz="1050" spc="2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given</a:t>
            </a:r>
            <a:r>
              <a:rPr sz="1050" spc="1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by</a:t>
            </a:r>
            <a:r>
              <a:rPr sz="1050" spc="25" dirty="0">
                <a:latin typeface="Arial MT"/>
                <a:cs typeface="Arial MT"/>
              </a:rPr>
              <a:t> </a:t>
            </a:r>
            <a:r>
              <a:rPr lang="en-US" sz="1050" spc="25" dirty="0">
                <a:latin typeface="Arial MT"/>
                <a:cs typeface="Arial MT"/>
              </a:rPr>
              <a:t>AWLS</a:t>
            </a:r>
            <a:r>
              <a:rPr sz="1050" dirty="0">
                <a:latin typeface="Arial MT"/>
                <a:cs typeface="Arial MT"/>
              </a:rPr>
              <a:t>(or</a:t>
            </a:r>
            <a:r>
              <a:rPr sz="1050" spc="2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its</a:t>
            </a:r>
            <a:r>
              <a:rPr sz="1050" spc="2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employees</a:t>
            </a:r>
            <a:r>
              <a:rPr sz="1050" spc="3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or</a:t>
            </a:r>
            <a:r>
              <a:rPr sz="1050" spc="2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agents)</a:t>
            </a:r>
            <a:r>
              <a:rPr sz="1050" spc="2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to</a:t>
            </a:r>
            <a:r>
              <a:rPr sz="1050" spc="20" dirty="0">
                <a:latin typeface="Arial MT"/>
                <a:cs typeface="Arial MT"/>
              </a:rPr>
              <a:t> </a:t>
            </a:r>
            <a:r>
              <a:rPr sz="1050" spc="-25" dirty="0">
                <a:latin typeface="Arial MT"/>
                <a:cs typeface="Arial MT"/>
              </a:rPr>
              <a:t>the 	</a:t>
            </a:r>
            <a:r>
              <a:rPr sz="1050" dirty="0">
                <a:latin typeface="Arial MT"/>
                <a:cs typeface="Arial MT"/>
              </a:rPr>
              <a:t>Buyer</a:t>
            </a:r>
            <a:r>
              <a:rPr sz="1050" spc="8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(or</a:t>
            </a:r>
            <a:r>
              <a:rPr sz="1050" spc="9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its</a:t>
            </a:r>
            <a:r>
              <a:rPr sz="1050" spc="9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employees</a:t>
            </a:r>
            <a:r>
              <a:rPr sz="1050" spc="10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or</a:t>
            </a:r>
            <a:r>
              <a:rPr sz="1050" spc="9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agents)</a:t>
            </a:r>
            <a:r>
              <a:rPr sz="1050" spc="10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as</a:t>
            </a:r>
            <a:r>
              <a:rPr sz="1050" spc="9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to</a:t>
            </a:r>
            <a:r>
              <a:rPr sz="1050" spc="9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9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storage,</a:t>
            </a:r>
            <a:r>
              <a:rPr sz="1050" spc="10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application</a:t>
            </a:r>
            <a:r>
              <a:rPr sz="1050" spc="9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or</a:t>
            </a:r>
            <a:r>
              <a:rPr sz="1050" spc="10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use</a:t>
            </a:r>
            <a:r>
              <a:rPr sz="1050" spc="8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of</a:t>
            </a:r>
            <a:r>
              <a:rPr sz="1050" spc="9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90" dirty="0">
                <a:latin typeface="Arial MT"/>
                <a:cs typeface="Arial MT"/>
              </a:rPr>
              <a:t> </a:t>
            </a:r>
            <a:r>
              <a:rPr sz="1050" spc="-10" dirty="0">
                <a:latin typeface="Arial MT"/>
                <a:cs typeface="Arial MT"/>
              </a:rPr>
              <a:t>Solution 	</a:t>
            </a:r>
            <a:r>
              <a:rPr sz="1050" dirty="0">
                <a:latin typeface="Arial MT"/>
                <a:cs typeface="Arial MT"/>
              </a:rPr>
              <a:t>which</a:t>
            </a:r>
            <a:r>
              <a:rPr sz="1050" spc="-1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is</a:t>
            </a:r>
            <a:r>
              <a:rPr sz="1050" spc="-1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not confirmed in</a:t>
            </a:r>
            <a:r>
              <a:rPr sz="1050" spc="-1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Writing by</a:t>
            </a:r>
            <a:r>
              <a:rPr lang="en-US" sz="1050" dirty="0">
                <a:latin typeface="Arial MT"/>
                <a:cs typeface="Arial MT"/>
              </a:rPr>
              <a:t> AWLS</a:t>
            </a:r>
            <a:r>
              <a:rPr sz="1050" dirty="0">
                <a:latin typeface="Arial MT"/>
                <a:cs typeface="Arial MT"/>
              </a:rPr>
              <a:t>,</a:t>
            </a:r>
            <a:r>
              <a:rPr sz="1050" spc="-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is</a:t>
            </a:r>
            <a:r>
              <a:rPr sz="1050" spc="-1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followed or</a:t>
            </a:r>
            <a:r>
              <a:rPr sz="1050" spc="-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acted upon entirely</a:t>
            </a:r>
            <a:r>
              <a:rPr sz="1050" spc="-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at </a:t>
            </a:r>
            <a:r>
              <a:rPr sz="1050" spc="-25" dirty="0">
                <a:latin typeface="Arial MT"/>
                <a:cs typeface="Arial MT"/>
              </a:rPr>
              <a:t>the 	</a:t>
            </a:r>
            <a:r>
              <a:rPr sz="1050" dirty="0">
                <a:latin typeface="Arial MT"/>
                <a:cs typeface="Arial MT"/>
              </a:rPr>
              <a:t>Buyer’s</a:t>
            </a:r>
            <a:r>
              <a:rPr sz="1050" spc="4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own</a:t>
            </a:r>
            <a:r>
              <a:rPr sz="1050" spc="4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risk,</a:t>
            </a:r>
            <a:r>
              <a:rPr sz="1050" spc="4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and</a:t>
            </a:r>
            <a:r>
              <a:rPr sz="1050" spc="4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accordingly</a:t>
            </a:r>
            <a:r>
              <a:rPr sz="1050" spc="55" dirty="0">
                <a:latin typeface="Arial MT"/>
                <a:cs typeface="Arial MT"/>
              </a:rPr>
              <a:t> </a:t>
            </a:r>
            <a:r>
              <a:rPr lang="en-US" sz="1050" spc="55" dirty="0">
                <a:latin typeface="Arial MT"/>
                <a:cs typeface="Arial MT"/>
              </a:rPr>
              <a:t>AWLS </a:t>
            </a:r>
            <a:r>
              <a:rPr sz="1050" dirty="0">
                <a:latin typeface="Arial MT"/>
                <a:cs typeface="Arial MT"/>
              </a:rPr>
              <a:t>shall</a:t>
            </a:r>
            <a:r>
              <a:rPr sz="1050" spc="4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not</a:t>
            </a:r>
            <a:r>
              <a:rPr sz="1050" spc="4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be</a:t>
            </a:r>
            <a:r>
              <a:rPr sz="1050" spc="5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liable</a:t>
            </a:r>
            <a:r>
              <a:rPr sz="1050" spc="5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for</a:t>
            </a:r>
            <a:r>
              <a:rPr sz="1050" spc="5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any</a:t>
            </a:r>
            <a:r>
              <a:rPr sz="1050" spc="4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such</a:t>
            </a:r>
            <a:r>
              <a:rPr sz="1050" spc="3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advice</a:t>
            </a:r>
            <a:r>
              <a:rPr sz="1050" spc="45" dirty="0">
                <a:latin typeface="Arial MT"/>
                <a:cs typeface="Arial MT"/>
              </a:rPr>
              <a:t> </a:t>
            </a:r>
            <a:r>
              <a:rPr sz="1050" spc="-25" dirty="0">
                <a:latin typeface="Arial MT"/>
                <a:cs typeface="Arial MT"/>
              </a:rPr>
              <a:t>or 	</a:t>
            </a:r>
            <a:r>
              <a:rPr sz="1050" spc="-10" dirty="0">
                <a:latin typeface="Arial MT"/>
                <a:cs typeface="Arial MT"/>
              </a:rPr>
              <a:t>recommendation </a:t>
            </a:r>
            <a:r>
              <a:rPr sz="1050" dirty="0">
                <a:latin typeface="Arial MT"/>
                <a:cs typeface="Arial MT"/>
              </a:rPr>
              <a:t>which</a:t>
            </a:r>
            <a:r>
              <a:rPr sz="1050" spc="-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is</a:t>
            </a:r>
            <a:r>
              <a:rPr sz="1050" spc="-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not so</a:t>
            </a:r>
            <a:r>
              <a:rPr sz="1050" spc="-15" dirty="0">
                <a:latin typeface="Arial MT"/>
                <a:cs typeface="Arial MT"/>
              </a:rPr>
              <a:t> </a:t>
            </a:r>
            <a:r>
              <a:rPr sz="1050" spc="-10" dirty="0">
                <a:latin typeface="Arial MT"/>
                <a:cs typeface="Arial MT"/>
              </a:rPr>
              <a:t>confirmed.</a:t>
            </a:r>
            <a:endParaRPr sz="1050" dirty="0">
              <a:latin typeface="Arial MT"/>
              <a:cs typeface="Arial MT"/>
            </a:endParaRPr>
          </a:p>
          <a:p>
            <a:pPr marL="458470" marR="8255" lvl="1" indent="-445770" algn="just">
              <a:lnSpc>
                <a:spcPts val="1210"/>
              </a:lnSpc>
              <a:spcBef>
                <a:spcPts val="1000"/>
              </a:spcBef>
              <a:buAutoNum type="arabicPeriod"/>
              <a:tabLst>
                <a:tab pos="463550" algn="l"/>
              </a:tabLst>
            </a:pPr>
            <a:r>
              <a:rPr sz="1050" dirty="0">
                <a:latin typeface="Arial MT"/>
                <a:cs typeface="Arial MT"/>
              </a:rPr>
              <a:t>Any</a:t>
            </a:r>
            <a:r>
              <a:rPr sz="1050" spc="12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typographical,</a:t>
            </a:r>
            <a:r>
              <a:rPr sz="1050" spc="13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clerical</a:t>
            </a:r>
            <a:r>
              <a:rPr sz="1050" spc="12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or</a:t>
            </a:r>
            <a:r>
              <a:rPr sz="1050" spc="13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other</a:t>
            </a:r>
            <a:r>
              <a:rPr sz="1050" spc="13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error</a:t>
            </a:r>
            <a:r>
              <a:rPr sz="1050" spc="13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or</a:t>
            </a:r>
            <a:r>
              <a:rPr sz="1050" spc="12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omission</a:t>
            </a:r>
            <a:r>
              <a:rPr sz="1050" spc="13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in</a:t>
            </a:r>
            <a:r>
              <a:rPr sz="1050" spc="13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any</a:t>
            </a:r>
            <a:r>
              <a:rPr sz="1050" spc="13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sales</a:t>
            </a:r>
            <a:r>
              <a:rPr sz="1050" spc="13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literature,</a:t>
            </a:r>
            <a:r>
              <a:rPr sz="1050" spc="135" dirty="0">
                <a:latin typeface="Arial MT"/>
                <a:cs typeface="Arial MT"/>
              </a:rPr>
              <a:t> </a:t>
            </a:r>
            <a:r>
              <a:rPr sz="1050" spc="-10" dirty="0">
                <a:latin typeface="Arial MT"/>
                <a:cs typeface="Arial MT"/>
              </a:rPr>
              <a:t>quotation, 	</a:t>
            </a:r>
            <a:r>
              <a:rPr sz="1050" dirty="0">
                <a:latin typeface="Arial MT"/>
                <a:cs typeface="Arial MT"/>
              </a:rPr>
              <a:t>price</a:t>
            </a:r>
            <a:r>
              <a:rPr sz="1050" spc="29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list,</a:t>
            </a:r>
            <a:r>
              <a:rPr sz="1050" spc="30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acceptance</a:t>
            </a:r>
            <a:r>
              <a:rPr sz="1050" spc="30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of</a:t>
            </a:r>
            <a:r>
              <a:rPr sz="1050" spc="30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offer,</a:t>
            </a:r>
            <a:r>
              <a:rPr sz="1050" spc="30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invoice</a:t>
            </a:r>
            <a:r>
              <a:rPr sz="1050" spc="31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or</a:t>
            </a:r>
            <a:r>
              <a:rPr sz="1050" spc="30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other</a:t>
            </a:r>
            <a:r>
              <a:rPr sz="1050" spc="31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Document</a:t>
            </a:r>
            <a:r>
              <a:rPr sz="1050" spc="31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or</a:t>
            </a:r>
            <a:r>
              <a:rPr sz="1050" spc="31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information</a:t>
            </a:r>
            <a:r>
              <a:rPr sz="1050" spc="31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issued</a:t>
            </a:r>
            <a:r>
              <a:rPr sz="1050" spc="305" dirty="0">
                <a:latin typeface="Arial MT"/>
                <a:cs typeface="Arial MT"/>
              </a:rPr>
              <a:t> </a:t>
            </a:r>
            <a:r>
              <a:rPr sz="1050" spc="-25" dirty="0">
                <a:latin typeface="Arial MT"/>
                <a:cs typeface="Arial MT"/>
              </a:rPr>
              <a:t>by 	</a:t>
            </a:r>
            <a:r>
              <a:rPr lang="en-US" sz="1050" spc="-25" dirty="0">
                <a:latin typeface="Arial MT"/>
                <a:cs typeface="Arial MT"/>
              </a:rPr>
              <a:t>AWLS</a:t>
            </a:r>
            <a:r>
              <a:rPr sz="1050" spc="-3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shall</a:t>
            </a:r>
            <a:r>
              <a:rPr sz="1050" spc="-2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be</a:t>
            </a:r>
            <a:r>
              <a:rPr sz="1050" spc="-3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subject</a:t>
            </a:r>
            <a:r>
              <a:rPr sz="1050" spc="-2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to</a:t>
            </a:r>
            <a:r>
              <a:rPr sz="1050" spc="-4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correction</a:t>
            </a:r>
            <a:r>
              <a:rPr sz="1050" spc="-2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without</a:t>
            </a:r>
            <a:r>
              <a:rPr sz="1050" spc="-1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any</a:t>
            </a:r>
            <a:r>
              <a:rPr sz="1050" spc="-3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liability</a:t>
            </a:r>
            <a:r>
              <a:rPr sz="1050" spc="-2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on</a:t>
            </a:r>
            <a:r>
              <a:rPr sz="1050" spc="-3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-2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part</a:t>
            </a:r>
            <a:r>
              <a:rPr sz="1050" spc="-3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of</a:t>
            </a:r>
            <a:r>
              <a:rPr sz="1050" spc="-35" dirty="0">
                <a:latin typeface="Arial MT"/>
                <a:cs typeface="Arial MT"/>
              </a:rPr>
              <a:t> </a:t>
            </a:r>
            <a:r>
              <a:rPr lang="en-US" sz="1050" spc="-10" dirty="0">
                <a:latin typeface="Arial MT"/>
                <a:cs typeface="Arial MT"/>
              </a:rPr>
              <a:t>AWLS</a:t>
            </a:r>
            <a:r>
              <a:rPr sz="1050" spc="-10" dirty="0">
                <a:latin typeface="Arial MT"/>
                <a:cs typeface="Arial MT"/>
              </a:rPr>
              <a:t>.</a:t>
            </a:r>
            <a:endParaRPr sz="1050" dirty="0">
              <a:latin typeface="Arial MT"/>
              <a:cs typeface="Arial MT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89000" y="6172209"/>
            <a:ext cx="99695" cy="1854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50" spc="-50" dirty="0">
                <a:latin typeface="Arial MT"/>
                <a:cs typeface="Arial MT"/>
              </a:rPr>
              <a:t>4</a:t>
            </a:r>
            <a:endParaRPr sz="1050">
              <a:latin typeface="Arial MT"/>
              <a:cs typeface="Arial MT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339850" y="6172209"/>
            <a:ext cx="1144270" cy="1854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50" b="1" spc="-10" dirty="0">
                <a:latin typeface="Arial"/>
                <a:cs typeface="Arial"/>
              </a:rPr>
              <a:t>SPECIFICATIONS</a:t>
            </a:r>
            <a:endParaRPr sz="105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889000" y="6452879"/>
            <a:ext cx="5779770" cy="3178810"/>
          </a:xfrm>
          <a:prstGeom prst="rect">
            <a:avLst/>
          </a:prstGeom>
        </p:spPr>
        <p:txBody>
          <a:bodyPr vert="horz" wrap="square" lIns="0" tIns="22860" rIns="0" bIns="0" rtlCol="0">
            <a:spAutoFit/>
          </a:bodyPr>
          <a:lstStyle/>
          <a:p>
            <a:pPr marL="458470" marR="5080" lvl="1" indent="-445770" algn="just">
              <a:lnSpc>
                <a:spcPts val="1210"/>
              </a:lnSpc>
              <a:spcBef>
                <a:spcPts val="180"/>
              </a:spcBef>
              <a:buAutoNum type="arabicPeriod"/>
              <a:tabLst>
                <a:tab pos="463550" algn="l"/>
              </a:tabLst>
            </a:pPr>
            <a:r>
              <a:rPr sz="1050" dirty="0">
                <a:latin typeface="Arial MT"/>
                <a:cs typeface="Arial MT"/>
              </a:rPr>
              <a:t>The</a:t>
            </a:r>
            <a:r>
              <a:rPr sz="1050" spc="3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Buyer</a:t>
            </a:r>
            <a:r>
              <a:rPr sz="1050" spc="3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shall</a:t>
            </a:r>
            <a:r>
              <a:rPr sz="1050" spc="4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be</a:t>
            </a:r>
            <a:r>
              <a:rPr sz="1050" spc="4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responsible</a:t>
            </a:r>
            <a:r>
              <a:rPr sz="1050" spc="4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to</a:t>
            </a:r>
            <a:r>
              <a:rPr sz="1050" spc="35" dirty="0">
                <a:latin typeface="Arial MT"/>
                <a:cs typeface="Arial MT"/>
              </a:rPr>
              <a:t> </a:t>
            </a:r>
            <a:r>
              <a:rPr lang="en-US" sz="1050" spc="35" dirty="0">
                <a:latin typeface="Arial MT"/>
                <a:cs typeface="Arial MT"/>
              </a:rPr>
              <a:t>AWLS </a:t>
            </a:r>
            <a:r>
              <a:rPr sz="1050" dirty="0">
                <a:latin typeface="Arial MT"/>
                <a:cs typeface="Arial MT"/>
              </a:rPr>
              <a:t>for</a:t>
            </a:r>
            <a:r>
              <a:rPr sz="1050" spc="4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ensuring</a:t>
            </a:r>
            <a:r>
              <a:rPr sz="1050" spc="4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3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accuracy</a:t>
            </a:r>
            <a:r>
              <a:rPr sz="1050" spc="4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of</a:t>
            </a:r>
            <a:r>
              <a:rPr sz="1050" spc="4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3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terms</a:t>
            </a:r>
            <a:r>
              <a:rPr sz="1050" spc="40" dirty="0">
                <a:latin typeface="Arial MT"/>
                <a:cs typeface="Arial MT"/>
              </a:rPr>
              <a:t> </a:t>
            </a:r>
            <a:r>
              <a:rPr sz="1050" spc="-25" dirty="0">
                <a:latin typeface="Arial MT"/>
                <a:cs typeface="Arial MT"/>
              </a:rPr>
              <a:t>of 	</a:t>
            </a:r>
            <a:r>
              <a:rPr sz="1050" dirty="0">
                <a:latin typeface="Arial MT"/>
                <a:cs typeface="Arial MT"/>
              </a:rPr>
              <a:t>any</a:t>
            </a:r>
            <a:r>
              <a:rPr sz="1050" spc="21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applicable</a:t>
            </a:r>
            <a:r>
              <a:rPr sz="1050" spc="22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specification</a:t>
            </a:r>
            <a:r>
              <a:rPr sz="1050" spc="23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submitted</a:t>
            </a:r>
            <a:r>
              <a:rPr sz="1050" spc="229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by</a:t>
            </a:r>
            <a:r>
              <a:rPr sz="1050" spc="22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22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Buyer,</a:t>
            </a:r>
            <a:r>
              <a:rPr sz="1050" spc="22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and</a:t>
            </a:r>
            <a:r>
              <a:rPr sz="1050" spc="22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for</a:t>
            </a:r>
            <a:r>
              <a:rPr sz="1050" spc="22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giving</a:t>
            </a:r>
            <a:r>
              <a:rPr sz="1050" spc="235" dirty="0">
                <a:latin typeface="Arial MT"/>
                <a:cs typeface="Arial MT"/>
              </a:rPr>
              <a:t> </a:t>
            </a:r>
            <a:r>
              <a:rPr lang="en-US" sz="1050" spc="235" dirty="0">
                <a:latin typeface="Arial MT"/>
                <a:cs typeface="Arial MT"/>
              </a:rPr>
              <a:t>AWLS </a:t>
            </a:r>
            <a:r>
              <a:rPr sz="1050" spc="-25" dirty="0">
                <a:latin typeface="Arial MT"/>
                <a:cs typeface="Arial MT"/>
              </a:rPr>
              <a:t>any 	</a:t>
            </a:r>
            <a:r>
              <a:rPr sz="1050" dirty="0">
                <a:latin typeface="Arial MT"/>
                <a:cs typeface="Arial MT"/>
              </a:rPr>
              <a:t>necessary</a:t>
            </a:r>
            <a:r>
              <a:rPr sz="1050" spc="47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information</a:t>
            </a:r>
            <a:r>
              <a:rPr sz="1050" spc="459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relating</a:t>
            </a:r>
            <a:r>
              <a:rPr sz="1050" spc="47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to</a:t>
            </a:r>
            <a:r>
              <a:rPr sz="1050" spc="459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459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Solution</a:t>
            </a:r>
            <a:r>
              <a:rPr sz="1050" spc="47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within</a:t>
            </a:r>
            <a:r>
              <a:rPr sz="1050" spc="459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</a:t>
            </a:r>
            <a:r>
              <a:rPr sz="1050" spc="459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sufficient</a:t>
            </a:r>
            <a:r>
              <a:rPr sz="1050" spc="47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time</a:t>
            </a:r>
            <a:r>
              <a:rPr sz="1050" spc="47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to</a:t>
            </a:r>
            <a:r>
              <a:rPr sz="1050" spc="465" dirty="0">
                <a:latin typeface="Arial MT"/>
                <a:cs typeface="Arial MT"/>
              </a:rPr>
              <a:t> </a:t>
            </a:r>
            <a:r>
              <a:rPr sz="1050" spc="-10" dirty="0">
                <a:latin typeface="Arial MT"/>
                <a:cs typeface="Arial MT"/>
              </a:rPr>
              <a:t>enable </a:t>
            </a:r>
            <a:r>
              <a:rPr lang="en-US" sz="1050" spc="-10" dirty="0">
                <a:latin typeface="Arial MT"/>
                <a:cs typeface="Arial MT"/>
              </a:rPr>
              <a:t>AWLS </a:t>
            </a:r>
            <a:r>
              <a:rPr sz="1050" dirty="0">
                <a:latin typeface="Arial MT"/>
                <a:cs typeface="Arial MT"/>
              </a:rPr>
              <a:t>to</a:t>
            </a:r>
            <a:r>
              <a:rPr sz="1050" spc="-3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perform</a:t>
            </a:r>
            <a:r>
              <a:rPr sz="1050" spc="-3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-3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Contract</a:t>
            </a:r>
            <a:r>
              <a:rPr sz="1050" spc="-2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in</a:t>
            </a:r>
            <a:r>
              <a:rPr sz="1050" spc="-4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accordance</a:t>
            </a:r>
            <a:r>
              <a:rPr sz="1050" spc="-2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with</a:t>
            </a:r>
            <a:r>
              <a:rPr sz="1050" spc="-3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its</a:t>
            </a:r>
            <a:r>
              <a:rPr sz="1050" spc="-30" dirty="0">
                <a:latin typeface="Arial MT"/>
                <a:cs typeface="Arial MT"/>
              </a:rPr>
              <a:t> </a:t>
            </a:r>
            <a:r>
              <a:rPr sz="1050" spc="-10" dirty="0">
                <a:latin typeface="Arial MT"/>
                <a:cs typeface="Arial MT"/>
              </a:rPr>
              <a:t>terms.</a:t>
            </a:r>
            <a:endParaRPr sz="1050" dirty="0">
              <a:latin typeface="Arial MT"/>
              <a:cs typeface="Arial MT"/>
            </a:endParaRPr>
          </a:p>
          <a:p>
            <a:pPr marL="458470" marR="12700" lvl="1" indent="-445770" algn="just">
              <a:lnSpc>
                <a:spcPts val="1210"/>
              </a:lnSpc>
              <a:spcBef>
                <a:spcPts val="1000"/>
              </a:spcBef>
              <a:buAutoNum type="arabicPeriod"/>
              <a:tabLst>
                <a:tab pos="463550" algn="l"/>
              </a:tabLst>
            </a:pPr>
            <a:r>
              <a:rPr sz="1050" dirty="0">
                <a:latin typeface="Arial MT"/>
                <a:cs typeface="Arial MT"/>
              </a:rPr>
              <a:t>The</a:t>
            </a:r>
            <a:r>
              <a:rPr sz="1050" spc="13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quantity,</a:t>
            </a:r>
            <a:r>
              <a:rPr sz="1050" spc="15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quality</a:t>
            </a:r>
            <a:r>
              <a:rPr sz="1050" spc="14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and</a:t>
            </a:r>
            <a:r>
              <a:rPr sz="1050" spc="14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description</a:t>
            </a:r>
            <a:r>
              <a:rPr sz="1050" spc="15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of</a:t>
            </a:r>
            <a:r>
              <a:rPr sz="1050" spc="14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and</a:t>
            </a:r>
            <a:r>
              <a:rPr sz="1050" spc="15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any</a:t>
            </a:r>
            <a:r>
              <a:rPr sz="1050" spc="14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specification</a:t>
            </a:r>
            <a:r>
              <a:rPr sz="1050" spc="15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for</a:t>
            </a:r>
            <a:r>
              <a:rPr sz="1050" spc="14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14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Solution</a:t>
            </a:r>
            <a:r>
              <a:rPr sz="1050" spc="15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shall</a:t>
            </a:r>
            <a:r>
              <a:rPr sz="1050" spc="140" dirty="0">
                <a:latin typeface="Arial MT"/>
                <a:cs typeface="Arial MT"/>
              </a:rPr>
              <a:t> </a:t>
            </a:r>
            <a:r>
              <a:rPr sz="1050" spc="-25" dirty="0">
                <a:latin typeface="Arial MT"/>
                <a:cs typeface="Arial MT"/>
              </a:rPr>
              <a:t>be 	</a:t>
            </a:r>
            <a:r>
              <a:rPr sz="1050" dirty="0">
                <a:latin typeface="Arial MT"/>
                <a:cs typeface="Arial MT"/>
              </a:rPr>
              <a:t>those</a:t>
            </a:r>
            <a:r>
              <a:rPr sz="1050" spc="-2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set</a:t>
            </a:r>
            <a:r>
              <a:rPr sz="1050" spc="-2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out</a:t>
            </a:r>
            <a:r>
              <a:rPr sz="1050" spc="-1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in</a:t>
            </a:r>
            <a:r>
              <a:rPr sz="1050" spc="-2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-20" dirty="0">
                <a:latin typeface="Arial MT"/>
                <a:cs typeface="Arial MT"/>
              </a:rPr>
              <a:t> </a:t>
            </a:r>
            <a:r>
              <a:rPr sz="1050" spc="-10" dirty="0">
                <a:latin typeface="Arial MT"/>
                <a:cs typeface="Arial MT"/>
              </a:rPr>
              <a:t>Contract.</a:t>
            </a:r>
            <a:endParaRPr sz="1050" dirty="0">
              <a:latin typeface="Arial MT"/>
              <a:cs typeface="Arial MT"/>
            </a:endParaRPr>
          </a:p>
          <a:p>
            <a:pPr marL="458470" marR="5080" lvl="1" indent="-445770" algn="just">
              <a:lnSpc>
                <a:spcPts val="1210"/>
              </a:lnSpc>
              <a:spcBef>
                <a:spcPts val="1000"/>
              </a:spcBef>
              <a:buAutoNum type="arabicPeriod"/>
              <a:tabLst>
                <a:tab pos="463550" algn="l"/>
              </a:tabLst>
            </a:pPr>
            <a:r>
              <a:rPr sz="1050" dirty="0">
                <a:latin typeface="Arial MT"/>
                <a:cs typeface="Arial MT"/>
              </a:rPr>
              <a:t>If</a:t>
            </a:r>
            <a:r>
              <a:rPr sz="1050" spc="8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9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Solution</a:t>
            </a:r>
            <a:r>
              <a:rPr sz="1050" spc="10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is</a:t>
            </a:r>
            <a:r>
              <a:rPr sz="1050" spc="9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to</a:t>
            </a:r>
            <a:r>
              <a:rPr sz="1050" spc="9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be</a:t>
            </a:r>
            <a:r>
              <a:rPr sz="1050" spc="9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manufactured</a:t>
            </a:r>
            <a:r>
              <a:rPr sz="1050" spc="9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or</a:t>
            </a:r>
            <a:r>
              <a:rPr sz="1050" spc="10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any</a:t>
            </a:r>
            <a:r>
              <a:rPr sz="1050" spc="9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process</a:t>
            </a:r>
            <a:r>
              <a:rPr sz="1050" spc="9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is</a:t>
            </a:r>
            <a:r>
              <a:rPr sz="1050" spc="9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to</a:t>
            </a:r>
            <a:r>
              <a:rPr sz="1050" spc="9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be</a:t>
            </a:r>
            <a:r>
              <a:rPr sz="1050" spc="9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applied</a:t>
            </a:r>
            <a:r>
              <a:rPr sz="1050" spc="10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to</a:t>
            </a:r>
            <a:r>
              <a:rPr sz="1050" spc="9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9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Solution</a:t>
            </a:r>
            <a:r>
              <a:rPr sz="1050" spc="100" dirty="0">
                <a:latin typeface="Arial MT"/>
                <a:cs typeface="Arial MT"/>
              </a:rPr>
              <a:t> </a:t>
            </a:r>
            <a:r>
              <a:rPr sz="1050" spc="-25" dirty="0">
                <a:latin typeface="Arial MT"/>
                <a:cs typeface="Arial MT"/>
              </a:rPr>
              <a:t>by </a:t>
            </a:r>
            <a:r>
              <a:rPr lang="en-US" sz="1050" spc="-25" dirty="0">
                <a:latin typeface="Arial MT"/>
                <a:cs typeface="Arial MT"/>
              </a:rPr>
              <a:t>AWLS </a:t>
            </a:r>
            <a:r>
              <a:rPr sz="1050" dirty="0">
                <a:latin typeface="Arial MT"/>
                <a:cs typeface="Arial MT"/>
              </a:rPr>
              <a:t>in</a:t>
            </a:r>
            <a:r>
              <a:rPr sz="1050" spc="8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accordance</a:t>
            </a:r>
            <a:r>
              <a:rPr sz="1050" spc="9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with</a:t>
            </a:r>
            <a:r>
              <a:rPr sz="1050" spc="7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</a:t>
            </a:r>
            <a:r>
              <a:rPr sz="1050" spc="8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specification</a:t>
            </a:r>
            <a:r>
              <a:rPr sz="1050" spc="9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submitted</a:t>
            </a:r>
            <a:r>
              <a:rPr sz="1050" spc="9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by</a:t>
            </a:r>
            <a:r>
              <a:rPr sz="1050" spc="8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8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Buyer,</a:t>
            </a:r>
            <a:r>
              <a:rPr sz="1050" spc="8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8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Buyer</a:t>
            </a:r>
            <a:r>
              <a:rPr sz="1050" spc="80" dirty="0">
                <a:latin typeface="Arial MT"/>
                <a:cs typeface="Arial MT"/>
              </a:rPr>
              <a:t> </a:t>
            </a:r>
            <a:r>
              <a:rPr sz="1050" spc="-10" dirty="0">
                <a:latin typeface="Arial MT"/>
                <a:cs typeface="Arial MT"/>
              </a:rPr>
              <a:t>shall 	</a:t>
            </a:r>
            <a:r>
              <a:rPr sz="1050" dirty="0">
                <a:latin typeface="Arial MT"/>
                <a:cs typeface="Arial MT"/>
              </a:rPr>
              <a:t>indemnify</a:t>
            </a:r>
            <a:r>
              <a:rPr sz="1050" spc="-35" dirty="0">
                <a:latin typeface="Arial MT"/>
                <a:cs typeface="Arial MT"/>
              </a:rPr>
              <a:t> </a:t>
            </a:r>
            <a:r>
              <a:rPr lang="en-US" sz="1050" spc="-35" dirty="0">
                <a:latin typeface="Arial MT"/>
                <a:cs typeface="Arial MT"/>
              </a:rPr>
              <a:t>AWLS </a:t>
            </a:r>
            <a:r>
              <a:rPr sz="1050" dirty="0">
                <a:latin typeface="Arial MT"/>
                <a:cs typeface="Arial MT"/>
              </a:rPr>
              <a:t>against</a:t>
            </a:r>
            <a:r>
              <a:rPr sz="1050" spc="-4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all</a:t>
            </a:r>
            <a:r>
              <a:rPr sz="1050" spc="-4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loss,</a:t>
            </a:r>
            <a:r>
              <a:rPr sz="1050" spc="-4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damages,</a:t>
            </a:r>
            <a:r>
              <a:rPr sz="1050" spc="-3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costs</a:t>
            </a:r>
            <a:r>
              <a:rPr sz="1050" spc="-4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and</a:t>
            </a:r>
            <a:r>
              <a:rPr sz="1050" spc="-4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expenses</a:t>
            </a:r>
            <a:r>
              <a:rPr sz="1050" spc="-3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awarded</a:t>
            </a:r>
            <a:r>
              <a:rPr sz="1050" spc="-4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against</a:t>
            </a:r>
            <a:r>
              <a:rPr sz="1050" spc="-40" dirty="0">
                <a:latin typeface="Arial MT"/>
                <a:cs typeface="Arial MT"/>
              </a:rPr>
              <a:t> </a:t>
            </a:r>
            <a:r>
              <a:rPr sz="1050" spc="-25" dirty="0">
                <a:latin typeface="Arial MT"/>
                <a:cs typeface="Arial MT"/>
              </a:rPr>
              <a:t>or 	</a:t>
            </a:r>
            <a:r>
              <a:rPr sz="1050" dirty="0">
                <a:latin typeface="Arial MT"/>
                <a:cs typeface="Arial MT"/>
              </a:rPr>
              <a:t>incurred</a:t>
            </a:r>
            <a:r>
              <a:rPr sz="1050" spc="-3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by</a:t>
            </a:r>
            <a:r>
              <a:rPr sz="1050" spc="-25" dirty="0">
                <a:latin typeface="Arial MT"/>
                <a:cs typeface="Arial MT"/>
              </a:rPr>
              <a:t> </a:t>
            </a:r>
            <a:r>
              <a:rPr lang="en-US" sz="1050" spc="-25" dirty="0">
                <a:latin typeface="Arial MT"/>
                <a:cs typeface="Arial MT"/>
              </a:rPr>
              <a:t>AWLS </a:t>
            </a:r>
            <a:r>
              <a:rPr sz="1050" dirty="0">
                <a:latin typeface="Arial MT"/>
                <a:cs typeface="Arial MT"/>
              </a:rPr>
              <a:t>in</a:t>
            </a:r>
            <a:r>
              <a:rPr sz="1050" spc="-3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connection</a:t>
            </a:r>
            <a:r>
              <a:rPr sz="1050" spc="-3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with</a:t>
            </a:r>
            <a:r>
              <a:rPr sz="1050" spc="-3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or</a:t>
            </a:r>
            <a:r>
              <a:rPr sz="1050" spc="-2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paid</a:t>
            </a:r>
            <a:r>
              <a:rPr sz="1050" spc="-2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or</a:t>
            </a:r>
            <a:r>
              <a:rPr sz="1050" spc="-3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agreed</a:t>
            </a:r>
            <a:r>
              <a:rPr sz="1050" spc="-3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to</a:t>
            </a:r>
            <a:r>
              <a:rPr sz="1050" spc="-3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be</a:t>
            </a:r>
            <a:r>
              <a:rPr sz="1050" spc="-3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paid</a:t>
            </a:r>
            <a:r>
              <a:rPr sz="1050" spc="-2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by</a:t>
            </a:r>
            <a:r>
              <a:rPr sz="1050" spc="-30" dirty="0">
                <a:latin typeface="Arial MT"/>
                <a:cs typeface="Arial MT"/>
              </a:rPr>
              <a:t> </a:t>
            </a:r>
            <a:r>
              <a:rPr lang="en-US" sz="1050" spc="-30" dirty="0">
                <a:latin typeface="Arial MT"/>
                <a:cs typeface="Arial MT"/>
              </a:rPr>
              <a:t>AWLS </a:t>
            </a:r>
            <a:r>
              <a:rPr sz="1050" spc="-25" dirty="0">
                <a:latin typeface="Arial MT"/>
                <a:cs typeface="Arial MT"/>
              </a:rPr>
              <a:t>in 	</a:t>
            </a:r>
            <a:r>
              <a:rPr sz="1050" dirty="0">
                <a:latin typeface="Arial MT"/>
                <a:cs typeface="Arial MT"/>
              </a:rPr>
              <a:t>settlement</a:t>
            </a:r>
            <a:r>
              <a:rPr sz="1050" spc="10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of</a:t>
            </a:r>
            <a:r>
              <a:rPr sz="1050" spc="9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any</a:t>
            </a:r>
            <a:r>
              <a:rPr sz="1050" spc="10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claim</a:t>
            </a:r>
            <a:r>
              <a:rPr sz="1050" spc="10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for</a:t>
            </a:r>
            <a:r>
              <a:rPr sz="1050" spc="10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infringement</a:t>
            </a:r>
            <a:r>
              <a:rPr sz="1050" spc="10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of</a:t>
            </a:r>
            <a:r>
              <a:rPr sz="1050" spc="9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any</a:t>
            </a:r>
            <a:r>
              <a:rPr sz="1050" spc="10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patent,</a:t>
            </a:r>
            <a:r>
              <a:rPr sz="1050" spc="10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copyright,</a:t>
            </a:r>
            <a:r>
              <a:rPr sz="1050" spc="10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design,</a:t>
            </a:r>
            <a:r>
              <a:rPr sz="1050" spc="10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trade</a:t>
            </a:r>
            <a:r>
              <a:rPr sz="1050" spc="10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mark</a:t>
            </a:r>
            <a:r>
              <a:rPr sz="1050" spc="105" dirty="0">
                <a:latin typeface="Arial MT"/>
                <a:cs typeface="Arial MT"/>
              </a:rPr>
              <a:t> </a:t>
            </a:r>
            <a:r>
              <a:rPr sz="1050" spc="-25" dirty="0">
                <a:latin typeface="Arial MT"/>
                <a:cs typeface="Arial MT"/>
              </a:rPr>
              <a:t>or 	</a:t>
            </a:r>
            <a:r>
              <a:rPr sz="1050" dirty="0">
                <a:latin typeface="Arial MT"/>
                <a:cs typeface="Arial MT"/>
              </a:rPr>
              <a:t>other</a:t>
            </a:r>
            <a:r>
              <a:rPr sz="1050" spc="23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industrial</a:t>
            </a:r>
            <a:r>
              <a:rPr sz="1050" spc="23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or</a:t>
            </a:r>
            <a:r>
              <a:rPr sz="1050" spc="229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intellectual</a:t>
            </a:r>
            <a:r>
              <a:rPr sz="1050" spc="23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property</a:t>
            </a:r>
            <a:r>
              <a:rPr sz="1050" spc="24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rights</a:t>
            </a:r>
            <a:r>
              <a:rPr sz="1050" spc="229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of</a:t>
            </a:r>
            <a:r>
              <a:rPr sz="1050" spc="23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any</a:t>
            </a:r>
            <a:r>
              <a:rPr sz="1050" spc="229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other</a:t>
            </a:r>
            <a:r>
              <a:rPr sz="1050" spc="24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person</a:t>
            </a:r>
            <a:r>
              <a:rPr sz="1050" spc="23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which</a:t>
            </a:r>
            <a:r>
              <a:rPr sz="1050" spc="22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results</a:t>
            </a:r>
            <a:r>
              <a:rPr sz="1050" spc="229" dirty="0">
                <a:latin typeface="Arial MT"/>
                <a:cs typeface="Arial MT"/>
              </a:rPr>
              <a:t> </a:t>
            </a:r>
            <a:r>
              <a:rPr sz="1050" spc="-20" dirty="0">
                <a:latin typeface="Arial MT"/>
                <a:cs typeface="Arial MT"/>
              </a:rPr>
              <a:t>from 	</a:t>
            </a:r>
            <a:r>
              <a:rPr lang="en-US" sz="1050" spc="-20" dirty="0">
                <a:latin typeface="Arial MT"/>
                <a:cs typeface="Arial MT"/>
              </a:rPr>
              <a:t>AWLS</a:t>
            </a:r>
            <a:r>
              <a:rPr sz="1050" dirty="0">
                <a:latin typeface="Arial MT"/>
                <a:cs typeface="Arial MT"/>
              </a:rPr>
              <a:t>’s</a:t>
            </a:r>
            <a:r>
              <a:rPr sz="1050" spc="-2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use</a:t>
            </a:r>
            <a:r>
              <a:rPr sz="1050" spc="-3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of</a:t>
            </a:r>
            <a:r>
              <a:rPr sz="1050" spc="-3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-3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Buyer’s</a:t>
            </a:r>
            <a:r>
              <a:rPr sz="1050" spc="-30" dirty="0">
                <a:latin typeface="Arial MT"/>
                <a:cs typeface="Arial MT"/>
              </a:rPr>
              <a:t> </a:t>
            </a:r>
            <a:r>
              <a:rPr sz="1050" spc="-10" dirty="0">
                <a:latin typeface="Arial MT"/>
                <a:cs typeface="Arial MT"/>
              </a:rPr>
              <a:t>specification.</a:t>
            </a:r>
            <a:endParaRPr sz="1050" dirty="0">
              <a:latin typeface="Arial MT"/>
              <a:cs typeface="Arial MT"/>
            </a:endParaRPr>
          </a:p>
          <a:p>
            <a:pPr marL="458470" marR="5715" lvl="1" indent="-445770" algn="just">
              <a:lnSpc>
                <a:spcPts val="1210"/>
              </a:lnSpc>
              <a:spcBef>
                <a:spcPts val="1000"/>
              </a:spcBef>
              <a:buAutoNum type="arabicPeriod"/>
              <a:tabLst>
                <a:tab pos="463550" algn="l"/>
              </a:tabLst>
            </a:pPr>
            <a:r>
              <a:rPr lang="en-US" sz="1050" dirty="0">
                <a:latin typeface="Arial MT"/>
                <a:cs typeface="Arial MT"/>
              </a:rPr>
              <a:t>AWLS </a:t>
            </a:r>
            <a:r>
              <a:rPr sz="1050" dirty="0">
                <a:latin typeface="Arial MT"/>
                <a:cs typeface="Arial MT"/>
              </a:rPr>
              <a:t>reserves</a:t>
            </a:r>
            <a:r>
              <a:rPr sz="1050" spc="6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8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right</a:t>
            </a:r>
            <a:r>
              <a:rPr sz="1050" spc="6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to</a:t>
            </a:r>
            <a:r>
              <a:rPr sz="1050" spc="7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make</a:t>
            </a:r>
            <a:r>
              <a:rPr sz="1050" spc="6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any</a:t>
            </a:r>
            <a:r>
              <a:rPr sz="1050" spc="7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changes</a:t>
            </a:r>
            <a:r>
              <a:rPr sz="1050" spc="8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in</a:t>
            </a:r>
            <a:r>
              <a:rPr sz="1050" spc="6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7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specification</a:t>
            </a:r>
            <a:r>
              <a:rPr sz="1050" spc="7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of</a:t>
            </a:r>
            <a:r>
              <a:rPr sz="1050" spc="6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75" dirty="0">
                <a:latin typeface="Arial MT"/>
                <a:cs typeface="Arial MT"/>
              </a:rPr>
              <a:t> </a:t>
            </a:r>
            <a:r>
              <a:rPr sz="1050" spc="-10" dirty="0">
                <a:latin typeface="Arial MT"/>
                <a:cs typeface="Arial MT"/>
              </a:rPr>
              <a:t>Solution 	</a:t>
            </a:r>
            <a:r>
              <a:rPr sz="1050" dirty="0">
                <a:latin typeface="Arial MT"/>
                <a:cs typeface="Arial MT"/>
              </a:rPr>
              <a:t>which</a:t>
            </a:r>
            <a:r>
              <a:rPr sz="1050" spc="5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is</a:t>
            </a:r>
            <a:r>
              <a:rPr sz="1050" spc="5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required</a:t>
            </a:r>
            <a:r>
              <a:rPr sz="1050" spc="7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to</a:t>
            </a:r>
            <a:r>
              <a:rPr sz="1050" spc="5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conform</a:t>
            </a:r>
            <a:r>
              <a:rPr sz="1050" spc="6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to</a:t>
            </a:r>
            <a:r>
              <a:rPr sz="1050" spc="5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any</a:t>
            </a:r>
            <a:r>
              <a:rPr sz="1050" spc="6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applicable</a:t>
            </a:r>
            <a:r>
              <a:rPr sz="1050" spc="6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safety</a:t>
            </a:r>
            <a:r>
              <a:rPr sz="1050" spc="6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or</a:t>
            </a:r>
            <a:r>
              <a:rPr sz="1050" spc="6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other</a:t>
            </a:r>
            <a:r>
              <a:rPr sz="1050" spc="6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statutory</a:t>
            </a:r>
            <a:r>
              <a:rPr sz="1050" spc="6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requirements</a:t>
            </a:r>
            <a:r>
              <a:rPr sz="1050" spc="75" dirty="0">
                <a:latin typeface="Arial MT"/>
                <a:cs typeface="Arial MT"/>
              </a:rPr>
              <a:t> </a:t>
            </a:r>
            <a:r>
              <a:rPr sz="1050" spc="-25" dirty="0">
                <a:latin typeface="Arial MT"/>
                <a:cs typeface="Arial MT"/>
              </a:rPr>
              <a:t>or, 	</a:t>
            </a:r>
            <a:r>
              <a:rPr sz="1050" dirty="0">
                <a:latin typeface="Arial MT"/>
                <a:cs typeface="Arial MT"/>
              </a:rPr>
              <a:t>where</a:t>
            </a:r>
            <a:r>
              <a:rPr sz="1050" spc="34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34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Solution</a:t>
            </a:r>
            <a:r>
              <a:rPr sz="1050" spc="34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is</a:t>
            </a:r>
            <a:r>
              <a:rPr sz="1050" spc="35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to</a:t>
            </a:r>
            <a:r>
              <a:rPr sz="1050" spc="33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be</a:t>
            </a:r>
            <a:r>
              <a:rPr sz="1050" spc="35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supplied</a:t>
            </a:r>
            <a:r>
              <a:rPr sz="1050" spc="35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to</a:t>
            </a:r>
            <a:r>
              <a:rPr lang="en-US" sz="1050" dirty="0">
                <a:latin typeface="Arial MT"/>
                <a:cs typeface="Arial MT"/>
              </a:rPr>
              <a:t> AWLS</a:t>
            </a:r>
            <a:r>
              <a:rPr sz="1050" dirty="0">
                <a:latin typeface="Arial MT"/>
                <a:cs typeface="Arial MT"/>
              </a:rPr>
              <a:t>’s</a:t>
            </a:r>
            <a:r>
              <a:rPr sz="1050" spc="35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specification,</a:t>
            </a:r>
            <a:r>
              <a:rPr sz="1050" spc="36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which</a:t>
            </a:r>
            <a:r>
              <a:rPr sz="1050" spc="33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do</a:t>
            </a:r>
            <a:r>
              <a:rPr sz="1050" spc="340" dirty="0">
                <a:latin typeface="Arial MT"/>
                <a:cs typeface="Arial MT"/>
              </a:rPr>
              <a:t> </a:t>
            </a:r>
            <a:r>
              <a:rPr sz="1050" spc="-25" dirty="0">
                <a:latin typeface="Arial MT"/>
                <a:cs typeface="Arial MT"/>
              </a:rPr>
              <a:t>not 	</a:t>
            </a:r>
            <a:r>
              <a:rPr sz="1050" dirty="0">
                <a:latin typeface="Arial MT"/>
                <a:cs typeface="Arial MT"/>
              </a:rPr>
              <a:t>materially</a:t>
            </a:r>
            <a:r>
              <a:rPr sz="1050" spc="30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affect</a:t>
            </a:r>
            <a:r>
              <a:rPr sz="1050" spc="30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its</a:t>
            </a:r>
            <a:r>
              <a:rPr sz="1050" spc="30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quality</a:t>
            </a:r>
            <a:r>
              <a:rPr sz="1050" spc="30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or</a:t>
            </a:r>
            <a:r>
              <a:rPr sz="1050" spc="29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performance.</a:t>
            </a:r>
            <a:r>
              <a:rPr sz="1050" spc="300" dirty="0">
                <a:latin typeface="Arial MT"/>
                <a:cs typeface="Arial MT"/>
              </a:rPr>
              <a:t> </a:t>
            </a:r>
            <a:r>
              <a:rPr lang="en-US" sz="1050" spc="300" dirty="0">
                <a:latin typeface="Arial MT"/>
                <a:cs typeface="Arial MT"/>
              </a:rPr>
              <a:t>AWLS </a:t>
            </a:r>
            <a:r>
              <a:rPr sz="1050" dirty="0">
                <a:latin typeface="Arial MT"/>
                <a:cs typeface="Arial MT"/>
              </a:rPr>
              <a:t>reserves</a:t>
            </a:r>
            <a:r>
              <a:rPr sz="1050" spc="31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29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right</a:t>
            </a:r>
            <a:r>
              <a:rPr sz="1050" spc="30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to</a:t>
            </a:r>
            <a:r>
              <a:rPr sz="1050" spc="300" dirty="0">
                <a:latin typeface="Arial MT"/>
                <a:cs typeface="Arial MT"/>
              </a:rPr>
              <a:t> </a:t>
            </a:r>
            <a:r>
              <a:rPr sz="1050" spc="-25" dirty="0">
                <a:latin typeface="Arial MT"/>
                <a:cs typeface="Arial MT"/>
              </a:rPr>
              <a:t>use 	</a:t>
            </a:r>
            <a:r>
              <a:rPr sz="1050" dirty="0">
                <a:latin typeface="Arial MT"/>
                <a:cs typeface="Arial MT"/>
              </a:rPr>
              <a:t>alternative or</a:t>
            </a:r>
            <a:r>
              <a:rPr sz="1050" spc="-1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modified</a:t>
            </a:r>
            <a:r>
              <a:rPr sz="1050" spc="-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items of</a:t>
            </a:r>
            <a:r>
              <a:rPr sz="1050" spc="-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equipment</a:t>
            </a:r>
            <a:r>
              <a:rPr sz="1050" spc="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of</a:t>
            </a:r>
            <a:r>
              <a:rPr sz="1050" spc="-1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equal</a:t>
            </a:r>
            <a:r>
              <a:rPr sz="1050" spc="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or</a:t>
            </a:r>
            <a:r>
              <a:rPr sz="1050" spc="-1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better</a:t>
            </a:r>
            <a:r>
              <a:rPr sz="1050" spc="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performance</a:t>
            </a:r>
            <a:r>
              <a:rPr sz="1050" spc="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or</a:t>
            </a:r>
            <a:r>
              <a:rPr sz="1050" spc="-1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quality,</a:t>
            </a:r>
            <a:r>
              <a:rPr sz="1050" spc="-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at</a:t>
            </a:r>
            <a:r>
              <a:rPr sz="1050" spc="-5" dirty="0">
                <a:latin typeface="Arial MT"/>
                <a:cs typeface="Arial MT"/>
              </a:rPr>
              <a:t> </a:t>
            </a:r>
            <a:r>
              <a:rPr sz="1050" spc="-25" dirty="0">
                <a:latin typeface="Arial MT"/>
                <a:cs typeface="Arial MT"/>
              </a:rPr>
              <a:t>no</a:t>
            </a:r>
            <a:endParaRPr sz="1050" dirty="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ject 9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3175" rIns="0" bIns="0" rtlCol="0">
            <a:spAutoFit/>
          </a:bodyPr>
          <a:lstStyle/>
          <a:p>
            <a:pPr marL="38100">
              <a:lnSpc>
                <a:spcPts val="885"/>
              </a:lnSpc>
              <a:spcBef>
                <a:spcPts val="25"/>
              </a:spcBef>
            </a:pPr>
            <a:r>
              <a:rPr spc="-25" dirty="0"/>
              <a:t>4</a:t>
            </a:r>
          </a:p>
          <a:p>
            <a:pPr marL="38100">
              <a:lnSpc>
                <a:spcPts val="885"/>
              </a:lnSpc>
            </a:pPr>
            <a:r>
              <a:rPr spc="-10" dirty="0"/>
              <a:t>PME\NFL1\2466106.5</a:t>
            </a:r>
          </a:p>
        </p:txBody>
      </p:sp>
      <p:sp>
        <p:nvSpPr>
          <p:cNvPr id="2" name="object 2"/>
          <p:cNvSpPr txBox="1"/>
          <p:nvPr/>
        </p:nvSpPr>
        <p:spPr>
          <a:xfrm>
            <a:off x="889000" y="880119"/>
            <a:ext cx="5778500" cy="3920490"/>
          </a:xfrm>
          <a:prstGeom prst="rect">
            <a:avLst/>
          </a:prstGeom>
        </p:spPr>
        <p:txBody>
          <a:bodyPr vert="horz" wrap="square" lIns="0" tIns="22860" rIns="0" bIns="0" rtlCol="0">
            <a:spAutoFit/>
          </a:bodyPr>
          <a:lstStyle/>
          <a:p>
            <a:pPr marL="463550" marR="8890">
              <a:lnSpc>
                <a:spcPts val="1210"/>
              </a:lnSpc>
              <a:spcBef>
                <a:spcPts val="180"/>
              </a:spcBef>
            </a:pPr>
            <a:r>
              <a:rPr sz="1050" dirty="0">
                <a:latin typeface="Arial MT"/>
                <a:cs typeface="Arial MT"/>
              </a:rPr>
              <a:t>additional</a:t>
            </a:r>
            <a:r>
              <a:rPr sz="1050" spc="29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cost</a:t>
            </a:r>
            <a:r>
              <a:rPr sz="1050" spc="27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to</a:t>
            </a:r>
            <a:r>
              <a:rPr sz="1050" spc="28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28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Buyer,</a:t>
            </a:r>
            <a:r>
              <a:rPr sz="1050" spc="28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if</a:t>
            </a:r>
            <a:r>
              <a:rPr sz="1050" spc="280" dirty="0">
                <a:latin typeface="Arial MT"/>
                <a:cs typeface="Arial MT"/>
              </a:rPr>
              <a:t> </a:t>
            </a:r>
            <a:r>
              <a:rPr lang="en-US" sz="1050" spc="280" dirty="0">
                <a:latin typeface="Arial MT"/>
                <a:cs typeface="Arial MT"/>
              </a:rPr>
              <a:t>AWLS </a:t>
            </a:r>
            <a:r>
              <a:rPr sz="1050" dirty="0">
                <a:latin typeface="Arial MT"/>
                <a:cs typeface="Arial MT"/>
              </a:rPr>
              <a:t>considers</a:t>
            </a:r>
            <a:r>
              <a:rPr sz="1050" spc="29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this</a:t>
            </a:r>
            <a:r>
              <a:rPr sz="1050" spc="28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necessary</a:t>
            </a:r>
            <a:r>
              <a:rPr sz="1050" spc="28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for</a:t>
            </a:r>
            <a:r>
              <a:rPr sz="1050" spc="28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280" dirty="0">
                <a:latin typeface="Arial MT"/>
                <a:cs typeface="Arial MT"/>
              </a:rPr>
              <a:t> </a:t>
            </a:r>
            <a:r>
              <a:rPr sz="1050" spc="-10" dirty="0">
                <a:latin typeface="Arial MT"/>
                <a:cs typeface="Arial MT"/>
              </a:rPr>
              <a:t>better performance </a:t>
            </a:r>
            <a:r>
              <a:rPr sz="1050" dirty="0">
                <a:latin typeface="Arial MT"/>
                <a:cs typeface="Arial MT"/>
              </a:rPr>
              <a:t>of</a:t>
            </a:r>
            <a:r>
              <a:rPr sz="1050" spc="-2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-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Solution</a:t>
            </a:r>
            <a:r>
              <a:rPr sz="1050" spc="-1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or</a:t>
            </a:r>
            <a:r>
              <a:rPr sz="1050" spc="-1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because</a:t>
            </a:r>
            <a:r>
              <a:rPr sz="1050" spc="-2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of</a:t>
            </a:r>
            <a:r>
              <a:rPr sz="1050" spc="-1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-15" dirty="0">
                <a:latin typeface="Arial MT"/>
                <a:cs typeface="Arial MT"/>
              </a:rPr>
              <a:t> </a:t>
            </a:r>
            <a:r>
              <a:rPr sz="1050" spc="-10" dirty="0">
                <a:latin typeface="Arial MT"/>
                <a:cs typeface="Arial MT"/>
              </a:rPr>
              <a:t>unavailability</a:t>
            </a:r>
            <a:r>
              <a:rPr sz="1050" spc="-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of</a:t>
            </a:r>
            <a:r>
              <a:rPr sz="1050" spc="-1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specified</a:t>
            </a:r>
            <a:r>
              <a:rPr sz="1050" spc="-10" dirty="0">
                <a:latin typeface="Arial MT"/>
                <a:cs typeface="Arial MT"/>
              </a:rPr>
              <a:t> items.</a:t>
            </a:r>
            <a:endParaRPr sz="1050" dirty="0">
              <a:latin typeface="Arial MT"/>
              <a:cs typeface="Arial MT"/>
            </a:endParaRPr>
          </a:p>
          <a:p>
            <a:pPr marL="458470" marR="5715" lvl="1" indent="-445770" algn="just">
              <a:lnSpc>
                <a:spcPts val="1210"/>
              </a:lnSpc>
              <a:spcBef>
                <a:spcPts val="1000"/>
              </a:spcBef>
              <a:buAutoNum type="arabicPeriod" startAt="5"/>
              <a:tabLst>
                <a:tab pos="463550" algn="l"/>
              </a:tabLst>
            </a:pPr>
            <a:r>
              <a:rPr sz="1050" dirty="0">
                <a:latin typeface="Arial MT"/>
                <a:cs typeface="Arial MT"/>
              </a:rPr>
              <a:t>No</a:t>
            </a:r>
            <a:r>
              <a:rPr sz="1050" spc="17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Contract</a:t>
            </a:r>
            <a:r>
              <a:rPr sz="1050" spc="18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may</a:t>
            </a:r>
            <a:r>
              <a:rPr sz="1050" spc="18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be</a:t>
            </a:r>
            <a:r>
              <a:rPr sz="1050" spc="18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cancelled</a:t>
            </a:r>
            <a:r>
              <a:rPr sz="1050" spc="19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by</a:t>
            </a:r>
            <a:r>
              <a:rPr sz="1050" spc="18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18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Buyer</a:t>
            </a:r>
            <a:r>
              <a:rPr sz="1050" spc="18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except</a:t>
            </a:r>
            <a:r>
              <a:rPr sz="1050" spc="18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with</a:t>
            </a:r>
            <a:r>
              <a:rPr sz="1050" spc="18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18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agreement</a:t>
            </a:r>
            <a:r>
              <a:rPr sz="1050" spc="19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in</a:t>
            </a:r>
            <a:r>
              <a:rPr sz="1050" spc="17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Writing</a:t>
            </a:r>
            <a:r>
              <a:rPr sz="1050" spc="185" dirty="0">
                <a:latin typeface="Arial MT"/>
                <a:cs typeface="Arial MT"/>
              </a:rPr>
              <a:t> </a:t>
            </a:r>
            <a:r>
              <a:rPr sz="1050" spc="-25" dirty="0">
                <a:latin typeface="Arial MT"/>
                <a:cs typeface="Arial MT"/>
              </a:rPr>
              <a:t>of 	</a:t>
            </a:r>
            <a:r>
              <a:rPr lang="en-US" sz="1050" spc="-25" dirty="0">
                <a:latin typeface="Arial MT"/>
                <a:cs typeface="Arial MT"/>
              </a:rPr>
              <a:t>AWLS</a:t>
            </a:r>
            <a:r>
              <a:rPr sz="1050" spc="8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and</a:t>
            </a:r>
            <a:r>
              <a:rPr sz="1050" spc="9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on</a:t>
            </a:r>
            <a:r>
              <a:rPr sz="1050" spc="8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terms</a:t>
            </a:r>
            <a:r>
              <a:rPr sz="1050" spc="9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that</a:t>
            </a:r>
            <a:r>
              <a:rPr sz="1050" spc="8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8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Buyer</a:t>
            </a:r>
            <a:r>
              <a:rPr sz="1050" spc="9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shall</a:t>
            </a:r>
            <a:r>
              <a:rPr sz="1050" spc="8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indemnify</a:t>
            </a:r>
            <a:r>
              <a:rPr sz="1050" spc="90" dirty="0">
                <a:latin typeface="Arial MT"/>
                <a:cs typeface="Arial MT"/>
              </a:rPr>
              <a:t> </a:t>
            </a:r>
            <a:r>
              <a:rPr lang="en-US" sz="1050" spc="90" dirty="0">
                <a:latin typeface="Arial MT"/>
                <a:cs typeface="Arial MT"/>
              </a:rPr>
              <a:t>AWLS </a:t>
            </a:r>
            <a:r>
              <a:rPr sz="1050" dirty="0">
                <a:latin typeface="Arial MT"/>
                <a:cs typeface="Arial MT"/>
              </a:rPr>
              <a:t>in</a:t>
            </a:r>
            <a:r>
              <a:rPr sz="1050" spc="8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full</a:t>
            </a:r>
            <a:r>
              <a:rPr sz="1050" spc="8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against</a:t>
            </a:r>
            <a:r>
              <a:rPr sz="1050" spc="85" dirty="0">
                <a:latin typeface="Arial MT"/>
                <a:cs typeface="Arial MT"/>
              </a:rPr>
              <a:t> </a:t>
            </a:r>
            <a:r>
              <a:rPr sz="1050" spc="-25" dirty="0">
                <a:latin typeface="Arial MT"/>
                <a:cs typeface="Arial MT"/>
              </a:rPr>
              <a:t>all 	</a:t>
            </a:r>
            <a:r>
              <a:rPr sz="1050" dirty="0">
                <a:latin typeface="Arial MT"/>
                <a:cs typeface="Arial MT"/>
              </a:rPr>
              <a:t>committed</a:t>
            </a:r>
            <a:r>
              <a:rPr sz="1050" spc="10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costs</a:t>
            </a:r>
            <a:r>
              <a:rPr sz="1050" spc="10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at</a:t>
            </a:r>
            <a:r>
              <a:rPr sz="1050" spc="9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114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date</a:t>
            </a:r>
            <a:r>
              <a:rPr sz="1050" spc="10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of</a:t>
            </a:r>
            <a:r>
              <a:rPr sz="1050" spc="10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cancellation</a:t>
            </a:r>
            <a:r>
              <a:rPr sz="1050" spc="11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(including</a:t>
            </a:r>
            <a:r>
              <a:rPr sz="1050" spc="11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11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committed</a:t>
            </a:r>
            <a:r>
              <a:rPr sz="1050" spc="10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costs</a:t>
            </a:r>
            <a:r>
              <a:rPr sz="1050" spc="10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of</a:t>
            </a:r>
            <a:r>
              <a:rPr sz="1050" spc="11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all</a:t>
            </a:r>
            <a:r>
              <a:rPr sz="1050" spc="105" dirty="0">
                <a:latin typeface="Arial MT"/>
                <a:cs typeface="Arial MT"/>
              </a:rPr>
              <a:t> </a:t>
            </a:r>
            <a:r>
              <a:rPr sz="1050" spc="-10" dirty="0">
                <a:latin typeface="Arial MT"/>
                <a:cs typeface="Arial MT"/>
              </a:rPr>
              <a:t>labour 	</a:t>
            </a:r>
            <a:r>
              <a:rPr sz="1050" dirty="0">
                <a:latin typeface="Arial MT"/>
                <a:cs typeface="Arial MT"/>
              </a:rPr>
              <a:t>and</a:t>
            </a:r>
            <a:r>
              <a:rPr sz="1050" spc="-2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material</a:t>
            </a:r>
            <a:r>
              <a:rPr sz="1050" spc="-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used)</a:t>
            </a:r>
            <a:r>
              <a:rPr sz="1050" spc="-1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and</a:t>
            </a:r>
            <a:r>
              <a:rPr sz="1050" spc="-1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any</a:t>
            </a:r>
            <a:r>
              <a:rPr sz="1050" spc="-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charges</a:t>
            </a:r>
            <a:r>
              <a:rPr sz="1050" spc="-1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and</a:t>
            </a:r>
            <a:r>
              <a:rPr sz="1050" spc="-1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expenses</a:t>
            </a:r>
            <a:r>
              <a:rPr sz="1050" spc="-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incurred</a:t>
            </a:r>
            <a:r>
              <a:rPr sz="1050" spc="-1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by</a:t>
            </a:r>
            <a:r>
              <a:rPr sz="1050" spc="-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Westminster</a:t>
            </a:r>
            <a:r>
              <a:rPr sz="1050" spc="-1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as</a:t>
            </a:r>
            <a:r>
              <a:rPr sz="1050" spc="-1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</a:t>
            </a:r>
            <a:r>
              <a:rPr sz="1050" spc="-1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result</a:t>
            </a:r>
            <a:r>
              <a:rPr sz="1050" spc="-15" dirty="0">
                <a:latin typeface="Arial MT"/>
                <a:cs typeface="Arial MT"/>
              </a:rPr>
              <a:t> </a:t>
            </a:r>
            <a:r>
              <a:rPr sz="1050" spc="-25" dirty="0">
                <a:latin typeface="Arial MT"/>
                <a:cs typeface="Arial MT"/>
              </a:rPr>
              <a:t>of 	</a:t>
            </a:r>
            <a:r>
              <a:rPr sz="1050" spc="-10" dirty="0">
                <a:latin typeface="Arial MT"/>
                <a:cs typeface="Arial MT"/>
              </a:rPr>
              <a:t>cancellation.</a:t>
            </a:r>
            <a:endParaRPr sz="1050" dirty="0">
              <a:latin typeface="Arial MT"/>
              <a:cs typeface="Arial MT"/>
            </a:endParaRPr>
          </a:p>
          <a:p>
            <a:pPr marL="458470" marR="5080" lvl="1" indent="-445770" algn="just">
              <a:lnSpc>
                <a:spcPts val="1210"/>
              </a:lnSpc>
              <a:spcBef>
                <a:spcPts val="1000"/>
              </a:spcBef>
              <a:buAutoNum type="arabicPeriod" startAt="5"/>
              <a:tabLst>
                <a:tab pos="463550" algn="l"/>
              </a:tabLst>
            </a:pPr>
            <a:r>
              <a:rPr sz="1050" dirty="0">
                <a:latin typeface="Arial MT"/>
                <a:cs typeface="Arial MT"/>
              </a:rPr>
              <a:t>Where</a:t>
            </a:r>
            <a:r>
              <a:rPr sz="1050" spc="-4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Solutions</a:t>
            </a:r>
            <a:r>
              <a:rPr sz="1050" spc="-3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other</a:t>
            </a:r>
            <a:r>
              <a:rPr sz="1050" spc="-2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than</a:t>
            </a:r>
            <a:r>
              <a:rPr lang="en-US" sz="1050" dirty="0">
                <a:latin typeface="Arial MT"/>
                <a:cs typeface="Arial MT"/>
              </a:rPr>
              <a:t> AWLS</a:t>
            </a:r>
            <a:r>
              <a:rPr sz="1050" dirty="0">
                <a:latin typeface="Arial MT"/>
                <a:cs typeface="Arial MT"/>
              </a:rPr>
              <a:t>’s</a:t>
            </a:r>
            <a:r>
              <a:rPr sz="1050" spc="-2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standard</a:t>
            </a:r>
            <a:r>
              <a:rPr sz="1050" spc="-3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products</a:t>
            </a:r>
            <a:r>
              <a:rPr sz="1050" spc="-3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are</a:t>
            </a:r>
            <a:r>
              <a:rPr sz="1050" spc="-4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made</a:t>
            </a:r>
            <a:r>
              <a:rPr sz="1050" spc="-3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by</a:t>
            </a:r>
            <a:r>
              <a:rPr sz="1050" spc="-35" dirty="0">
                <a:latin typeface="Arial MT"/>
                <a:cs typeface="Arial MT"/>
              </a:rPr>
              <a:t> </a:t>
            </a:r>
            <a:r>
              <a:rPr lang="en-US" sz="1050" spc="-35" dirty="0">
                <a:latin typeface="Arial MT"/>
                <a:cs typeface="Arial MT"/>
              </a:rPr>
              <a:t>AWLS </a:t>
            </a:r>
            <a:r>
              <a:rPr sz="1050" spc="-25" dirty="0">
                <a:latin typeface="Arial MT"/>
                <a:cs typeface="Arial MT"/>
              </a:rPr>
              <a:t>to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14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Buyer’s</a:t>
            </a:r>
            <a:r>
              <a:rPr sz="1050" spc="14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order,</a:t>
            </a:r>
            <a:r>
              <a:rPr sz="1050" spc="15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15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Solutions</a:t>
            </a:r>
            <a:r>
              <a:rPr sz="1050" spc="15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may</a:t>
            </a:r>
            <a:r>
              <a:rPr sz="1050" spc="15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vary</a:t>
            </a:r>
            <a:r>
              <a:rPr sz="1050" spc="14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in</a:t>
            </a:r>
            <a:r>
              <a:rPr sz="1050" spc="15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accordance</a:t>
            </a:r>
            <a:r>
              <a:rPr sz="1050" spc="14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with</a:t>
            </a:r>
            <a:r>
              <a:rPr sz="1050" spc="15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normal</a:t>
            </a:r>
            <a:r>
              <a:rPr sz="1050" spc="15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trade</a:t>
            </a:r>
            <a:r>
              <a:rPr sz="1050" spc="150" dirty="0">
                <a:latin typeface="Arial MT"/>
                <a:cs typeface="Arial MT"/>
              </a:rPr>
              <a:t> </a:t>
            </a:r>
            <a:r>
              <a:rPr sz="1050" spc="-10" dirty="0">
                <a:latin typeface="Arial MT"/>
                <a:cs typeface="Arial MT"/>
              </a:rPr>
              <a:t>tolerances </a:t>
            </a:r>
            <a:r>
              <a:rPr sz="1050" dirty="0">
                <a:latin typeface="Arial MT"/>
                <a:cs typeface="Arial MT"/>
              </a:rPr>
              <a:t>from</a:t>
            </a:r>
            <a:r>
              <a:rPr sz="1050" spc="-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dimensions</a:t>
            </a:r>
            <a:r>
              <a:rPr sz="1050" spc="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specified</a:t>
            </a:r>
            <a:r>
              <a:rPr sz="1050" spc="1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by</a:t>
            </a:r>
            <a:r>
              <a:rPr sz="1050" spc="-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 Buyer in the</a:t>
            </a:r>
            <a:r>
              <a:rPr sz="1050" spc="-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order</a:t>
            </a:r>
            <a:r>
              <a:rPr sz="1050" spc="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and</a:t>
            </a:r>
            <a:r>
              <a:rPr sz="1050" spc="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 Buyer</a:t>
            </a:r>
            <a:r>
              <a:rPr sz="1050" spc="-1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shall</a:t>
            </a:r>
            <a:r>
              <a:rPr sz="1050" spc="1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not</a:t>
            </a:r>
            <a:r>
              <a:rPr sz="1050" spc="-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be entitled</a:t>
            </a:r>
            <a:r>
              <a:rPr sz="1050" spc="5" dirty="0">
                <a:latin typeface="Arial MT"/>
                <a:cs typeface="Arial MT"/>
              </a:rPr>
              <a:t> </a:t>
            </a:r>
            <a:r>
              <a:rPr sz="1050" spc="-25" dirty="0">
                <a:latin typeface="Arial MT"/>
                <a:cs typeface="Arial MT"/>
              </a:rPr>
              <a:t>to 	</a:t>
            </a:r>
            <a:r>
              <a:rPr sz="1050" dirty="0">
                <a:latin typeface="Arial MT"/>
                <a:cs typeface="Arial MT"/>
              </a:rPr>
              <a:t>make</a:t>
            </a:r>
            <a:r>
              <a:rPr sz="1050" spc="-3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any</a:t>
            </a:r>
            <a:r>
              <a:rPr sz="1050" spc="-3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claim</a:t>
            </a:r>
            <a:r>
              <a:rPr sz="1050" spc="-2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against</a:t>
            </a:r>
            <a:r>
              <a:rPr sz="1050" spc="-30" dirty="0">
                <a:latin typeface="Arial MT"/>
                <a:cs typeface="Arial MT"/>
              </a:rPr>
              <a:t> </a:t>
            </a:r>
            <a:r>
              <a:rPr lang="en-US" sz="1050" spc="-30" dirty="0">
                <a:latin typeface="Arial MT"/>
                <a:cs typeface="Arial MT"/>
              </a:rPr>
              <a:t>AWLS </a:t>
            </a:r>
            <a:r>
              <a:rPr sz="1050" dirty="0">
                <a:latin typeface="Arial MT"/>
                <a:cs typeface="Arial MT"/>
              </a:rPr>
              <a:t>in</a:t>
            </a:r>
            <a:r>
              <a:rPr sz="1050" spc="-3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respect</a:t>
            </a:r>
            <a:r>
              <a:rPr sz="1050" spc="-3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of</a:t>
            </a:r>
            <a:r>
              <a:rPr sz="1050" spc="-3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any</a:t>
            </a:r>
            <a:r>
              <a:rPr sz="1050" spc="-2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such</a:t>
            </a:r>
            <a:r>
              <a:rPr sz="1050" spc="-35" dirty="0">
                <a:latin typeface="Arial MT"/>
                <a:cs typeface="Arial MT"/>
              </a:rPr>
              <a:t> </a:t>
            </a:r>
            <a:r>
              <a:rPr sz="1050" spc="-10" dirty="0">
                <a:latin typeface="Arial MT"/>
                <a:cs typeface="Arial MT"/>
              </a:rPr>
              <a:t>variations.</a:t>
            </a:r>
            <a:endParaRPr sz="1050" dirty="0">
              <a:latin typeface="Arial MT"/>
              <a:cs typeface="Arial MT"/>
            </a:endParaRPr>
          </a:p>
          <a:p>
            <a:pPr marL="458470" marR="7620" lvl="1" indent="-445770" algn="just">
              <a:lnSpc>
                <a:spcPts val="1210"/>
              </a:lnSpc>
              <a:spcBef>
                <a:spcPts val="1000"/>
              </a:spcBef>
              <a:buAutoNum type="arabicPeriod" startAt="5"/>
              <a:tabLst>
                <a:tab pos="463550" algn="l"/>
              </a:tabLst>
            </a:pPr>
            <a:r>
              <a:rPr sz="1050" spc="-10" dirty="0">
                <a:latin typeface="Arial MT"/>
                <a:cs typeface="Arial MT"/>
              </a:rPr>
              <a:t>Notwithstanding</a:t>
            </a:r>
            <a:r>
              <a:rPr sz="1050" spc="-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that</a:t>
            </a:r>
            <a:r>
              <a:rPr sz="1050" spc="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</a:t>
            </a:r>
            <a:r>
              <a:rPr sz="1050" spc="-1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sample</a:t>
            </a:r>
            <a:r>
              <a:rPr sz="1050" spc="1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of</a:t>
            </a:r>
            <a:r>
              <a:rPr sz="1050" spc="-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 Solution</a:t>
            </a:r>
            <a:r>
              <a:rPr sz="1050" spc="-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be exhibited</a:t>
            </a:r>
            <a:r>
              <a:rPr sz="1050" spc="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to and</a:t>
            </a:r>
            <a:r>
              <a:rPr sz="1050" spc="-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inspected</a:t>
            </a:r>
            <a:r>
              <a:rPr sz="1050" spc="1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by</a:t>
            </a:r>
            <a:r>
              <a:rPr sz="1050" spc="-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 </a:t>
            </a:r>
            <a:r>
              <a:rPr sz="1050" spc="-10" dirty="0">
                <a:latin typeface="Arial MT"/>
                <a:cs typeface="Arial MT"/>
              </a:rPr>
              <a:t>Buyer, 	</a:t>
            </a:r>
            <a:r>
              <a:rPr sz="1050" dirty="0">
                <a:latin typeface="Arial MT"/>
                <a:cs typeface="Arial MT"/>
              </a:rPr>
              <a:t>such</a:t>
            </a:r>
            <a:r>
              <a:rPr sz="1050" spc="1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sample</a:t>
            </a:r>
            <a:r>
              <a:rPr sz="1050" spc="3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is</a:t>
            </a:r>
            <a:r>
              <a:rPr sz="1050" spc="2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so</a:t>
            </a:r>
            <a:r>
              <a:rPr sz="1050" spc="2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exhibited</a:t>
            </a:r>
            <a:r>
              <a:rPr sz="1050" spc="1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or</a:t>
            </a:r>
            <a:r>
              <a:rPr sz="1050" spc="2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inspected</a:t>
            </a:r>
            <a:r>
              <a:rPr sz="1050" spc="2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solely</a:t>
            </a:r>
            <a:r>
              <a:rPr sz="1050" spc="3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to</a:t>
            </a:r>
            <a:r>
              <a:rPr sz="1050" spc="1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enable</a:t>
            </a:r>
            <a:r>
              <a:rPr sz="1050" spc="3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1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Buyer</a:t>
            </a:r>
            <a:r>
              <a:rPr sz="1050" spc="1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to</a:t>
            </a:r>
            <a:r>
              <a:rPr sz="1050" spc="2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judge</a:t>
            </a:r>
            <a:r>
              <a:rPr sz="1050" spc="2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for</a:t>
            </a:r>
            <a:r>
              <a:rPr sz="1050" spc="2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itself</a:t>
            </a:r>
            <a:r>
              <a:rPr sz="1050" spc="20" dirty="0">
                <a:latin typeface="Arial MT"/>
                <a:cs typeface="Arial MT"/>
              </a:rPr>
              <a:t> </a:t>
            </a:r>
            <a:r>
              <a:rPr sz="1050" spc="-25" dirty="0">
                <a:latin typeface="Arial MT"/>
                <a:cs typeface="Arial MT"/>
              </a:rPr>
              <a:t>the 	</a:t>
            </a:r>
            <a:r>
              <a:rPr sz="1050" dirty="0">
                <a:latin typeface="Arial MT"/>
                <a:cs typeface="Arial MT"/>
              </a:rPr>
              <a:t>quality</a:t>
            </a:r>
            <a:r>
              <a:rPr sz="1050" spc="1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of</a:t>
            </a:r>
            <a:r>
              <a:rPr sz="1050" spc="-1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-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bulk, and</a:t>
            </a:r>
            <a:r>
              <a:rPr sz="1050" spc="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not</a:t>
            </a:r>
            <a:r>
              <a:rPr sz="1050" spc="-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so</a:t>
            </a:r>
            <a:r>
              <a:rPr sz="1050" spc="-1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as</a:t>
            </a:r>
            <a:r>
              <a:rPr sz="1050" spc="-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to constitute</a:t>
            </a:r>
            <a:r>
              <a:rPr sz="1050" spc="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</a:t>
            </a:r>
            <a:r>
              <a:rPr sz="1050" spc="-1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sale</a:t>
            </a:r>
            <a:r>
              <a:rPr sz="1050" spc="-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by</a:t>
            </a:r>
            <a:r>
              <a:rPr sz="1050" spc="-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sample.</a:t>
            </a:r>
            <a:r>
              <a:rPr sz="1050" spc="29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-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Buyer</a:t>
            </a:r>
            <a:r>
              <a:rPr sz="1050" spc="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shall</a:t>
            </a:r>
            <a:r>
              <a:rPr sz="1050" spc="-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take</a:t>
            </a:r>
            <a:r>
              <a:rPr sz="1050" spc="-5" dirty="0">
                <a:latin typeface="Arial MT"/>
                <a:cs typeface="Arial MT"/>
              </a:rPr>
              <a:t> </a:t>
            </a:r>
            <a:r>
              <a:rPr sz="1050" spc="-25" dirty="0">
                <a:latin typeface="Arial MT"/>
                <a:cs typeface="Arial MT"/>
              </a:rPr>
              <a:t>the 	</a:t>
            </a:r>
            <a:r>
              <a:rPr sz="1050" dirty="0">
                <a:latin typeface="Arial MT"/>
                <a:cs typeface="Arial MT"/>
              </a:rPr>
              <a:t>Solution</a:t>
            </a:r>
            <a:r>
              <a:rPr sz="1050" spc="2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at</a:t>
            </a:r>
            <a:r>
              <a:rPr sz="1050" spc="2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its</a:t>
            </a:r>
            <a:r>
              <a:rPr sz="1050" spc="2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own</a:t>
            </a:r>
            <a:r>
              <a:rPr sz="1050" spc="2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risk</a:t>
            </a:r>
            <a:r>
              <a:rPr sz="1050" spc="2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as</a:t>
            </a:r>
            <a:r>
              <a:rPr sz="1050" spc="2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to</a:t>
            </a:r>
            <a:r>
              <a:rPr sz="1050" spc="2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their</a:t>
            </a:r>
            <a:r>
              <a:rPr sz="1050" spc="2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corresponding</a:t>
            </a:r>
            <a:r>
              <a:rPr sz="1050" spc="3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with</a:t>
            </a:r>
            <a:r>
              <a:rPr sz="1050" spc="2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2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said</a:t>
            </a:r>
            <a:r>
              <a:rPr sz="1050" spc="2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sample,</a:t>
            </a:r>
            <a:r>
              <a:rPr sz="1050" spc="3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and</a:t>
            </a:r>
            <a:r>
              <a:rPr sz="1050" spc="2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subject</a:t>
            </a:r>
            <a:r>
              <a:rPr sz="1050" spc="2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to</a:t>
            </a:r>
            <a:r>
              <a:rPr sz="1050" spc="20" dirty="0">
                <a:latin typeface="Arial MT"/>
                <a:cs typeface="Arial MT"/>
              </a:rPr>
              <a:t> </a:t>
            </a:r>
            <a:r>
              <a:rPr sz="1050" spc="-25" dirty="0">
                <a:latin typeface="Arial MT"/>
                <a:cs typeface="Arial MT"/>
              </a:rPr>
              <a:t>the 	</a:t>
            </a:r>
            <a:r>
              <a:rPr sz="1050" dirty="0">
                <a:latin typeface="Arial MT"/>
                <a:cs typeface="Arial MT"/>
              </a:rPr>
              <a:t>normal</a:t>
            </a:r>
            <a:r>
              <a:rPr sz="1050" spc="-3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variation</a:t>
            </a:r>
            <a:r>
              <a:rPr sz="1050" spc="-4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between</a:t>
            </a:r>
            <a:r>
              <a:rPr sz="1050" spc="-3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-3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bulk</a:t>
            </a:r>
            <a:r>
              <a:rPr sz="1050" spc="-3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and</a:t>
            </a:r>
            <a:r>
              <a:rPr sz="1050" spc="-3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sample</a:t>
            </a:r>
            <a:r>
              <a:rPr sz="1050" spc="-3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accepted</a:t>
            </a:r>
            <a:r>
              <a:rPr sz="1050" spc="-3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by</a:t>
            </a:r>
            <a:r>
              <a:rPr sz="1050" spc="-3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-40" dirty="0">
                <a:latin typeface="Arial MT"/>
                <a:cs typeface="Arial MT"/>
              </a:rPr>
              <a:t> </a:t>
            </a:r>
            <a:r>
              <a:rPr sz="1050" spc="-10" dirty="0">
                <a:latin typeface="Arial MT"/>
                <a:cs typeface="Arial MT"/>
              </a:rPr>
              <a:t>trade.</a:t>
            </a:r>
            <a:endParaRPr sz="1050" dirty="0">
              <a:latin typeface="Arial MT"/>
              <a:cs typeface="Arial MT"/>
            </a:endParaRPr>
          </a:p>
          <a:p>
            <a:pPr marL="458470" marR="5080" lvl="1" indent="-445770" algn="just">
              <a:lnSpc>
                <a:spcPts val="1210"/>
              </a:lnSpc>
              <a:spcBef>
                <a:spcPts val="1000"/>
              </a:spcBef>
              <a:buAutoNum type="arabicPeriod" startAt="5"/>
              <a:tabLst>
                <a:tab pos="463550" algn="l"/>
              </a:tabLst>
            </a:pPr>
            <a:r>
              <a:rPr sz="1050" dirty="0">
                <a:latin typeface="Arial MT"/>
                <a:cs typeface="Arial MT"/>
              </a:rPr>
              <a:t>Without</a:t>
            </a:r>
            <a:r>
              <a:rPr sz="1050" spc="5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prejudice</a:t>
            </a:r>
            <a:r>
              <a:rPr sz="1050" spc="5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to</a:t>
            </a:r>
            <a:r>
              <a:rPr sz="1050" spc="5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4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generality</a:t>
            </a:r>
            <a:r>
              <a:rPr sz="1050" spc="5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of</a:t>
            </a:r>
            <a:r>
              <a:rPr sz="1050" spc="5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4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foregoing,</a:t>
            </a:r>
            <a:r>
              <a:rPr sz="1050" spc="5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any</a:t>
            </a:r>
            <a:r>
              <a:rPr sz="1050" spc="5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particular</a:t>
            </a:r>
            <a:r>
              <a:rPr sz="1050" spc="6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purpose</a:t>
            </a:r>
            <a:r>
              <a:rPr sz="1050" spc="5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for</a:t>
            </a:r>
            <a:r>
              <a:rPr sz="1050" spc="4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which</a:t>
            </a:r>
            <a:r>
              <a:rPr sz="1050" spc="45" dirty="0">
                <a:latin typeface="Arial MT"/>
                <a:cs typeface="Arial MT"/>
              </a:rPr>
              <a:t> </a:t>
            </a:r>
            <a:r>
              <a:rPr sz="1050" spc="-25" dirty="0">
                <a:latin typeface="Arial MT"/>
                <a:cs typeface="Arial MT"/>
              </a:rPr>
              <a:t>the 	</a:t>
            </a:r>
            <a:r>
              <a:rPr sz="1050" dirty="0">
                <a:latin typeface="Arial MT"/>
                <a:cs typeface="Arial MT"/>
              </a:rPr>
              <a:t>Buyer</a:t>
            </a:r>
            <a:r>
              <a:rPr sz="1050" spc="14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proposes</a:t>
            </a:r>
            <a:r>
              <a:rPr sz="1050" spc="16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to</a:t>
            </a:r>
            <a:r>
              <a:rPr sz="1050" spc="14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use</a:t>
            </a:r>
            <a:r>
              <a:rPr sz="1050" spc="14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14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Solution,</a:t>
            </a:r>
            <a:r>
              <a:rPr sz="1050" spc="15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including</a:t>
            </a:r>
            <a:r>
              <a:rPr sz="1050" spc="14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required</a:t>
            </a:r>
            <a:r>
              <a:rPr sz="1050" spc="15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use</a:t>
            </a:r>
            <a:r>
              <a:rPr sz="1050" spc="14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with</a:t>
            </a:r>
            <a:r>
              <a:rPr sz="1050" spc="15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particular</a:t>
            </a:r>
            <a:r>
              <a:rPr sz="1050" spc="15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software</a:t>
            </a:r>
            <a:r>
              <a:rPr sz="1050" spc="150" dirty="0">
                <a:latin typeface="Arial MT"/>
                <a:cs typeface="Arial MT"/>
              </a:rPr>
              <a:t> </a:t>
            </a:r>
            <a:r>
              <a:rPr sz="1050" spc="-25" dirty="0">
                <a:latin typeface="Arial MT"/>
                <a:cs typeface="Arial MT"/>
              </a:rPr>
              <a:t>or 	</a:t>
            </a:r>
            <a:r>
              <a:rPr sz="1050" dirty="0">
                <a:latin typeface="Arial MT"/>
                <a:cs typeface="Arial MT"/>
              </a:rPr>
              <a:t>hardware</a:t>
            </a:r>
            <a:r>
              <a:rPr sz="1050" spc="1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(as</a:t>
            </a:r>
            <a:r>
              <a:rPr sz="1050" spc="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 case</a:t>
            </a:r>
            <a:r>
              <a:rPr sz="1050" spc="-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may</a:t>
            </a:r>
            <a:r>
              <a:rPr sz="1050" spc="1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be),</a:t>
            </a:r>
            <a:r>
              <a:rPr sz="1050" spc="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shall be</a:t>
            </a:r>
            <a:r>
              <a:rPr sz="1050" spc="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deemed</a:t>
            </a:r>
            <a:r>
              <a:rPr sz="1050" spc="1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not to</a:t>
            </a:r>
            <a:r>
              <a:rPr sz="1050" spc="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be known</a:t>
            </a:r>
            <a:r>
              <a:rPr sz="1050" spc="-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by</a:t>
            </a:r>
            <a:r>
              <a:rPr sz="1050" spc="1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or have</a:t>
            </a:r>
            <a:r>
              <a:rPr sz="1050" spc="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been</a:t>
            </a:r>
            <a:r>
              <a:rPr sz="1050" spc="10" dirty="0">
                <a:latin typeface="Arial MT"/>
                <a:cs typeface="Arial MT"/>
              </a:rPr>
              <a:t> </a:t>
            </a:r>
            <a:r>
              <a:rPr sz="1050" spc="-20" dirty="0">
                <a:latin typeface="Arial MT"/>
                <a:cs typeface="Arial MT"/>
              </a:rPr>
              <a:t>made 	</a:t>
            </a:r>
            <a:r>
              <a:rPr sz="1050" dirty="0">
                <a:latin typeface="Arial MT"/>
                <a:cs typeface="Arial MT"/>
              </a:rPr>
              <a:t>known</a:t>
            </a:r>
            <a:r>
              <a:rPr sz="1050" spc="229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to</a:t>
            </a:r>
            <a:r>
              <a:rPr sz="1050" spc="225" dirty="0">
                <a:latin typeface="Arial MT"/>
                <a:cs typeface="Arial MT"/>
              </a:rPr>
              <a:t> </a:t>
            </a:r>
            <a:r>
              <a:rPr lang="en-US" sz="1050" spc="225" dirty="0">
                <a:latin typeface="Arial MT"/>
                <a:cs typeface="Arial MT"/>
              </a:rPr>
              <a:t>AWLS </a:t>
            </a:r>
            <a:r>
              <a:rPr sz="1050" dirty="0">
                <a:latin typeface="Arial MT"/>
                <a:cs typeface="Arial MT"/>
              </a:rPr>
              <a:t>unless</a:t>
            </a:r>
            <a:r>
              <a:rPr sz="1050" spc="24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specifically</a:t>
            </a:r>
            <a:r>
              <a:rPr sz="1050" spc="23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recorded</a:t>
            </a:r>
            <a:r>
              <a:rPr sz="1050" spc="23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in</a:t>
            </a:r>
            <a:r>
              <a:rPr lang="en-US" sz="1050" dirty="0">
                <a:latin typeface="Arial MT"/>
                <a:cs typeface="Arial MT"/>
              </a:rPr>
              <a:t> AWLS</a:t>
            </a:r>
            <a:r>
              <a:rPr sz="1050" dirty="0">
                <a:latin typeface="Arial MT"/>
                <a:cs typeface="Arial MT"/>
              </a:rPr>
              <a:t>’s</a:t>
            </a:r>
            <a:r>
              <a:rPr sz="1050" spc="24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Quotation.</a:t>
            </a:r>
            <a:r>
              <a:rPr sz="1050" spc="235" dirty="0">
                <a:latin typeface="Arial MT"/>
                <a:cs typeface="Arial MT"/>
              </a:rPr>
              <a:t>  </a:t>
            </a:r>
            <a:r>
              <a:rPr sz="1050" spc="-25" dirty="0">
                <a:latin typeface="Arial MT"/>
                <a:cs typeface="Arial MT"/>
              </a:rPr>
              <a:t>The 	</a:t>
            </a:r>
            <a:r>
              <a:rPr sz="1050" dirty="0">
                <a:latin typeface="Arial MT"/>
                <a:cs typeface="Arial MT"/>
              </a:rPr>
              <a:t>Buyer hereby</a:t>
            </a:r>
            <a:r>
              <a:rPr sz="1050" spc="2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acknowledges</a:t>
            </a:r>
            <a:r>
              <a:rPr sz="1050" spc="1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that</a:t>
            </a:r>
            <a:r>
              <a:rPr sz="1050" spc="1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any</a:t>
            </a:r>
            <a:r>
              <a:rPr sz="1050" spc="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purpose</a:t>
            </a:r>
            <a:r>
              <a:rPr sz="1050" spc="1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stated</a:t>
            </a:r>
            <a:r>
              <a:rPr sz="1050" spc="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in</a:t>
            </a:r>
            <a:r>
              <a:rPr lang="en-US" sz="1050" dirty="0">
                <a:latin typeface="Arial MT"/>
                <a:cs typeface="Arial MT"/>
              </a:rPr>
              <a:t> AWLS </a:t>
            </a:r>
            <a:r>
              <a:rPr sz="1050" dirty="0">
                <a:latin typeface="Arial MT"/>
                <a:cs typeface="Arial MT"/>
              </a:rPr>
              <a:t>’s</a:t>
            </a:r>
            <a:r>
              <a:rPr sz="1050" spc="2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Quotation</a:t>
            </a:r>
            <a:r>
              <a:rPr sz="1050" spc="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shall</a:t>
            </a:r>
            <a:r>
              <a:rPr sz="1050" spc="5" dirty="0">
                <a:latin typeface="Arial MT"/>
                <a:cs typeface="Arial MT"/>
              </a:rPr>
              <a:t> </a:t>
            </a:r>
            <a:r>
              <a:rPr sz="1050" spc="-25" dirty="0">
                <a:latin typeface="Arial MT"/>
                <a:cs typeface="Arial MT"/>
              </a:rPr>
              <a:t>be 	</a:t>
            </a:r>
            <a:r>
              <a:rPr sz="1050" dirty="0">
                <a:latin typeface="Arial MT"/>
                <a:cs typeface="Arial MT"/>
              </a:rPr>
              <a:t>deemed</a:t>
            </a:r>
            <a:r>
              <a:rPr sz="1050" spc="-2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to</a:t>
            </a:r>
            <a:r>
              <a:rPr sz="1050" spc="-4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have</a:t>
            </a:r>
            <a:r>
              <a:rPr sz="1050" spc="-3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been</a:t>
            </a:r>
            <a:r>
              <a:rPr sz="1050" spc="-2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specified</a:t>
            </a:r>
            <a:r>
              <a:rPr sz="1050" spc="-2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by</a:t>
            </a:r>
            <a:r>
              <a:rPr sz="1050" spc="-3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-30" dirty="0">
                <a:latin typeface="Arial MT"/>
                <a:cs typeface="Arial MT"/>
              </a:rPr>
              <a:t> </a:t>
            </a:r>
            <a:r>
              <a:rPr sz="1050" spc="-10" dirty="0">
                <a:latin typeface="Arial MT"/>
                <a:cs typeface="Arial MT"/>
              </a:rPr>
              <a:t>Buyer.</a:t>
            </a:r>
            <a:endParaRPr sz="1050" dirty="0">
              <a:latin typeface="Arial MT"/>
              <a:cs typeface="Arial MT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89000" y="4895859"/>
            <a:ext cx="99695" cy="1854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50" spc="-50" dirty="0">
                <a:latin typeface="Arial MT"/>
                <a:cs typeface="Arial MT"/>
              </a:rPr>
              <a:t>5</a:t>
            </a:r>
            <a:endParaRPr sz="1050">
              <a:latin typeface="Arial MT"/>
              <a:cs typeface="Arial MT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339850" y="4895859"/>
            <a:ext cx="433070" cy="1854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50" b="1" spc="-10" dirty="0">
                <a:latin typeface="Arial"/>
                <a:cs typeface="Arial"/>
              </a:rPr>
              <a:t>PRICE</a:t>
            </a:r>
            <a:endParaRPr sz="105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89000" y="5176529"/>
            <a:ext cx="5779770" cy="3332479"/>
          </a:xfrm>
          <a:prstGeom prst="rect">
            <a:avLst/>
          </a:prstGeom>
        </p:spPr>
        <p:txBody>
          <a:bodyPr vert="horz" wrap="square" lIns="0" tIns="22860" rIns="0" bIns="0" rtlCol="0">
            <a:spAutoFit/>
          </a:bodyPr>
          <a:lstStyle/>
          <a:p>
            <a:pPr marL="458470" marR="5080" lvl="1" indent="-445770" algn="just">
              <a:lnSpc>
                <a:spcPts val="1210"/>
              </a:lnSpc>
              <a:spcBef>
                <a:spcPts val="180"/>
              </a:spcBef>
              <a:buAutoNum type="arabicPeriod"/>
              <a:tabLst>
                <a:tab pos="463550" algn="l"/>
              </a:tabLst>
            </a:pPr>
            <a:r>
              <a:rPr sz="1050" dirty="0">
                <a:latin typeface="Arial MT"/>
                <a:cs typeface="Arial MT"/>
              </a:rPr>
              <a:t>The</a:t>
            </a:r>
            <a:r>
              <a:rPr sz="1050" spc="17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price</a:t>
            </a:r>
            <a:r>
              <a:rPr sz="1050" spc="19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of</a:t>
            </a:r>
            <a:r>
              <a:rPr sz="1050" spc="17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19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Solution</a:t>
            </a:r>
            <a:r>
              <a:rPr sz="1050" spc="18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shall</a:t>
            </a:r>
            <a:r>
              <a:rPr sz="1050" spc="19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be</a:t>
            </a:r>
            <a:r>
              <a:rPr sz="1050" spc="18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18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price</a:t>
            </a:r>
            <a:r>
              <a:rPr sz="1050" spc="18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quoted</a:t>
            </a:r>
            <a:r>
              <a:rPr sz="1050" spc="18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by</a:t>
            </a:r>
            <a:r>
              <a:rPr sz="1050" spc="185" dirty="0">
                <a:latin typeface="Arial MT"/>
                <a:cs typeface="Arial MT"/>
              </a:rPr>
              <a:t> </a:t>
            </a:r>
            <a:r>
              <a:rPr lang="en-US" sz="1050" spc="185" dirty="0">
                <a:latin typeface="Arial MT"/>
                <a:cs typeface="Arial MT"/>
              </a:rPr>
              <a:t>AWLS </a:t>
            </a:r>
            <a:r>
              <a:rPr sz="1050" dirty="0">
                <a:latin typeface="Arial MT"/>
                <a:cs typeface="Arial MT"/>
              </a:rPr>
              <a:t>in</a:t>
            </a:r>
            <a:r>
              <a:rPr sz="1050" spc="18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</a:t>
            </a:r>
            <a:r>
              <a:rPr sz="1050" spc="180" dirty="0">
                <a:latin typeface="Arial MT"/>
                <a:cs typeface="Arial MT"/>
              </a:rPr>
              <a:t> </a:t>
            </a:r>
            <a:r>
              <a:rPr lang="en-US" sz="1050" spc="180" dirty="0">
                <a:latin typeface="Arial MT"/>
                <a:cs typeface="Arial MT"/>
              </a:rPr>
              <a:t>AWLS</a:t>
            </a:r>
            <a:r>
              <a:rPr sz="1050" spc="-10" dirty="0">
                <a:latin typeface="Arial MT"/>
                <a:cs typeface="Arial MT"/>
              </a:rPr>
              <a:t>	</a:t>
            </a:r>
            <a:r>
              <a:rPr sz="1050" dirty="0">
                <a:latin typeface="Arial MT"/>
                <a:cs typeface="Arial MT"/>
              </a:rPr>
              <a:t>Quotation</a:t>
            </a:r>
            <a:r>
              <a:rPr sz="1050" spc="7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or</a:t>
            </a:r>
            <a:r>
              <a:rPr sz="1050" spc="8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as</a:t>
            </a:r>
            <a:r>
              <a:rPr sz="1050" spc="8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communicated</a:t>
            </a:r>
            <a:r>
              <a:rPr sz="1050" spc="8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by</a:t>
            </a:r>
            <a:r>
              <a:rPr sz="1050" spc="8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Westminster</a:t>
            </a:r>
            <a:r>
              <a:rPr sz="1050" spc="9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to</a:t>
            </a:r>
            <a:r>
              <a:rPr sz="1050" spc="8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8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Buyer</a:t>
            </a:r>
            <a:r>
              <a:rPr sz="1050" spc="7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from</a:t>
            </a:r>
            <a:r>
              <a:rPr sz="1050" spc="8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time</a:t>
            </a:r>
            <a:r>
              <a:rPr sz="1050" spc="8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to</a:t>
            </a:r>
            <a:r>
              <a:rPr sz="1050" spc="8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time</a:t>
            </a:r>
            <a:r>
              <a:rPr sz="1050" spc="90" dirty="0">
                <a:latin typeface="Arial MT"/>
                <a:cs typeface="Arial MT"/>
              </a:rPr>
              <a:t> </a:t>
            </a:r>
            <a:r>
              <a:rPr sz="1050" spc="-10" dirty="0">
                <a:latin typeface="Arial MT"/>
                <a:cs typeface="Arial MT"/>
              </a:rPr>
              <a:t>including 	</a:t>
            </a:r>
            <a:r>
              <a:rPr sz="1050" dirty="0">
                <a:latin typeface="Arial MT"/>
                <a:cs typeface="Arial MT"/>
              </a:rPr>
              <a:t>but</a:t>
            </a:r>
            <a:r>
              <a:rPr sz="1050" spc="3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not</a:t>
            </a:r>
            <a:r>
              <a:rPr sz="1050" spc="4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limited</a:t>
            </a:r>
            <a:r>
              <a:rPr sz="1050" spc="4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to</a:t>
            </a:r>
            <a:r>
              <a:rPr sz="1050" spc="4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any</a:t>
            </a:r>
            <a:r>
              <a:rPr sz="1050" spc="4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price</a:t>
            </a:r>
            <a:r>
              <a:rPr sz="1050" spc="4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listed</a:t>
            </a:r>
            <a:r>
              <a:rPr sz="1050" spc="3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in</a:t>
            </a:r>
            <a:r>
              <a:rPr lang="en-US" sz="1050" dirty="0">
                <a:latin typeface="Arial MT"/>
                <a:cs typeface="Arial MT"/>
              </a:rPr>
              <a:t> AWLS</a:t>
            </a:r>
            <a:r>
              <a:rPr sz="1050" dirty="0">
                <a:latin typeface="Arial MT"/>
                <a:cs typeface="Arial MT"/>
              </a:rPr>
              <a:t>’s</a:t>
            </a:r>
            <a:r>
              <a:rPr sz="1050" spc="5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published</a:t>
            </a:r>
            <a:r>
              <a:rPr sz="1050" spc="4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price</a:t>
            </a:r>
            <a:r>
              <a:rPr sz="1050" spc="4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list</a:t>
            </a:r>
            <a:r>
              <a:rPr sz="1050" spc="4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current</a:t>
            </a:r>
            <a:r>
              <a:rPr sz="1050" spc="3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at</a:t>
            </a:r>
            <a:r>
              <a:rPr sz="1050" spc="4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40" dirty="0">
                <a:latin typeface="Arial MT"/>
                <a:cs typeface="Arial MT"/>
              </a:rPr>
              <a:t> </a:t>
            </a:r>
            <a:r>
              <a:rPr sz="1050" spc="-20" dirty="0">
                <a:latin typeface="Arial MT"/>
                <a:cs typeface="Arial MT"/>
              </a:rPr>
              <a:t>date 	</a:t>
            </a:r>
            <a:r>
              <a:rPr sz="1050" dirty="0">
                <a:latin typeface="Arial MT"/>
                <a:cs typeface="Arial MT"/>
              </a:rPr>
              <a:t>of</a:t>
            </a:r>
            <a:r>
              <a:rPr sz="1050" spc="1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acceptance</a:t>
            </a:r>
            <a:r>
              <a:rPr sz="1050" spc="2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of</a:t>
            </a:r>
            <a:r>
              <a:rPr sz="1050" spc="1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2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Purchase</a:t>
            </a:r>
            <a:r>
              <a:rPr sz="1050" spc="1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Order.</a:t>
            </a:r>
            <a:r>
              <a:rPr sz="1050" spc="1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All</a:t>
            </a:r>
            <a:r>
              <a:rPr sz="1050" spc="2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prices</a:t>
            </a:r>
            <a:r>
              <a:rPr sz="1050" spc="2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quoted</a:t>
            </a:r>
            <a:r>
              <a:rPr sz="1050" spc="2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are</a:t>
            </a:r>
            <a:r>
              <a:rPr sz="1050" spc="1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valid</a:t>
            </a:r>
            <a:r>
              <a:rPr sz="1050" spc="2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for</a:t>
            </a:r>
            <a:r>
              <a:rPr sz="1050" spc="1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30</a:t>
            </a:r>
            <a:r>
              <a:rPr sz="1050" spc="1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days</a:t>
            </a:r>
            <a:r>
              <a:rPr sz="1050" spc="2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only,</a:t>
            </a:r>
            <a:r>
              <a:rPr sz="1050" spc="10" dirty="0">
                <a:latin typeface="Arial MT"/>
                <a:cs typeface="Arial MT"/>
              </a:rPr>
              <a:t> </a:t>
            </a:r>
            <a:r>
              <a:rPr sz="1050" spc="-10" dirty="0">
                <a:latin typeface="Arial MT"/>
                <a:cs typeface="Arial MT"/>
              </a:rPr>
              <a:t>unless 	</a:t>
            </a:r>
            <a:r>
              <a:rPr sz="1050" dirty="0">
                <a:latin typeface="Arial MT"/>
                <a:cs typeface="Arial MT"/>
              </a:rPr>
              <a:t>otherwise</a:t>
            </a:r>
            <a:r>
              <a:rPr sz="1050" spc="22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stated</a:t>
            </a:r>
            <a:r>
              <a:rPr sz="1050" spc="229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in</a:t>
            </a:r>
            <a:r>
              <a:rPr sz="1050" spc="21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229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Special</a:t>
            </a:r>
            <a:r>
              <a:rPr sz="1050" spc="22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Conditions,</a:t>
            </a:r>
            <a:r>
              <a:rPr sz="1050" spc="229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after</a:t>
            </a:r>
            <a:r>
              <a:rPr sz="1050" spc="23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which</a:t>
            </a:r>
            <a:r>
              <a:rPr sz="1050" spc="21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time</a:t>
            </a:r>
            <a:r>
              <a:rPr sz="1050" spc="229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they</a:t>
            </a:r>
            <a:r>
              <a:rPr sz="1050" spc="22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may</a:t>
            </a:r>
            <a:r>
              <a:rPr sz="1050" spc="22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be</a:t>
            </a:r>
            <a:r>
              <a:rPr sz="1050" spc="229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altered</a:t>
            </a:r>
            <a:r>
              <a:rPr sz="1050" spc="235" dirty="0">
                <a:latin typeface="Arial MT"/>
                <a:cs typeface="Arial MT"/>
              </a:rPr>
              <a:t> </a:t>
            </a:r>
            <a:r>
              <a:rPr sz="1050" spc="-25" dirty="0">
                <a:latin typeface="Arial MT"/>
                <a:cs typeface="Arial MT"/>
              </a:rPr>
              <a:t>by </a:t>
            </a:r>
            <a:r>
              <a:rPr lang="en-US" sz="1050" spc="-25" dirty="0">
                <a:latin typeface="Arial MT"/>
                <a:cs typeface="Arial MT"/>
              </a:rPr>
              <a:t>AWLS </a:t>
            </a:r>
            <a:r>
              <a:rPr sz="1050" dirty="0">
                <a:latin typeface="Arial MT"/>
                <a:cs typeface="Arial MT"/>
              </a:rPr>
              <a:t>without</a:t>
            </a:r>
            <a:r>
              <a:rPr sz="1050" spc="-3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giving</a:t>
            </a:r>
            <a:r>
              <a:rPr sz="1050" spc="-2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notice</a:t>
            </a:r>
            <a:r>
              <a:rPr sz="1050" spc="-3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to</a:t>
            </a:r>
            <a:r>
              <a:rPr sz="1050" spc="-4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-35" dirty="0">
                <a:latin typeface="Arial MT"/>
                <a:cs typeface="Arial MT"/>
              </a:rPr>
              <a:t> </a:t>
            </a:r>
            <a:r>
              <a:rPr sz="1050" spc="-10" dirty="0">
                <a:latin typeface="Arial MT"/>
                <a:cs typeface="Arial MT"/>
              </a:rPr>
              <a:t>Buyer.</a:t>
            </a:r>
            <a:endParaRPr sz="1050" dirty="0">
              <a:latin typeface="Arial MT"/>
              <a:cs typeface="Arial MT"/>
            </a:endParaRPr>
          </a:p>
          <a:p>
            <a:pPr marL="458470" marR="6350" lvl="1" indent="-445770" algn="just">
              <a:lnSpc>
                <a:spcPts val="1210"/>
              </a:lnSpc>
              <a:spcBef>
                <a:spcPts val="1000"/>
              </a:spcBef>
              <a:buAutoNum type="arabicPeriod"/>
              <a:tabLst>
                <a:tab pos="463550" algn="l"/>
              </a:tabLst>
            </a:pPr>
            <a:r>
              <a:rPr sz="1050" dirty="0">
                <a:latin typeface="Arial MT"/>
                <a:cs typeface="Arial MT"/>
              </a:rPr>
              <a:t>Except</a:t>
            </a:r>
            <a:r>
              <a:rPr sz="1050" spc="32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as</a:t>
            </a:r>
            <a:r>
              <a:rPr sz="1050" spc="31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otherwise</a:t>
            </a:r>
            <a:r>
              <a:rPr sz="1050" spc="33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stated</a:t>
            </a:r>
            <a:r>
              <a:rPr sz="1050" spc="33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in</a:t>
            </a:r>
            <a:r>
              <a:rPr sz="1050" spc="32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32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Special</a:t>
            </a:r>
            <a:r>
              <a:rPr sz="1050" spc="33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Conditions,</a:t>
            </a:r>
            <a:r>
              <a:rPr sz="1050" spc="32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or</a:t>
            </a:r>
            <a:r>
              <a:rPr sz="1050" spc="32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in</a:t>
            </a:r>
            <a:r>
              <a:rPr sz="1050" spc="32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any</a:t>
            </a:r>
            <a:r>
              <a:rPr sz="1050" spc="31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current</a:t>
            </a:r>
            <a:r>
              <a:rPr sz="1050" spc="32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and</a:t>
            </a:r>
            <a:r>
              <a:rPr sz="1050" spc="330" dirty="0">
                <a:latin typeface="Arial MT"/>
                <a:cs typeface="Arial MT"/>
              </a:rPr>
              <a:t> </a:t>
            </a:r>
            <a:r>
              <a:rPr sz="1050" spc="-10" dirty="0">
                <a:latin typeface="Arial MT"/>
                <a:cs typeface="Arial MT"/>
              </a:rPr>
              <a:t>valid 	</a:t>
            </a:r>
            <a:r>
              <a:rPr lang="en-US" sz="1050" spc="-10" dirty="0">
                <a:latin typeface="Arial MT"/>
                <a:cs typeface="Arial MT"/>
              </a:rPr>
              <a:t>AWLS</a:t>
            </a:r>
            <a:r>
              <a:rPr sz="1050" spc="12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price</a:t>
            </a:r>
            <a:r>
              <a:rPr sz="1050" spc="12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list,</a:t>
            </a:r>
            <a:r>
              <a:rPr sz="1050" spc="12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and</a:t>
            </a:r>
            <a:r>
              <a:rPr sz="1050" spc="12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unless</a:t>
            </a:r>
            <a:r>
              <a:rPr sz="1050" spc="12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otherwise</a:t>
            </a:r>
            <a:r>
              <a:rPr sz="1050" spc="13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agreed</a:t>
            </a:r>
            <a:r>
              <a:rPr sz="1050" spc="13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in</a:t>
            </a:r>
            <a:r>
              <a:rPr sz="1050" spc="12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Writing</a:t>
            </a:r>
            <a:r>
              <a:rPr sz="1050" spc="13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between</a:t>
            </a:r>
            <a:r>
              <a:rPr sz="1050" spc="13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12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Buyer</a:t>
            </a:r>
            <a:r>
              <a:rPr sz="1050" spc="125" dirty="0">
                <a:latin typeface="Arial MT"/>
                <a:cs typeface="Arial MT"/>
              </a:rPr>
              <a:t> </a:t>
            </a:r>
            <a:r>
              <a:rPr sz="1050" spc="-25" dirty="0">
                <a:latin typeface="Arial MT"/>
                <a:cs typeface="Arial MT"/>
              </a:rPr>
              <a:t>and</a:t>
            </a:r>
            <a:r>
              <a:rPr lang="en-US" sz="1050" spc="-25" dirty="0">
                <a:latin typeface="Arial MT"/>
                <a:cs typeface="Arial MT"/>
              </a:rPr>
              <a:t> AWLS</a:t>
            </a:r>
            <a:r>
              <a:rPr sz="1050" dirty="0">
                <a:latin typeface="Arial MT"/>
                <a:cs typeface="Arial MT"/>
              </a:rPr>
              <a:t>,</a:t>
            </a:r>
            <a:r>
              <a:rPr sz="1050" spc="254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all</a:t>
            </a:r>
            <a:r>
              <a:rPr sz="1050" spc="254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prices</a:t>
            </a:r>
            <a:r>
              <a:rPr sz="1050" spc="25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are</a:t>
            </a:r>
            <a:r>
              <a:rPr sz="1050" spc="24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given</a:t>
            </a:r>
            <a:r>
              <a:rPr sz="1050" spc="26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by</a:t>
            </a:r>
            <a:r>
              <a:rPr sz="1050" spc="245" dirty="0">
                <a:latin typeface="Arial MT"/>
                <a:cs typeface="Arial MT"/>
              </a:rPr>
              <a:t> </a:t>
            </a:r>
            <a:r>
              <a:rPr lang="en-US" sz="1050" spc="245" dirty="0">
                <a:latin typeface="Arial MT"/>
                <a:cs typeface="Arial MT"/>
              </a:rPr>
              <a:t>AWLS </a:t>
            </a:r>
            <a:r>
              <a:rPr sz="1050" dirty="0">
                <a:latin typeface="Arial MT"/>
                <a:cs typeface="Arial MT"/>
              </a:rPr>
              <a:t>on</a:t>
            </a:r>
            <a:r>
              <a:rPr sz="1050" spc="24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an</a:t>
            </a:r>
            <a:r>
              <a:rPr sz="1050" spc="260" dirty="0">
                <a:latin typeface="Arial MT"/>
                <a:cs typeface="Arial MT"/>
              </a:rPr>
              <a:t> </a:t>
            </a:r>
            <a:r>
              <a:rPr sz="1050" spc="-10" dirty="0">
                <a:latin typeface="Arial MT"/>
                <a:cs typeface="Arial MT"/>
              </a:rPr>
              <a:t>ex-</a:t>
            </a:r>
            <a:r>
              <a:rPr sz="1050" dirty="0">
                <a:latin typeface="Arial MT"/>
                <a:cs typeface="Arial MT"/>
              </a:rPr>
              <a:t>works</a:t>
            </a:r>
            <a:r>
              <a:rPr sz="1050" spc="24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basis,</a:t>
            </a:r>
            <a:r>
              <a:rPr sz="1050" spc="24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and</a:t>
            </a:r>
            <a:r>
              <a:rPr sz="1050" spc="245" dirty="0">
                <a:latin typeface="Arial MT"/>
                <a:cs typeface="Arial MT"/>
              </a:rPr>
              <a:t> </a:t>
            </a:r>
            <a:r>
              <a:rPr sz="1050" spc="-10" dirty="0">
                <a:latin typeface="Arial MT"/>
                <a:cs typeface="Arial MT"/>
              </a:rPr>
              <a:t>where 	</a:t>
            </a:r>
            <a:r>
              <a:rPr sz="1050" dirty="0">
                <a:latin typeface="Arial MT"/>
                <a:cs typeface="Arial MT"/>
              </a:rPr>
              <a:t>Westminster</a:t>
            </a:r>
            <a:r>
              <a:rPr sz="1050" spc="-1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agrees</a:t>
            </a:r>
            <a:r>
              <a:rPr sz="1050" spc="-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to</a:t>
            </a:r>
            <a:r>
              <a:rPr sz="1050" spc="-2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deliver</a:t>
            </a:r>
            <a:r>
              <a:rPr sz="1050" spc="-1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-1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Solution</a:t>
            </a:r>
            <a:r>
              <a:rPr sz="1050" spc="-1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otherwise</a:t>
            </a:r>
            <a:r>
              <a:rPr sz="1050" spc="-1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than</a:t>
            </a:r>
            <a:r>
              <a:rPr sz="1050" spc="-1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at</a:t>
            </a:r>
            <a:r>
              <a:rPr lang="en-US" sz="1050" dirty="0">
                <a:latin typeface="Arial MT"/>
                <a:cs typeface="Arial MT"/>
              </a:rPr>
              <a:t> AWLS</a:t>
            </a:r>
            <a:r>
              <a:rPr sz="1050" dirty="0">
                <a:latin typeface="Arial MT"/>
                <a:cs typeface="Arial MT"/>
              </a:rPr>
              <a:t>’s</a:t>
            </a:r>
            <a:r>
              <a:rPr sz="1050" spc="-1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premises,</a:t>
            </a:r>
            <a:r>
              <a:rPr sz="1050" spc="-20" dirty="0">
                <a:latin typeface="Arial MT"/>
                <a:cs typeface="Arial MT"/>
              </a:rPr>
              <a:t> </a:t>
            </a:r>
            <a:r>
              <a:rPr sz="1050" spc="-25" dirty="0">
                <a:latin typeface="Arial MT"/>
                <a:cs typeface="Arial MT"/>
              </a:rPr>
              <a:t>the 	</a:t>
            </a:r>
            <a:r>
              <a:rPr sz="1050" dirty="0">
                <a:latin typeface="Arial MT"/>
                <a:cs typeface="Arial MT"/>
              </a:rPr>
              <a:t>Buyer</a:t>
            </a:r>
            <a:r>
              <a:rPr sz="1050" spc="39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shall</a:t>
            </a:r>
            <a:r>
              <a:rPr sz="1050" spc="40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be</a:t>
            </a:r>
            <a:r>
              <a:rPr sz="1050" spc="40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liable</a:t>
            </a:r>
            <a:r>
              <a:rPr sz="1050" spc="40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to</a:t>
            </a:r>
            <a:r>
              <a:rPr sz="1050" spc="40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pay</a:t>
            </a:r>
            <a:r>
              <a:rPr lang="en-US" sz="1050" dirty="0">
                <a:latin typeface="Arial MT"/>
                <a:cs typeface="Arial MT"/>
              </a:rPr>
              <a:t> AWLS</a:t>
            </a:r>
            <a:r>
              <a:rPr sz="1050" dirty="0">
                <a:latin typeface="Arial MT"/>
                <a:cs typeface="Arial MT"/>
              </a:rPr>
              <a:t>’s</a:t>
            </a:r>
            <a:r>
              <a:rPr sz="1050" spc="41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charges</a:t>
            </a:r>
            <a:r>
              <a:rPr sz="1050" spc="40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for</a:t>
            </a:r>
            <a:r>
              <a:rPr sz="1050" spc="40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transport,</a:t>
            </a:r>
            <a:r>
              <a:rPr sz="1050" spc="41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packaging</a:t>
            </a:r>
            <a:r>
              <a:rPr sz="1050" spc="409" dirty="0">
                <a:latin typeface="Arial MT"/>
                <a:cs typeface="Arial MT"/>
              </a:rPr>
              <a:t> </a:t>
            </a:r>
            <a:r>
              <a:rPr sz="1050" spc="-25" dirty="0">
                <a:latin typeface="Arial MT"/>
                <a:cs typeface="Arial MT"/>
              </a:rPr>
              <a:t>and 	</a:t>
            </a:r>
            <a:r>
              <a:rPr sz="1050" spc="-10" dirty="0">
                <a:latin typeface="Arial MT"/>
                <a:cs typeface="Arial MT"/>
              </a:rPr>
              <a:t>insurance.</a:t>
            </a:r>
            <a:endParaRPr sz="1050" dirty="0">
              <a:latin typeface="Arial MT"/>
              <a:cs typeface="Arial MT"/>
            </a:endParaRPr>
          </a:p>
          <a:p>
            <a:pPr marL="458470" marR="5080" lvl="1" indent="-445770" algn="just">
              <a:lnSpc>
                <a:spcPts val="1210"/>
              </a:lnSpc>
              <a:spcBef>
                <a:spcPts val="1000"/>
              </a:spcBef>
              <a:buAutoNum type="arabicPeriod"/>
              <a:tabLst>
                <a:tab pos="463550" algn="l"/>
              </a:tabLst>
            </a:pPr>
            <a:r>
              <a:rPr sz="1050" dirty="0">
                <a:latin typeface="Arial MT"/>
                <a:cs typeface="Arial MT"/>
              </a:rPr>
              <a:t>The</a:t>
            </a:r>
            <a:r>
              <a:rPr sz="1050" spc="4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price</a:t>
            </a:r>
            <a:r>
              <a:rPr sz="1050" spc="4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is</a:t>
            </a:r>
            <a:r>
              <a:rPr sz="1050" spc="4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exclusive</a:t>
            </a:r>
            <a:r>
              <a:rPr sz="1050" spc="5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of</a:t>
            </a:r>
            <a:r>
              <a:rPr sz="1050" spc="4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any</a:t>
            </a:r>
            <a:r>
              <a:rPr sz="1050" spc="4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applicable</a:t>
            </a:r>
            <a:r>
              <a:rPr sz="1050" spc="5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value</a:t>
            </a:r>
            <a:r>
              <a:rPr sz="1050" spc="5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added</a:t>
            </a:r>
            <a:r>
              <a:rPr sz="1050" spc="5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tax,</a:t>
            </a:r>
            <a:r>
              <a:rPr sz="1050" spc="4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or</a:t>
            </a:r>
            <a:r>
              <a:rPr sz="1050" spc="5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other</a:t>
            </a:r>
            <a:r>
              <a:rPr sz="1050" spc="5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applicable</a:t>
            </a:r>
            <a:r>
              <a:rPr sz="1050" spc="5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local</a:t>
            </a:r>
            <a:r>
              <a:rPr sz="1050" spc="50" dirty="0">
                <a:latin typeface="Arial MT"/>
                <a:cs typeface="Arial MT"/>
              </a:rPr>
              <a:t> </a:t>
            </a:r>
            <a:r>
              <a:rPr sz="1050" spc="-10" dirty="0">
                <a:latin typeface="Arial MT"/>
                <a:cs typeface="Arial MT"/>
              </a:rPr>
              <a:t>taxes, 	</a:t>
            </a:r>
            <a:r>
              <a:rPr sz="1050" dirty="0">
                <a:latin typeface="Arial MT"/>
                <a:cs typeface="Arial MT"/>
              </a:rPr>
              <a:t>port</a:t>
            </a:r>
            <a:r>
              <a:rPr sz="1050" spc="-2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clearance or</a:t>
            </a:r>
            <a:r>
              <a:rPr sz="1050" spc="-1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duty,</a:t>
            </a:r>
            <a:r>
              <a:rPr sz="1050" spc="-1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which</a:t>
            </a:r>
            <a:r>
              <a:rPr sz="1050" spc="-2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-1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Buyer</a:t>
            </a:r>
            <a:r>
              <a:rPr sz="1050" spc="-1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shall</a:t>
            </a:r>
            <a:r>
              <a:rPr sz="1050" spc="-2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be</a:t>
            </a:r>
            <a:r>
              <a:rPr sz="1050" spc="-1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liable</a:t>
            </a:r>
            <a:r>
              <a:rPr sz="1050" spc="-1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to</a:t>
            </a:r>
            <a:r>
              <a:rPr sz="1050" spc="-2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pay</a:t>
            </a:r>
            <a:r>
              <a:rPr sz="1050" spc="-1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to</a:t>
            </a:r>
            <a:r>
              <a:rPr sz="1050" spc="-20" dirty="0">
                <a:latin typeface="Arial MT"/>
                <a:cs typeface="Arial MT"/>
              </a:rPr>
              <a:t> </a:t>
            </a:r>
            <a:r>
              <a:rPr lang="en-US" sz="1050" spc="-20" dirty="0">
                <a:latin typeface="Arial MT"/>
                <a:cs typeface="Arial MT"/>
              </a:rPr>
              <a:t>AWLS </a:t>
            </a:r>
            <a:r>
              <a:rPr sz="1050" dirty="0">
                <a:latin typeface="Arial MT"/>
                <a:cs typeface="Arial MT"/>
              </a:rPr>
              <a:t>in</a:t>
            </a:r>
            <a:r>
              <a:rPr sz="1050" spc="-2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addition</a:t>
            </a:r>
            <a:r>
              <a:rPr sz="1050" spc="-5" dirty="0">
                <a:latin typeface="Arial MT"/>
                <a:cs typeface="Arial MT"/>
              </a:rPr>
              <a:t> </a:t>
            </a:r>
            <a:r>
              <a:rPr sz="1050" spc="-25" dirty="0">
                <a:latin typeface="Arial MT"/>
                <a:cs typeface="Arial MT"/>
              </a:rPr>
              <a:t>to 	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-20" dirty="0">
                <a:latin typeface="Arial MT"/>
                <a:cs typeface="Arial MT"/>
              </a:rPr>
              <a:t> </a:t>
            </a:r>
            <a:r>
              <a:rPr sz="1050" spc="-10" dirty="0">
                <a:latin typeface="Arial MT"/>
                <a:cs typeface="Arial MT"/>
              </a:rPr>
              <a:t>price.</a:t>
            </a:r>
            <a:endParaRPr sz="1050" dirty="0">
              <a:latin typeface="Arial MT"/>
              <a:cs typeface="Arial MT"/>
            </a:endParaRPr>
          </a:p>
          <a:p>
            <a:pPr marL="458470" marR="6350" lvl="1" indent="-445770" algn="just">
              <a:lnSpc>
                <a:spcPts val="1210"/>
              </a:lnSpc>
              <a:spcBef>
                <a:spcPts val="1000"/>
              </a:spcBef>
              <a:buAutoNum type="arabicPeriod"/>
              <a:tabLst>
                <a:tab pos="463550" algn="l"/>
              </a:tabLst>
            </a:pPr>
            <a:r>
              <a:rPr sz="1050" dirty="0">
                <a:latin typeface="Arial MT"/>
                <a:cs typeface="Arial MT"/>
              </a:rPr>
              <a:t>The</a:t>
            </a:r>
            <a:r>
              <a:rPr sz="1050" spc="6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cost</a:t>
            </a:r>
            <a:r>
              <a:rPr sz="1050" spc="7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of</a:t>
            </a:r>
            <a:r>
              <a:rPr sz="1050" spc="6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pallets</a:t>
            </a:r>
            <a:r>
              <a:rPr sz="1050" spc="7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and</a:t>
            </a:r>
            <a:r>
              <a:rPr sz="1050" spc="8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returnable</a:t>
            </a:r>
            <a:r>
              <a:rPr sz="1050" spc="7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containers</a:t>
            </a:r>
            <a:r>
              <a:rPr sz="1050" spc="8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will</a:t>
            </a:r>
            <a:r>
              <a:rPr sz="1050" spc="8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be</a:t>
            </a:r>
            <a:r>
              <a:rPr sz="1050" spc="6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charged</a:t>
            </a:r>
            <a:r>
              <a:rPr sz="1050" spc="7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to</a:t>
            </a:r>
            <a:r>
              <a:rPr sz="1050" spc="8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6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Buyer</a:t>
            </a:r>
            <a:r>
              <a:rPr sz="1050" spc="7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in</a:t>
            </a:r>
            <a:r>
              <a:rPr sz="1050" spc="7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addition</a:t>
            </a:r>
            <a:r>
              <a:rPr sz="1050" spc="75" dirty="0">
                <a:latin typeface="Arial MT"/>
                <a:cs typeface="Arial MT"/>
              </a:rPr>
              <a:t> </a:t>
            </a:r>
            <a:r>
              <a:rPr sz="1050" spc="-25" dirty="0">
                <a:latin typeface="Arial MT"/>
                <a:cs typeface="Arial MT"/>
              </a:rPr>
              <a:t>to 	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8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price</a:t>
            </a:r>
            <a:r>
              <a:rPr sz="1050" spc="9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of</a:t>
            </a:r>
            <a:r>
              <a:rPr sz="1050" spc="8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9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Solution,</a:t>
            </a:r>
            <a:r>
              <a:rPr sz="1050" spc="9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but</a:t>
            </a:r>
            <a:r>
              <a:rPr sz="1050" spc="9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full</a:t>
            </a:r>
            <a:r>
              <a:rPr sz="1050" spc="9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credit</a:t>
            </a:r>
            <a:r>
              <a:rPr sz="1050" spc="9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will</a:t>
            </a:r>
            <a:r>
              <a:rPr sz="1050" spc="9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be</a:t>
            </a:r>
            <a:r>
              <a:rPr sz="1050" spc="8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give</a:t>
            </a:r>
            <a:r>
              <a:rPr sz="1050" spc="8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to</a:t>
            </a:r>
            <a:r>
              <a:rPr sz="1050" spc="9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8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Buyer</a:t>
            </a:r>
            <a:r>
              <a:rPr sz="1050" spc="8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provided</a:t>
            </a:r>
            <a:r>
              <a:rPr sz="1050" spc="9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that</a:t>
            </a:r>
            <a:r>
              <a:rPr sz="1050" spc="9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any</a:t>
            </a:r>
            <a:r>
              <a:rPr sz="1050" spc="90" dirty="0">
                <a:latin typeface="Arial MT"/>
                <a:cs typeface="Arial MT"/>
              </a:rPr>
              <a:t> </a:t>
            </a:r>
            <a:r>
              <a:rPr sz="1050" spc="-20" dirty="0">
                <a:latin typeface="Arial MT"/>
                <a:cs typeface="Arial MT"/>
              </a:rPr>
              <a:t>such 	</a:t>
            </a:r>
            <a:r>
              <a:rPr sz="1050" dirty="0">
                <a:latin typeface="Arial MT"/>
                <a:cs typeface="Arial MT"/>
              </a:rPr>
              <a:t>pallets and</a:t>
            </a:r>
            <a:r>
              <a:rPr sz="1050" spc="-1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returnable</a:t>
            </a:r>
            <a:r>
              <a:rPr sz="1050" spc="-1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containers</a:t>
            </a:r>
            <a:r>
              <a:rPr sz="1050" spc="-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are</a:t>
            </a:r>
            <a:r>
              <a:rPr sz="1050" spc="-2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returned</a:t>
            </a:r>
            <a:r>
              <a:rPr sz="1050" spc="-1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undamaged</a:t>
            </a:r>
            <a:r>
              <a:rPr sz="1050" spc="-1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to</a:t>
            </a:r>
            <a:r>
              <a:rPr sz="1050" spc="-15" dirty="0">
                <a:latin typeface="Arial MT"/>
                <a:cs typeface="Arial MT"/>
              </a:rPr>
              <a:t> </a:t>
            </a:r>
            <a:r>
              <a:rPr lang="en-US" sz="1050" spc="-15" dirty="0">
                <a:latin typeface="Arial MT"/>
                <a:cs typeface="Arial MT"/>
              </a:rPr>
              <a:t>AWLS </a:t>
            </a:r>
            <a:r>
              <a:rPr sz="1050" dirty="0">
                <a:latin typeface="Arial MT"/>
                <a:cs typeface="Arial MT"/>
              </a:rPr>
              <a:t>before</a:t>
            </a:r>
            <a:r>
              <a:rPr sz="1050" spc="-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-15" dirty="0">
                <a:latin typeface="Arial MT"/>
                <a:cs typeface="Arial MT"/>
              </a:rPr>
              <a:t> </a:t>
            </a:r>
            <a:r>
              <a:rPr sz="1050" spc="-25" dirty="0">
                <a:latin typeface="Arial MT"/>
                <a:cs typeface="Arial MT"/>
              </a:rPr>
              <a:t>due 	</a:t>
            </a:r>
            <a:r>
              <a:rPr sz="1050" dirty="0">
                <a:latin typeface="Arial MT"/>
                <a:cs typeface="Arial MT"/>
              </a:rPr>
              <a:t>payment</a:t>
            </a:r>
            <a:r>
              <a:rPr sz="1050" spc="-40" dirty="0">
                <a:latin typeface="Arial MT"/>
                <a:cs typeface="Arial MT"/>
              </a:rPr>
              <a:t> </a:t>
            </a:r>
            <a:r>
              <a:rPr sz="1050" spc="-20" dirty="0">
                <a:latin typeface="Arial MT"/>
                <a:cs typeface="Arial MT"/>
              </a:rPr>
              <a:t>date.</a:t>
            </a:r>
            <a:endParaRPr sz="1050" dirty="0">
              <a:latin typeface="Arial MT"/>
              <a:cs typeface="Arial MT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89000" y="8604259"/>
            <a:ext cx="99695" cy="1854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50" spc="-50" dirty="0">
                <a:latin typeface="Arial MT"/>
                <a:cs typeface="Arial MT"/>
              </a:rPr>
              <a:t>6</a:t>
            </a:r>
            <a:endParaRPr sz="1050">
              <a:latin typeface="Arial MT"/>
              <a:cs typeface="Arial MT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339850" y="8604259"/>
            <a:ext cx="1402715" cy="1854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50" b="1" dirty="0">
                <a:latin typeface="Arial"/>
                <a:cs typeface="Arial"/>
              </a:rPr>
              <a:t>TERMS</a:t>
            </a:r>
            <a:r>
              <a:rPr sz="1050" b="1" spc="-20" dirty="0">
                <a:latin typeface="Arial"/>
                <a:cs typeface="Arial"/>
              </a:rPr>
              <a:t> </a:t>
            </a:r>
            <a:r>
              <a:rPr sz="1050" b="1" dirty="0">
                <a:latin typeface="Arial"/>
                <a:cs typeface="Arial"/>
              </a:rPr>
              <a:t>OF</a:t>
            </a:r>
            <a:r>
              <a:rPr sz="1050" b="1" spc="-15" dirty="0">
                <a:latin typeface="Arial"/>
                <a:cs typeface="Arial"/>
              </a:rPr>
              <a:t> </a:t>
            </a:r>
            <a:r>
              <a:rPr sz="1050" b="1" spc="-10" dirty="0">
                <a:latin typeface="Arial"/>
                <a:cs typeface="Arial"/>
              </a:rPr>
              <a:t>PAYMENT</a:t>
            </a:r>
            <a:endParaRPr sz="105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889000" y="8884929"/>
            <a:ext cx="5779135" cy="646430"/>
          </a:xfrm>
          <a:prstGeom prst="rect">
            <a:avLst/>
          </a:prstGeom>
        </p:spPr>
        <p:txBody>
          <a:bodyPr vert="horz" wrap="square" lIns="0" tIns="22860" rIns="0" bIns="0" rtlCol="0">
            <a:spAutoFit/>
          </a:bodyPr>
          <a:lstStyle/>
          <a:p>
            <a:pPr marL="463550" marR="5080" indent="-450850" algn="just">
              <a:lnSpc>
                <a:spcPts val="1210"/>
              </a:lnSpc>
              <a:spcBef>
                <a:spcPts val="180"/>
              </a:spcBef>
            </a:pPr>
            <a:r>
              <a:rPr sz="1050" dirty="0">
                <a:latin typeface="Arial MT"/>
                <a:cs typeface="Arial MT"/>
              </a:rPr>
              <a:t>6.1</a:t>
            </a:r>
            <a:r>
              <a:rPr sz="1050" spc="360" dirty="0">
                <a:latin typeface="Arial MT"/>
                <a:cs typeface="Arial MT"/>
              </a:rPr>
              <a:t> </a:t>
            </a:r>
            <a:r>
              <a:rPr lang="en-US" sz="1050" spc="360" dirty="0">
                <a:latin typeface="Arial MT"/>
                <a:cs typeface="Arial MT"/>
              </a:rPr>
              <a:t>AWLS </a:t>
            </a:r>
            <a:r>
              <a:rPr sz="1050" dirty="0">
                <a:latin typeface="Arial MT"/>
                <a:cs typeface="Arial MT"/>
              </a:rPr>
              <a:t>reserves</a:t>
            </a:r>
            <a:r>
              <a:rPr sz="1050" spc="7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9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right</a:t>
            </a:r>
            <a:r>
              <a:rPr sz="1050" spc="9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to</a:t>
            </a:r>
            <a:r>
              <a:rPr sz="1050" spc="7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require</a:t>
            </a:r>
            <a:r>
              <a:rPr sz="1050" spc="9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9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payment</a:t>
            </a:r>
            <a:r>
              <a:rPr sz="1050" spc="8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by</a:t>
            </a:r>
            <a:r>
              <a:rPr sz="1050" spc="9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8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Buyer</a:t>
            </a:r>
            <a:r>
              <a:rPr sz="1050" spc="8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of</a:t>
            </a:r>
            <a:r>
              <a:rPr sz="1050" spc="9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</a:t>
            </a:r>
            <a:r>
              <a:rPr sz="1050" spc="80" dirty="0">
                <a:latin typeface="Arial MT"/>
                <a:cs typeface="Arial MT"/>
              </a:rPr>
              <a:t> </a:t>
            </a:r>
            <a:r>
              <a:rPr sz="1050" spc="-10" dirty="0">
                <a:latin typeface="Arial MT"/>
                <a:cs typeface="Arial MT"/>
              </a:rPr>
              <a:t>non-returnable </a:t>
            </a:r>
            <a:r>
              <a:rPr sz="1050" dirty="0">
                <a:latin typeface="Arial MT"/>
                <a:cs typeface="Arial MT"/>
              </a:rPr>
              <a:t>Deposit</a:t>
            </a:r>
            <a:r>
              <a:rPr sz="1050" spc="3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of</a:t>
            </a:r>
            <a:r>
              <a:rPr sz="1050" spc="3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</a:t>
            </a:r>
            <a:r>
              <a:rPr sz="1050" spc="2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sum</a:t>
            </a:r>
            <a:r>
              <a:rPr sz="1050" spc="2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at</a:t>
            </a:r>
            <a:r>
              <a:rPr lang="en-US" sz="1050" dirty="0">
                <a:latin typeface="Arial MT"/>
                <a:cs typeface="Arial MT"/>
              </a:rPr>
              <a:t> AWLS </a:t>
            </a:r>
            <a:r>
              <a:rPr sz="1050" dirty="0">
                <a:latin typeface="Arial MT"/>
                <a:cs typeface="Arial MT"/>
              </a:rPr>
              <a:t>’s</a:t>
            </a:r>
            <a:r>
              <a:rPr sz="1050" spc="3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discretion</a:t>
            </a:r>
            <a:r>
              <a:rPr sz="1050" spc="3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and</a:t>
            </a:r>
            <a:r>
              <a:rPr sz="1050" spc="3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in</a:t>
            </a:r>
            <a:r>
              <a:rPr sz="1050" spc="3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2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event</a:t>
            </a:r>
            <a:r>
              <a:rPr sz="1050" spc="3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of</a:t>
            </a:r>
            <a:r>
              <a:rPr sz="1050" spc="3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3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Buyer</a:t>
            </a:r>
            <a:r>
              <a:rPr sz="1050" spc="3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failing</a:t>
            </a:r>
            <a:r>
              <a:rPr sz="1050" spc="3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to</a:t>
            </a:r>
            <a:r>
              <a:rPr sz="1050" spc="25" dirty="0">
                <a:latin typeface="Arial MT"/>
                <a:cs typeface="Arial MT"/>
              </a:rPr>
              <a:t> </a:t>
            </a:r>
            <a:r>
              <a:rPr sz="1050" spc="-20" dirty="0">
                <a:latin typeface="Arial MT"/>
                <a:cs typeface="Arial MT"/>
              </a:rPr>
              <a:t>take </a:t>
            </a:r>
            <a:r>
              <a:rPr sz="1050" dirty="0">
                <a:latin typeface="Arial MT"/>
                <a:cs typeface="Arial MT"/>
              </a:rPr>
              <a:t>delivery</a:t>
            </a:r>
            <a:r>
              <a:rPr sz="1050" spc="5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of</a:t>
            </a:r>
            <a:r>
              <a:rPr sz="1050" spc="6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5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Solution</a:t>
            </a:r>
            <a:r>
              <a:rPr sz="1050" spc="6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hereunder</a:t>
            </a:r>
            <a:r>
              <a:rPr sz="1050" spc="6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such</a:t>
            </a:r>
            <a:r>
              <a:rPr sz="1050" spc="6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deposit</a:t>
            </a:r>
            <a:r>
              <a:rPr sz="1050" spc="6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shall</a:t>
            </a:r>
            <a:r>
              <a:rPr sz="1050" spc="6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be</a:t>
            </a:r>
            <a:r>
              <a:rPr sz="1050" spc="5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forfeited</a:t>
            </a:r>
            <a:r>
              <a:rPr sz="1050" spc="5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without</a:t>
            </a:r>
            <a:r>
              <a:rPr sz="1050" spc="7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prejudice</a:t>
            </a:r>
            <a:r>
              <a:rPr sz="1050" spc="6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to</a:t>
            </a:r>
            <a:r>
              <a:rPr sz="1050" spc="50" dirty="0">
                <a:latin typeface="Arial MT"/>
                <a:cs typeface="Arial MT"/>
              </a:rPr>
              <a:t> </a:t>
            </a:r>
            <a:r>
              <a:rPr sz="1050" spc="-25" dirty="0">
                <a:latin typeface="Arial MT"/>
                <a:cs typeface="Arial MT"/>
              </a:rPr>
              <a:t>all </a:t>
            </a:r>
            <a:r>
              <a:rPr sz="1050" dirty="0">
                <a:latin typeface="Arial MT"/>
                <a:cs typeface="Arial MT"/>
              </a:rPr>
              <a:t>other</a:t>
            </a:r>
            <a:r>
              <a:rPr sz="1050" spc="-4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remedies</a:t>
            </a:r>
            <a:r>
              <a:rPr sz="1050" spc="-3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available</a:t>
            </a:r>
            <a:r>
              <a:rPr sz="1050" spc="-5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to</a:t>
            </a:r>
            <a:r>
              <a:rPr sz="1050" spc="-45" dirty="0">
                <a:latin typeface="Arial MT"/>
                <a:cs typeface="Arial MT"/>
              </a:rPr>
              <a:t> </a:t>
            </a:r>
            <a:r>
              <a:rPr lang="en-US" sz="1050" spc="-45" dirty="0">
                <a:latin typeface="Arial MT"/>
                <a:cs typeface="Arial MT"/>
              </a:rPr>
              <a:t>AWLS </a:t>
            </a:r>
            <a:r>
              <a:rPr sz="1050" spc="-10" dirty="0">
                <a:latin typeface="Arial MT"/>
                <a:cs typeface="Arial MT"/>
              </a:rPr>
              <a:t>hereunder.</a:t>
            </a:r>
            <a:endParaRPr sz="1050" dirty="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ject 1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3175" rIns="0" bIns="0" rtlCol="0">
            <a:spAutoFit/>
          </a:bodyPr>
          <a:lstStyle/>
          <a:p>
            <a:pPr marL="38100">
              <a:lnSpc>
                <a:spcPts val="885"/>
              </a:lnSpc>
              <a:spcBef>
                <a:spcPts val="25"/>
              </a:spcBef>
            </a:pPr>
            <a:r>
              <a:rPr spc="-25" dirty="0"/>
              <a:t>5</a:t>
            </a:r>
          </a:p>
          <a:p>
            <a:pPr marL="38100">
              <a:lnSpc>
                <a:spcPts val="885"/>
              </a:lnSpc>
            </a:pPr>
            <a:r>
              <a:rPr spc="-10" dirty="0"/>
              <a:t>PME\NFL1\2466106.5</a:t>
            </a:r>
          </a:p>
        </p:txBody>
      </p:sp>
      <p:sp>
        <p:nvSpPr>
          <p:cNvPr id="2" name="object 2"/>
          <p:cNvSpPr txBox="1"/>
          <p:nvPr/>
        </p:nvSpPr>
        <p:spPr>
          <a:xfrm>
            <a:off x="889000" y="880119"/>
            <a:ext cx="5779770" cy="3305810"/>
          </a:xfrm>
          <a:prstGeom prst="rect">
            <a:avLst/>
          </a:prstGeom>
        </p:spPr>
        <p:txBody>
          <a:bodyPr vert="horz" wrap="square" lIns="0" tIns="22860" rIns="0" bIns="0" rtlCol="0">
            <a:spAutoFit/>
          </a:bodyPr>
          <a:lstStyle/>
          <a:p>
            <a:pPr marL="458470" marR="5080" lvl="1" indent="-445770" algn="just">
              <a:lnSpc>
                <a:spcPts val="1210"/>
              </a:lnSpc>
              <a:spcBef>
                <a:spcPts val="180"/>
              </a:spcBef>
              <a:buAutoNum type="arabicPeriod" startAt="2"/>
              <a:tabLst>
                <a:tab pos="463550" algn="l"/>
              </a:tabLst>
            </a:pPr>
            <a:r>
              <a:rPr sz="1050" dirty="0">
                <a:latin typeface="Arial MT"/>
                <a:cs typeface="Arial MT"/>
              </a:rPr>
              <a:t>The</a:t>
            </a:r>
            <a:r>
              <a:rPr sz="1050" spc="6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Buyer</a:t>
            </a:r>
            <a:r>
              <a:rPr sz="1050" spc="6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will</a:t>
            </a:r>
            <a:r>
              <a:rPr sz="1050" spc="6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make</a:t>
            </a:r>
            <a:r>
              <a:rPr sz="1050" spc="6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payment</a:t>
            </a:r>
            <a:r>
              <a:rPr sz="1050" spc="6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in</a:t>
            </a:r>
            <a:r>
              <a:rPr sz="1050" spc="6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accordance</a:t>
            </a:r>
            <a:r>
              <a:rPr sz="1050" spc="7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with</a:t>
            </a:r>
            <a:r>
              <a:rPr sz="1050" spc="5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7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terms</a:t>
            </a:r>
            <a:r>
              <a:rPr sz="1050" spc="6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agreed</a:t>
            </a:r>
            <a:r>
              <a:rPr sz="1050" spc="7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with</a:t>
            </a:r>
            <a:r>
              <a:rPr sz="1050" spc="65" dirty="0">
                <a:latin typeface="Arial MT"/>
                <a:cs typeface="Arial MT"/>
              </a:rPr>
              <a:t> </a:t>
            </a:r>
            <a:r>
              <a:rPr lang="en-US" sz="1050" spc="65" dirty="0">
                <a:latin typeface="Arial MT"/>
                <a:cs typeface="Arial MT"/>
              </a:rPr>
              <a:t>AWLS </a:t>
            </a:r>
            <a:r>
              <a:rPr sz="1050" spc="-25" dirty="0">
                <a:latin typeface="Arial MT"/>
                <a:cs typeface="Arial MT"/>
              </a:rPr>
              <a:t>or 	</a:t>
            </a:r>
            <a:r>
              <a:rPr sz="1050" dirty="0">
                <a:latin typeface="Arial MT"/>
                <a:cs typeface="Arial MT"/>
              </a:rPr>
              <a:t>as</a:t>
            </a:r>
            <a:r>
              <a:rPr sz="1050" spc="-3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set</a:t>
            </a:r>
            <a:r>
              <a:rPr sz="1050" spc="-3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out</a:t>
            </a:r>
            <a:r>
              <a:rPr sz="1050" spc="-2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in</a:t>
            </a:r>
            <a:r>
              <a:rPr sz="1050" spc="-2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-3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Special</a:t>
            </a:r>
            <a:r>
              <a:rPr sz="1050" spc="-2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Conditions,</a:t>
            </a:r>
            <a:r>
              <a:rPr sz="1050" spc="-1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as</a:t>
            </a:r>
            <a:r>
              <a:rPr sz="1050" spc="-20" dirty="0">
                <a:latin typeface="Arial MT"/>
                <a:cs typeface="Arial MT"/>
              </a:rPr>
              <a:t> </a:t>
            </a:r>
            <a:r>
              <a:rPr sz="1050" spc="-10" dirty="0">
                <a:latin typeface="Arial MT"/>
                <a:cs typeface="Arial MT"/>
              </a:rPr>
              <a:t>applicable.</a:t>
            </a:r>
            <a:endParaRPr sz="1050" dirty="0">
              <a:latin typeface="Arial MT"/>
              <a:cs typeface="Arial MT"/>
            </a:endParaRPr>
          </a:p>
          <a:p>
            <a:pPr marL="458470" marR="6985" lvl="1" indent="-445770" algn="just">
              <a:lnSpc>
                <a:spcPts val="1210"/>
              </a:lnSpc>
              <a:spcBef>
                <a:spcPts val="1000"/>
              </a:spcBef>
              <a:buAutoNum type="arabicPeriod" startAt="2"/>
              <a:tabLst>
                <a:tab pos="463550" algn="l"/>
              </a:tabLst>
            </a:pPr>
            <a:r>
              <a:rPr sz="1050" dirty="0">
                <a:latin typeface="Arial MT"/>
                <a:cs typeface="Arial MT"/>
              </a:rPr>
              <a:t>Subject</a:t>
            </a:r>
            <a:r>
              <a:rPr sz="1050" spc="12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to</a:t>
            </a:r>
            <a:r>
              <a:rPr sz="1050" spc="13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13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provisions</a:t>
            </a:r>
            <a:r>
              <a:rPr sz="1050" spc="13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of</a:t>
            </a:r>
            <a:r>
              <a:rPr sz="1050" spc="12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Condition</a:t>
            </a:r>
            <a:r>
              <a:rPr sz="1050" spc="14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6.2,</a:t>
            </a:r>
            <a:r>
              <a:rPr sz="1050" spc="130" dirty="0">
                <a:latin typeface="Arial MT"/>
                <a:cs typeface="Arial MT"/>
              </a:rPr>
              <a:t> </a:t>
            </a:r>
            <a:r>
              <a:rPr lang="en-US" sz="1050" spc="130" dirty="0">
                <a:latin typeface="Arial MT"/>
                <a:cs typeface="Arial MT"/>
              </a:rPr>
              <a:t>AWLS </a:t>
            </a:r>
            <a:r>
              <a:rPr sz="1050" dirty="0">
                <a:latin typeface="Arial MT"/>
                <a:cs typeface="Arial MT"/>
              </a:rPr>
              <a:t>shall</a:t>
            </a:r>
            <a:r>
              <a:rPr sz="1050" spc="13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be</a:t>
            </a:r>
            <a:r>
              <a:rPr sz="1050" spc="13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entitled</a:t>
            </a:r>
            <a:r>
              <a:rPr sz="1050" spc="14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to</a:t>
            </a:r>
            <a:r>
              <a:rPr sz="1050" spc="13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invoice</a:t>
            </a:r>
            <a:r>
              <a:rPr sz="1050" spc="125" dirty="0">
                <a:latin typeface="Arial MT"/>
                <a:cs typeface="Arial MT"/>
              </a:rPr>
              <a:t> </a:t>
            </a:r>
            <a:r>
              <a:rPr sz="1050" spc="-25" dirty="0">
                <a:latin typeface="Arial MT"/>
                <a:cs typeface="Arial MT"/>
              </a:rPr>
              <a:t>the 	</a:t>
            </a:r>
            <a:r>
              <a:rPr sz="1050" dirty="0">
                <a:latin typeface="Arial MT"/>
                <a:cs typeface="Arial MT"/>
              </a:rPr>
              <a:t>Buyer</a:t>
            </a:r>
            <a:r>
              <a:rPr sz="1050" spc="4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for</a:t>
            </a:r>
            <a:r>
              <a:rPr sz="1050" spc="4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5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price</a:t>
            </a:r>
            <a:r>
              <a:rPr sz="1050" spc="4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of</a:t>
            </a:r>
            <a:r>
              <a:rPr sz="1050" spc="4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5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Solution</a:t>
            </a:r>
            <a:r>
              <a:rPr sz="1050" spc="5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in</a:t>
            </a:r>
            <a:r>
              <a:rPr sz="1050" spc="5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accordance</a:t>
            </a:r>
            <a:r>
              <a:rPr sz="1050" spc="4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with</a:t>
            </a:r>
            <a:r>
              <a:rPr sz="1050" spc="5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4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terms</a:t>
            </a:r>
            <a:r>
              <a:rPr sz="1050" spc="6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stipulated</a:t>
            </a:r>
            <a:r>
              <a:rPr sz="1050" spc="5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in</a:t>
            </a:r>
            <a:r>
              <a:rPr sz="1050" spc="4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45" dirty="0">
                <a:latin typeface="Arial MT"/>
                <a:cs typeface="Arial MT"/>
              </a:rPr>
              <a:t> </a:t>
            </a:r>
            <a:r>
              <a:rPr sz="1050" spc="-10" dirty="0">
                <a:latin typeface="Arial MT"/>
                <a:cs typeface="Arial MT"/>
              </a:rPr>
              <a:t>Special 	</a:t>
            </a:r>
            <a:r>
              <a:rPr sz="1050" dirty="0">
                <a:latin typeface="Arial MT"/>
                <a:cs typeface="Arial MT"/>
              </a:rPr>
              <a:t>Conditions</a:t>
            </a:r>
            <a:r>
              <a:rPr sz="1050" spc="114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(if</a:t>
            </a:r>
            <a:r>
              <a:rPr sz="1050" spc="11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applicable)</a:t>
            </a:r>
            <a:r>
              <a:rPr sz="1050" spc="12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or</a:t>
            </a:r>
            <a:r>
              <a:rPr sz="1050" spc="11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on</a:t>
            </a:r>
            <a:r>
              <a:rPr sz="1050" spc="11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or</a:t>
            </a:r>
            <a:r>
              <a:rPr sz="1050" spc="11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at</a:t>
            </a:r>
            <a:r>
              <a:rPr sz="1050" spc="11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any</a:t>
            </a:r>
            <a:r>
              <a:rPr sz="1050" spc="11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time</a:t>
            </a:r>
            <a:r>
              <a:rPr sz="1050" spc="12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after</a:t>
            </a:r>
            <a:r>
              <a:rPr sz="1050" spc="114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delivery</a:t>
            </a:r>
            <a:r>
              <a:rPr sz="1050" spc="114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of</a:t>
            </a:r>
            <a:r>
              <a:rPr sz="1050" spc="11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114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Solution,</a:t>
            </a:r>
            <a:r>
              <a:rPr sz="1050" spc="11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unless</a:t>
            </a:r>
            <a:r>
              <a:rPr sz="1050" spc="114" dirty="0">
                <a:latin typeface="Arial MT"/>
                <a:cs typeface="Arial MT"/>
              </a:rPr>
              <a:t> </a:t>
            </a:r>
            <a:r>
              <a:rPr sz="1050" spc="-25" dirty="0">
                <a:latin typeface="Arial MT"/>
                <a:cs typeface="Arial MT"/>
              </a:rPr>
              <a:t>the 	</a:t>
            </a:r>
            <a:r>
              <a:rPr sz="1050" dirty="0">
                <a:latin typeface="Arial MT"/>
                <a:cs typeface="Arial MT"/>
              </a:rPr>
              <a:t>Solution</a:t>
            </a:r>
            <a:r>
              <a:rPr sz="1050" spc="-2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is</a:t>
            </a:r>
            <a:r>
              <a:rPr sz="1050" spc="-2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to</a:t>
            </a:r>
            <a:r>
              <a:rPr sz="1050" spc="-2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be</a:t>
            </a:r>
            <a:r>
              <a:rPr sz="1050" spc="-2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collected</a:t>
            </a:r>
            <a:r>
              <a:rPr sz="1050" spc="-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by</a:t>
            </a:r>
            <a:r>
              <a:rPr sz="1050" spc="-2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-2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Buyer</a:t>
            </a:r>
            <a:r>
              <a:rPr sz="1050" spc="-1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or</a:t>
            </a:r>
            <a:r>
              <a:rPr sz="1050" spc="-2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-1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Buyer</a:t>
            </a:r>
            <a:r>
              <a:rPr sz="1050" spc="-1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wrongfully</a:t>
            </a:r>
            <a:r>
              <a:rPr sz="1050" spc="-1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fails</a:t>
            </a:r>
            <a:r>
              <a:rPr sz="1050" spc="-1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to</a:t>
            </a:r>
            <a:r>
              <a:rPr sz="1050" spc="-2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take</a:t>
            </a:r>
            <a:r>
              <a:rPr sz="1050" spc="-2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delivery</a:t>
            </a:r>
            <a:r>
              <a:rPr sz="1050" spc="-1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of</a:t>
            </a:r>
            <a:r>
              <a:rPr sz="1050" spc="-15" dirty="0">
                <a:latin typeface="Arial MT"/>
                <a:cs typeface="Arial MT"/>
              </a:rPr>
              <a:t> </a:t>
            </a:r>
            <a:r>
              <a:rPr sz="1050" spc="-25" dirty="0">
                <a:latin typeface="Arial MT"/>
                <a:cs typeface="Arial MT"/>
              </a:rPr>
              <a:t>the 	</a:t>
            </a:r>
            <a:r>
              <a:rPr sz="1050" dirty="0">
                <a:latin typeface="Arial MT"/>
                <a:cs typeface="Arial MT"/>
              </a:rPr>
              <a:t>Goods,</a:t>
            </a:r>
            <a:r>
              <a:rPr sz="1050" spc="4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in</a:t>
            </a:r>
            <a:r>
              <a:rPr sz="1050" spc="4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which</a:t>
            </a:r>
            <a:r>
              <a:rPr sz="1050" spc="4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event</a:t>
            </a:r>
            <a:r>
              <a:rPr sz="1050" spc="50" dirty="0">
                <a:latin typeface="Arial MT"/>
                <a:cs typeface="Arial MT"/>
              </a:rPr>
              <a:t> </a:t>
            </a:r>
            <a:r>
              <a:rPr lang="en-US" sz="1050" spc="50" dirty="0">
                <a:latin typeface="Arial MT"/>
                <a:cs typeface="Arial MT"/>
              </a:rPr>
              <a:t>AWLS </a:t>
            </a:r>
            <a:r>
              <a:rPr sz="1050" dirty="0">
                <a:latin typeface="Arial MT"/>
                <a:cs typeface="Arial MT"/>
              </a:rPr>
              <a:t>shall</a:t>
            </a:r>
            <a:r>
              <a:rPr sz="1050" spc="5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be</a:t>
            </a:r>
            <a:r>
              <a:rPr sz="1050" spc="5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entitled</a:t>
            </a:r>
            <a:r>
              <a:rPr sz="1050" spc="6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to</a:t>
            </a:r>
            <a:r>
              <a:rPr sz="1050" spc="5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invoice</a:t>
            </a:r>
            <a:r>
              <a:rPr sz="1050" spc="5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4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Buyer</a:t>
            </a:r>
            <a:r>
              <a:rPr sz="1050" spc="4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for</a:t>
            </a:r>
            <a:r>
              <a:rPr sz="1050" spc="5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5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price</a:t>
            </a:r>
            <a:r>
              <a:rPr sz="1050" spc="50" dirty="0">
                <a:latin typeface="Arial MT"/>
                <a:cs typeface="Arial MT"/>
              </a:rPr>
              <a:t> </a:t>
            </a:r>
            <a:r>
              <a:rPr sz="1050" spc="-25" dirty="0">
                <a:latin typeface="Arial MT"/>
                <a:cs typeface="Arial MT"/>
              </a:rPr>
              <a:t>at 	</a:t>
            </a:r>
            <a:r>
              <a:rPr sz="1050" dirty="0">
                <a:latin typeface="Arial MT"/>
                <a:cs typeface="Arial MT"/>
              </a:rPr>
              <a:t>any</a:t>
            </a:r>
            <a:r>
              <a:rPr sz="1050" spc="2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time</a:t>
            </a:r>
            <a:r>
              <a:rPr sz="1050" spc="3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after</a:t>
            </a:r>
            <a:r>
              <a:rPr sz="1050" spc="30" dirty="0">
                <a:latin typeface="Arial MT"/>
                <a:cs typeface="Arial MT"/>
              </a:rPr>
              <a:t> </a:t>
            </a:r>
            <a:r>
              <a:rPr lang="en-US" sz="1050" spc="30" dirty="0">
                <a:latin typeface="Arial MT"/>
                <a:cs typeface="Arial MT"/>
              </a:rPr>
              <a:t>AWLS </a:t>
            </a:r>
            <a:r>
              <a:rPr sz="1050" dirty="0">
                <a:latin typeface="Arial MT"/>
                <a:cs typeface="Arial MT"/>
              </a:rPr>
              <a:t>has</a:t>
            </a:r>
            <a:r>
              <a:rPr sz="1050" spc="3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notified</a:t>
            </a:r>
            <a:r>
              <a:rPr sz="1050" spc="2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3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Buyer</a:t>
            </a:r>
            <a:r>
              <a:rPr sz="1050" spc="2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that</a:t>
            </a:r>
            <a:r>
              <a:rPr sz="1050" spc="3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2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Solution</a:t>
            </a:r>
            <a:r>
              <a:rPr sz="1050" spc="3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is</a:t>
            </a:r>
            <a:r>
              <a:rPr sz="1050" spc="3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ready</a:t>
            </a:r>
            <a:r>
              <a:rPr sz="1050" spc="2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for</a:t>
            </a:r>
            <a:r>
              <a:rPr sz="1050" spc="30" dirty="0">
                <a:latin typeface="Arial MT"/>
                <a:cs typeface="Arial MT"/>
              </a:rPr>
              <a:t> </a:t>
            </a:r>
            <a:r>
              <a:rPr sz="1050" spc="-10" dirty="0">
                <a:latin typeface="Arial MT"/>
                <a:cs typeface="Arial MT"/>
              </a:rPr>
              <a:t>collection </a:t>
            </a:r>
            <a:r>
              <a:rPr sz="1050" dirty="0">
                <a:latin typeface="Arial MT"/>
                <a:cs typeface="Arial MT"/>
              </a:rPr>
              <a:t>or</a:t>
            </a:r>
            <a:r>
              <a:rPr sz="1050" spc="-3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(as</a:t>
            </a:r>
            <a:r>
              <a:rPr sz="1050" spc="-3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-2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case</a:t>
            </a:r>
            <a:r>
              <a:rPr sz="1050" spc="-3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may</a:t>
            </a:r>
            <a:r>
              <a:rPr sz="1050" spc="-3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be)</a:t>
            </a:r>
            <a:r>
              <a:rPr sz="1050" spc="-25" dirty="0">
                <a:latin typeface="Arial MT"/>
                <a:cs typeface="Arial MT"/>
              </a:rPr>
              <a:t> </a:t>
            </a:r>
            <a:r>
              <a:rPr lang="en-US" sz="1050" spc="-25" dirty="0">
                <a:latin typeface="Arial MT"/>
                <a:cs typeface="Arial MT"/>
              </a:rPr>
              <a:t>AWLS </a:t>
            </a:r>
            <a:r>
              <a:rPr sz="1050" dirty="0">
                <a:latin typeface="Arial MT"/>
                <a:cs typeface="Arial MT"/>
              </a:rPr>
              <a:t>has</a:t>
            </a:r>
            <a:r>
              <a:rPr sz="1050" spc="-2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tendered</a:t>
            </a:r>
            <a:r>
              <a:rPr sz="1050" spc="-3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delivery</a:t>
            </a:r>
            <a:r>
              <a:rPr sz="1050" spc="-2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of</a:t>
            </a:r>
            <a:r>
              <a:rPr sz="1050" spc="-2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-30" dirty="0">
                <a:latin typeface="Arial MT"/>
                <a:cs typeface="Arial MT"/>
              </a:rPr>
              <a:t> </a:t>
            </a:r>
            <a:r>
              <a:rPr sz="1050" spc="-10" dirty="0">
                <a:latin typeface="Arial MT"/>
                <a:cs typeface="Arial MT"/>
              </a:rPr>
              <a:t>Solution.</a:t>
            </a:r>
            <a:endParaRPr sz="1050" dirty="0">
              <a:latin typeface="Arial MT"/>
              <a:cs typeface="Arial MT"/>
            </a:endParaRPr>
          </a:p>
          <a:p>
            <a:pPr marL="458470" marR="5715" lvl="1" indent="-445770" algn="just">
              <a:lnSpc>
                <a:spcPts val="1210"/>
              </a:lnSpc>
              <a:spcBef>
                <a:spcPts val="1000"/>
              </a:spcBef>
              <a:buAutoNum type="arabicPeriod" startAt="2"/>
              <a:tabLst>
                <a:tab pos="463550" algn="l"/>
              </a:tabLst>
            </a:pPr>
            <a:r>
              <a:rPr sz="1050" dirty="0">
                <a:latin typeface="Arial MT"/>
                <a:cs typeface="Arial MT"/>
              </a:rPr>
              <a:t>Subject</a:t>
            </a:r>
            <a:r>
              <a:rPr sz="1050" spc="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to</a:t>
            </a:r>
            <a:r>
              <a:rPr sz="1050" spc="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  <a:hlinkClick r:id="rId2" action="ppaction://hlinksldjump"/>
              </a:rPr>
              <a:t>6.3</a:t>
            </a:r>
            <a:r>
              <a:rPr sz="1050" dirty="0">
                <a:latin typeface="Arial MT"/>
                <a:cs typeface="Arial MT"/>
              </a:rPr>
              <a:t> the</a:t>
            </a:r>
            <a:r>
              <a:rPr sz="1050" spc="1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Buyer shall</a:t>
            </a:r>
            <a:r>
              <a:rPr sz="1050" spc="1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pay</a:t>
            </a:r>
            <a:r>
              <a:rPr sz="1050" spc="1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 price</a:t>
            </a:r>
            <a:r>
              <a:rPr sz="1050" spc="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of the</a:t>
            </a:r>
            <a:r>
              <a:rPr sz="1050" spc="1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Solution</a:t>
            </a:r>
            <a:r>
              <a:rPr sz="1050" spc="1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(or relevant</a:t>
            </a:r>
            <a:r>
              <a:rPr sz="1050" spc="1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part</a:t>
            </a:r>
            <a:r>
              <a:rPr sz="1050" spc="1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thereof)</a:t>
            </a:r>
            <a:r>
              <a:rPr sz="1050" spc="20" dirty="0">
                <a:latin typeface="Arial MT"/>
                <a:cs typeface="Arial MT"/>
              </a:rPr>
              <a:t> </a:t>
            </a:r>
            <a:r>
              <a:rPr sz="1050" spc="-20" dirty="0">
                <a:latin typeface="Arial MT"/>
                <a:cs typeface="Arial MT"/>
              </a:rPr>
              <a:t>upon 	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20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date</a:t>
            </a:r>
            <a:r>
              <a:rPr sz="1050" spc="21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of</a:t>
            </a:r>
            <a:r>
              <a:rPr sz="1050" spc="19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receipt</a:t>
            </a:r>
            <a:r>
              <a:rPr sz="1050" spc="21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of</a:t>
            </a:r>
            <a:r>
              <a:rPr lang="en-US" sz="1050" dirty="0">
                <a:latin typeface="Arial MT"/>
                <a:cs typeface="Arial MT"/>
              </a:rPr>
              <a:t> AWLS</a:t>
            </a:r>
            <a:r>
              <a:rPr sz="1050" dirty="0">
                <a:latin typeface="Arial MT"/>
                <a:cs typeface="Arial MT"/>
              </a:rPr>
              <a:t>’s</a:t>
            </a:r>
            <a:r>
              <a:rPr sz="1050" spc="21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invoice</a:t>
            </a:r>
            <a:r>
              <a:rPr sz="1050" spc="20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or</a:t>
            </a:r>
            <a:r>
              <a:rPr sz="1050" spc="21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at</a:t>
            </a:r>
            <a:r>
              <a:rPr sz="1050" spc="20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21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time</a:t>
            </a:r>
            <a:r>
              <a:rPr sz="1050" spc="20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or</a:t>
            </a:r>
            <a:r>
              <a:rPr sz="1050" spc="204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stage</a:t>
            </a:r>
            <a:r>
              <a:rPr sz="1050" spc="21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stipulated</a:t>
            </a:r>
            <a:r>
              <a:rPr sz="1050" spc="22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in</a:t>
            </a:r>
            <a:r>
              <a:rPr sz="1050" spc="195" dirty="0">
                <a:latin typeface="Arial MT"/>
                <a:cs typeface="Arial MT"/>
              </a:rPr>
              <a:t> </a:t>
            </a:r>
            <a:r>
              <a:rPr sz="1050" spc="-25" dirty="0">
                <a:latin typeface="Arial MT"/>
                <a:cs typeface="Arial MT"/>
              </a:rPr>
              <a:t>the 	</a:t>
            </a:r>
            <a:r>
              <a:rPr sz="1050" dirty="0">
                <a:latin typeface="Arial MT"/>
                <a:cs typeface="Arial MT"/>
              </a:rPr>
              <a:t>Special</a:t>
            </a:r>
            <a:r>
              <a:rPr sz="1050" spc="2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Conditions</a:t>
            </a:r>
            <a:r>
              <a:rPr sz="1050" spc="3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(if</a:t>
            </a:r>
            <a:r>
              <a:rPr sz="1050" spc="1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applicable)</a:t>
            </a:r>
            <a:r>
              <a:rPr sz="1050" spc="4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notwithstanding</a:t>
            </a:r>
            <a:r>
              <a:rPr sz="1050" spc="3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that</a:t>
            </a:r>
            <a:r>
              <a:rPr sz="1050" spc="2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delivery</a:t>
            </a:r>
            <a:r>
              <a:rPr sz="1050" spc="3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may</a:t>
            </a:r>
            <a:r>
              <a:rPr sz="1050" spc="3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not</a:t>
            </a:r>
            <a:r>
              <a:rPr sz="1050" spc="2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have</a:t>
            </a:r>
            <a:r>
              <a:rPr sz="1050" spc="2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taken</a:t>
            </a:r>
            <a:r>
              <a:rPr sz="1050" spc="25" dirty="0">
                <a:latin typeface="Arial MT"/>
                <a:cs typeface="Arial MT"/>
              </a:rPr>
              <a:t> </a:t>
            </a:r>
            <a:r>
              <a:rPr sz="1050" spc="-10" dirty="0">
                <a:latin typeface="Arial MT"/>
                <a:cs typeface="Arial MT"/>
              </a:rPr>
              <a:t>place 	</a:t>
            </a:r>
            <a:r>
              <a:rPr sz="1050" dirty="0">
                <a:latin typeface="Arial MT"/>
                <a:cs typeface="Arial MT"/>
              </a:rPr>
              <a:t>and the</a:t>
            </a:r>
            <a:r>
              <a:rPr sz="1050" spc="-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property</a:t>
            </a:r>
            <a:r>
              <a:rPr sz="1050" spc="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in</a:t>
            </a:r>
            <a:r>
              <a:rPr sz="1050" spc="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-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Solution</a:t>
            </a:r>
            <a:r>
              <a:rPr sz="1050" spc="1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has</a:t>
            </a:r>
            <a:r>
              <a:rPr sz="1050" spc="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not</a:t>
            </a:r>
            <a:r>
              <a:rPr sz="1050" spc="-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passed</a:t>
            </a:r>
            <a:r>
              <a:rPr sz="1050" spc="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to</a:t>
            </a:r>
            <a:r>
              <a:rPr sz="1050" spc="-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 Buyer.</a:t>
            </a:r>
            <a:r>
              <a:rPr sz="1050" spc="28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time</a:t>
            </a:r>
            <a:r>
              <a:rPr sz="1050" spc="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of</a:t>
            </a:r>
            <a:r>
              <a:rPr sz="1050" spc="-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payment</a:t>
            </a:r>
            <a:r>
              <a:rPr sz="1050" spc="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of</a:t>
            </a:r>
            <a:r>
              <a:rPr sz="1050" spc="-5" dirty="0">
                <a:latin typeface="Arial MT"/>
                <a:cs typeface="Arial MT"/>
              </a:rPr>
              <a:t> </a:t>
            </a:r>
            <a:r>
              <a:rPr sz="1050" spc="-25" dirty="0">
                <a:latin typeface="Arial MT"/>
                <a:cs typeface="Arial MT"/>
              </a:rPr>
              <a:t>the 	</a:t>
            </a:r>
            <a:r>
              <a:rPr sz="1050" dirty="0">
                <a:latin typeface="Arial MT"/>
                <a:cs typeface="Arial MT"/>
              </a:rPr>
              <a:t>price</a:t>
            </a:r>
            <a:r>
              <a:rPr sz="1050" spc="4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(or</a:t>
            </a:r>
            <a:r>
              <a:rPr sz="1050" spc="3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part</a:t>
            </a:r>
            <a:r>
              <a:rPr sz="1050" spc="4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thereof)</a:t>
            </a:r>
            <a:r>
              <a:rPr sz="1050" spc="5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shall</a:t>
            </a:r>
            <a:r>
              <a:rPr sz="1050" spc="5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be</a:t>
            </a:r>
            <a:r>
              <a:rPr sz="1050" spc="4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of</a:t>
            </a:r>
            <a:r>
              <a:rPr sz="1050" spc="3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5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essence</a:t>
            </a:r>
            <a:r>
              <a:rPr sz="1050" spc="4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of</a:t>
            </a:r>
            <a:r>
              <a:rPr sz="1050" spc="4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4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Contract.</a:t>
            </a:r>
            <a:r>
              <a:rPr sz="1050" spc="36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Receipts</a:t>
            </a:r>
            <a:r>
              <a:rPr sz="1050" spc="5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for</a:t>
            </a:r>
            <a:r>
              <a:rPr sz="1050" spc="4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payment</a:t>
            </a:r>
            <a:r>
              <a:rPr sz="1050" spc="50" dirty="0">
                <a:latin typeface="Arial MT"/>
                <a:cs typeface="Arial MT"/>
              </a:rPr>
              <a:t> </a:t>
            </a:r>
            <a:r>
              <a:rPr sz="1050" spc="-20" dirty="0">
                <a:latin typeface="Arial MT"/>
                <a:cs typeface="Arial MT"/>
              </a:rPr>
              <a:t>will 	</a:t>
            </a:r>
            <a:r>
              <a:rPr sz="1050" dirty="0">
                <a:latin typeface="Arial MT"/>
                <a:cs typeface="Arial MT"/>
              </a:rPr>
              <a:t>be</a:t>
            </a:r>
            <a:r>
              <a:rPr sz="1050" spc="-3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issued</a:t>
            </a:r>
            <a:r>
              <a:rPr sz="1050" spc="-2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only</a:t>
            </a:r>
            <a:r>
              <a:rPr sz="1050" spc="-3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upon</a:t>
            </a:r>
            <a:r>
              <a:rPr sz="1050" spc="-30" dirty="0">
                <a:latin typeface="Arial MT"/>
                <a:cs typeface="Arial MT"/>
              </a:rPr>
              <a:t> </a:t>
            </a:r>
            <a:r>
              <a:rPr sz="1050" spc="-10" dirty="0">
                <a:latin typeface="Arial MT"/>
                <a:cs typeface="Arial MT"/>
              </a:rPr>
              <a:t>request.</a:t>
            </a:r>
            <a:endParaRPr sz="1050" dirty="0">
              <a:latin typeface="Arial MT"/>
              <a:cs typeface="Arial MT"/>
            </a:endParaRPr>
          </a:p>
          <a:p>
            <a:pPr marL="458470" marR="7620" lvl="1" indent="-445770" algn="just">
              <a:lnSpc>
                <a:spcPts val="1210"/>
              </a:lnSpc>
              <a:spcBef>
                <a:spcPts val="1000"/>
              </a:spcBef>
              <a:buAutoNum type="arabicPeriod" startAt="2"/>
              <a:tabLst>
                <a:tab pos="463550" algn="l"/>
              </a:tabLst>
            </a:pPr>
            <a:r>
              <a:rPr sz="1050" dirty="0">
                <a:latin typeface="Arial MT"/>
                <a:cs typeface="Arial MT"/>
              </a:rPr>
              <a:t>If</a:t>
            </a:r>
            <a:r>
              <a:rPr sz="1050" spc="11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114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Buyer</a:t>
            </a:r>
            <a:r>
              <a:rPr sz="1050" spc="12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fails</a:t>
            </a:r>
            <a:r>
              <a:rPr sz="1050" spc="12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to</a:t>
            </a:r>
            <a:r>
              <a:rPr sz="1050" spc="114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make</a:t>
            </a:r>
            <a:r>
              <a:rPr sz="1050" spc="12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any</a:t>
            </a:r>
            <a:r>
              <a:rPr sz="1050" spc="11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payment</a:t>
            </a:r>
            <a:r>
              <a:rPr sz="1050" spc="12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on</a:t>
            </a:r>
            <a:r>
              <a:rPr sz="1050" spc="12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114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due</a:t>
            </a:r>
            <a:r>
              <a:rPr sz="1050" spc="12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date</a:t>
            </a:r>
            <a:r>
              <a:rPr sz="1050" spc="12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then,</a:t>
            </a:r>
            <a:r>
              <a:rPr sz="1050" spc="12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without</a:t>
            </a:r>
            <a:r>
              <a:rPr sz="1050" spc="12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prejudice</a:t>
            </a:r>
            <a:r>
              <a:rPr sz="1050" spc="12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to</a:t>
            </a:r>
            <a:r>
              <a:rPr sz="1050" spc="114" dirty="0">
                <a:latin typeface="Arial MT"/>
                <a:cs typeface="Arial MT"/>
              </a:rPr>
              <a:t> </a:t>
            </a:r>
            <a:r>
              <a:rPr sz="1050" spc="-25" dirty="0">
                <a:latin typeface="Arial MT"/>
                <a:cs typeface="Arial MT"/>
              </a:rPr>
              <a:t>any 	</a:t>
            </a:r>
            <a:r>
              <a:rPr sz="1050" dirty="0">
                <a:latin typeface="Arial MT"/>
                <a:cs typeface="Arial MT"/>
              </a:rPr>
              <a:t>other</a:t>
            </a:r>
            <a:r>
              <a:rPr sz="1050" spc="-3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right</a:t>
            </a:r>
            <a:r>
              <a:rPr sz="1050" spc="-2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or</a:t>
            </a:r>
            <a:r>
              <a:rPr sz="1050" spc="-4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remedy</a:t>
            </a:r>
            <a:r>
              <a:rPr sz="1050" spc="-3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available</a:t>
            </a:r>
            <a:r>
              <a:rPr sz="1050" spc="-3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to</a:t>
            </a:r>
            <a:r>
              <a:rPr lang="en-US" sz="1050" dirty="0">
                <a:latin typeface="Arial MT"/>
                <a:cs typeface="Arial MT"/>
              </a:rPr>
              <a:t> AWLS </a:t>
            </a:r>
            <a:r>
              <a:rPr sz="1050" dirty="0">
                <a:latin typeface="Arial MT"/>
                <a:cs typeface="Arial MT"/>
              </a:rPr>
              <a:t>,</a:t>
            </a:r>
            <a:r>
              <a:rPr sz="1050" spc="-30" dirty="0">
                <a:latin typeface="Arial MT"/>
                <a:cs typeface="Arial MT"/>
              </a:rPr>
              <a:t> </a:t>
            </a:r>
            <a:r>
              <a:rPr lang="en-US" sz="1050" spc="-30" dirty="0">
                <a:latin typeface="Arial MT"/>
                <a:cs typeface="Arial MT"/>
              </a:rPr>
              <a:t>AWLS </a:t>
            </a:r>
            <a:r>
              <a:rPr sz="1050" dirty="0">
                <a:latin typeface="Arial MT"/>
                <a:cs typeface="Arial MT"/>
              </a:rPr>
              <a:t>shall</a:t>
            </a:r>
            <a:r>
              <a:rPr sz="1050" spc="-4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be</a:t>
            </a:r>
            <a:r>
              <a:rPr sz="1050" spc="-4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entitled</a:t>
            </a:r>
            <a:r>
              <a:rPr sz="1050" spc="-30" dirty="0">
                <a:latin typeface="Arial MT"/>
                <a:cs typeface="Arial MT"/>
              </a:rPr>
              <a:t> </a:t>
            </a:r>
            <a:r>
              <a:rPr sz="1050" spc="-25" dirty="0">
                <a:latin typeface="Arial MT"/>
                <a:cs typeface="Arial MT"/>
              </a:rPr>
              <a:t>to:</a:t>
            </a:r>
            <a:endParaRPr sz="1050" dirty="0">
              <a:latin typeface="Arial MT"/>
              <a:cs typeface="Arial MT"/>
            </a:endParaRPr>
          </a:p>
          <a:p>
            <a:pPr marL="1092835" lvl="2" indent="-629285">
              <a:lnSpc>
                <a:spcPct val="100000"/>
              </a:lnSpc>
              <a:spcBef>
                <a:spcPts val="919"/>
              </a:spcBef>
              <a:buAutoNum type="arabicPeriod"/>
              <a:tabLst>
                <a:tab pos="1092835" algn="l"/>
              </a:tabLst>
            </a:pPr>
            <a:r>
              <a:rPr sz="1050" dirty="0">
                <a:latin typeface="Arial MT"/>
                <a:cs typeface="Arial MT"/>
              </a:rPr>
              <a:t>cancel</a:t>
            </a:r>
            <a:r>
              <a:rPr sz="1050" spc="-3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-3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Contract</a:t>
            </a:r>
            <a:r>
              <a:rPr sz="1050" spc="-2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or</a:t>
            </a:r>
            <a:r>
              <a:rPr sz="1050" spc="-4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suspend</a:t>
            </a:r>
            <a:r>
              <a:rPr sz="1050" spc="-2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any</a:t>
            </a:r>
            <a:r>
              <a:rPr sz="1050" spc="-3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further</a:t>
            </a:r>
            <a:r>
              <a:rPr sz="1050" spc="-2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deliveries</a:t>
            </a:r>
            <a:r>
              <a:rPr sz="1050" spc="-2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to</a:t>
            </a:r>
            <a:r>
              <a:rPr sz="1050" spc="-4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-25" dirty="0">
                <a:latin typeface="Arial MT"/>
                <a:cs typeface="Arial MT"/>
              </a:rPr>
              <a:t> </a:t>
            </a:r>
            <a:r>
              <a:rPr sz="1050" spc="-10" dirty="0">
                <a:latin typeface="Arial MT"/>
                <a:cs typeface="Arial MT"/>
              </a:rPr>
              <a:t>Buyer;</a:t>
            </a:r>
            <a:endParaRPr sz="1050" dirty="0">
              <a:latin typeface="Arial MT"/>
              <a:cs typeface="Arial MT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339850" y="4281179"/>
            <a:ext cx="320675" cy="1854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50" spc="-10" dirty="0">
                <a:latin typeface="Arial MT"/>
                <a:cs typeface="Arial MT"/>
              </a:rPr>
              <a:t>6.5.2</a:t>
            </a:r>
            <a:endParaRPr sz="1050">
              <a:latin typeface="Arial MT"/>
              <a:cs typeface="Arial MT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969770" y="4281179"/>
            <a:ext cx="4699000" cy="492759"/>
          </a:xfrm>
          <a:prstGeom prst="rect">
            <a:avLst/>
          </a:prstGeom>
        </p:spPr>
        <p:txBody>
          <a:bodyPr vert="horz" wrap="square" lIns="0" tIns="22860" rIns="0" bIns="0" rtlCol="0">
            <a:spAutoFit/>
          </a:bodyPr>
          <a:lstStyle/>
          <a:p>
            <a:pPr marL="12700" marR="5080" algn="just">
              <a:lnSpc>
                <a:spcPts val="1210"/>
              </a:lnSpc>
              <a:spcBef>
                <a:spcPts val="180"/>
              </a:spcBef>
            </a:pPr>
            <a:r>
              <a:rPr sz="1050" dirty="0">
                <a:latin typeface="Arial MT"/>
                <a:cs typeface="Arial MT"/>
              </a:rPr>
              <a:t>demand payment of</a:t>
            </a:r>
            <a:r>
              <a:rPr sz="1050" spc="-2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all outstanding</a:t>
            </a:r>
            <a:r>
              <a:rPr sz="1050" spc="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balances whether</a:t>
            </a:r>
            <a:r>
              <a:rPr sz="1050" spc="-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or</a:t>
            </a:r>
            <a:r>
              <a:rPr sz="1050" spc="-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not</a:t>
            </a:r>
            <a:r>
              <a:rPr sz="1050" spc="-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due</a:t>
            </a:r>
            <a:r>
              <a:rPr sz="1050" spc="-1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and/or</a:t>
            </a:r>
            <a:r>
              <a:rPr sz="1050" spc="-5" dirty="0">
                <a:latin typeface="Arial MT"/>
                <a:cs typeface="Arial MT"/>
              </a:rPr>
              <a:t> </a:t>
            </a:r>
            <a:r>
              <a:rPr sz="1050" spc="-10" dirty="0">
                <a:latin typeface="Arial MT"/>
                <a:cs typeface="Arial MT"/>
              </a:rPr>
              <a:t>cancel </a:t>
            </a:r>
            <a:r>
              <a:rPr sz="1050" dirty="0">
                <a:latin typeface="Arial MT"/>
                <a:cs typeface="Arial MT"/>
              </a:rPr>
              <a:t>any</a:t>
            </a:r>
            <a:r>
              <a:rPr sz="1050" spc="4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outstanding</a:t>
            </a:r>
            <a:r>
              <a:rPr sz="1050" spc="5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Purchase</a:t>
            </a:r>
            <a:r>
              <a:rPr sz="1050" spc="4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Orders</a:t>
            </a:r>
            <a:r>
              <a:rPr sz="1050" spc="4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or</a:t>
            </a:r>
            <a:r>
              <a:rPr sz="1050" spc="4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any</a:t>
            </a:r>
            <a:r>
              <a:rPr sz="1050" spc="4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outstanding</a:t>
            </a:r>
            <a:r>
              <a:rPr sz="1050" spc="4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commitments</a:t>
            </a:r>
            <a:r>
              <a:rPr sz="1050" spc="4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under</a:t>
            </a:r>
            <a:r>
              <a:rPr sz="1050" spc="45" dirty="0">
                <a:latin typeface="Arial MT"/>
                <a:cs typeface="Arial MT"/>
              </a:rPr>
              <a:t> </a:t>
            </a:r>
            <a:r>
              <a:rPr sz="1050" spc="-25" dirty="0">
                <a:latin typeface="Arial MT"/>
                <a:cs typeface="Arial MT"/>
              </a:rPr>
              <a:t>any </a:t>
            </a:r>
            <a:r>
              <a:rPr sz="1050" dirty="0">
                <a:latin typeface="Arial MT"/>
                <a:cs typeface="Arial MT"/>
              </a:rPr>
              <a:t>Contract</a:t>
            </a:r>
            <a:r>
              <a:rPr sz="1050" spc="-2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to</a:t>
            </a:r>
            <a:r>
              <a:rPr sz="1050" spc="-2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-20" dirty="0">
                <a:latin typeface="Arial MT"/>
                <a:cs typeface="Arial MT"/>
              </a:rPr>
              <a:t> </a:t>
            </a:r>
            <a:r>
              <a:rPr sz="1050" spc="-10" dirty="0">
                <a:latin typeface="Arial MT"/>
                <a:cs typeface="Arial MT"/>
              </a:rPr>
              <a:t>Buyer;</a:t>
            </a:r>
            <a:endParaRPr sz="1050">
              <a:latin typeface="Arial MT"/>
              <a:cs typeface="Arial MT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339850" y="4869189"/>
            <a:ext cx="320675" cy="1854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50" spc="-10" dirty="0">
                <a:latin typeface="Arial MT"/>
                <a:cs typeface="Arial MT"/>
              </a:rPr>
              <a:t>6.5.3</a:t>
            </a:r>
            <a:endParaRPr sz="1050">
              <a:latin typeface="Arial MT"/>
              <a:cs typeface="Arial MT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969770" y="4869189"/>
            <a:ext cx="4699000" cy="638636"/>
          </a:xfrm>
          <a:prstGeom prst="rect">
            <a:avLst/>
          </a:prstGeom>
        </p:spPr>
        <p:txBody>
          <a:bodyPr vert="horz" wrap="square" lIns="0" tIns="22860" rIns="0" bIns="0" rtlCol="0">
            <a:spAutoFit/>
          </a:bodyPr>
          <a:lstStyle/>
          <a:p>
            <a:pPr marL="12700" marR="5080" algn="just">
              <a:lnSpc>
                <a:spcPts val="1210"/>
              </a:lnSpc>
              <a:spcBef>
                <a:spcPts val="180"/>
              </a:spcBef>
            </a:pPr>
            <a:r>
              <a:rPr sz="1050" dirty="0">
                <a:latin typeface="Arial MT"/>
                <a:cs typeface="Arial MT"/>
              </a:rPr>
              <a:t>appropriate</a:t>
            </a:r>
            <a:r>
              <a:rPr sz="1050" spc="12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any</a:t>
            </a:r>
            <a:r>
              <a:rPr sz="1050" spc="13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payment</a:t>
            </a:r>
            <a:r>
              <a:rPr sz="1050" spc="13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made</a:t>
            </a:r>
            <a:r>
              <a:rPr sz="1050" spc="13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by</a:t>
            </a:r>
            <a:r>
              <a:rPr sz="1050" spc="12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12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Buyer</a:t>
            </a:r>
            <a:r>
              <a:rPr sz="1050" spc="13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to</a:t>
            </a:r>
            <a:r>
              <a:rPr sz="1050" spc="114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such</a:t>
            </a:r>
            <a:r>
              <a:rPr sz="1050" spc="114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of</a:t>
            </a:r>
            <a:r>
              <a:rPr sz="1050" spc="12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12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Solution</a:t>
            </a:r>
            <a:r>
              <a:rPr sz="1050" spc="13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(or</a:t>
            </a:r>
            <a:r>
              <a:rPr sz="1050" spc="114" dirty="0">
                <a:latin typeface="Arial MT"/>
                <a:cs typeface="Arial MT"/>
              </a:rPr>
              <a:t> </a:t>
            </a:r>
            <a:r>
              <a:rPr sz="1050" spc="-25" dirty="0">
                <a:latin typeface="Arial MT"/>
                <a:cs typeface="Arial MT"/>
              </a:rPr>
              <a:t>the </a:t>
            </a:r>
            <a:r>
              <a:rPr sz="1050" dirty="0">
                <a:latin typeface="Arial MT"/>
                <a:cs typeface="Arial MT"/>
              </a:rPr>
              <a:t>goods</a:t>
            </a:r>
            <a:r>
              <a:rPr sz="1050" spc="2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supplied</a:t>
            </a:r>
            <a:r>
              <a:rPr sz="1050" spc="2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under</a:t>
            </a:r>
            <a:r>
              <a:rPr sz="1050" spc="1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any</a:t>
            </a:r>
            <a:r>
              <a:rPr sz="1050" spc="2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other</a:t>
            </a:r>
            <a:r>
              <a:rPr sz="1050" spc="1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contract</a:t>
            </a:r>
            <a:r>
              <a:rPr sz="1050" spc="1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between</a:t>
            </a:r>
            <a:r>
              <a:rPr sz="1050" spc="1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2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Buyer</a:t>
            </a:r>
            <a:r>
              <a:rPr sz="1050" spc="1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and</a:t>
            </a:r>
            <a:r>
              <a:rPr lang="en-US" sz="1050" dirty="0">
                <a:latin typeface="Arial MT"/>
                <a:cs typeface="Arial MT"/>
              </a:rPr>
              <a:t> AWLS </a:t>
            </a:r>
            <a:r>
              <a:rPr sz="1050" spc="-10" dirty="0">
                <a:latin typeface="Arial MT"/>
                <a:cs typeface="Arial MT"/>
              </a:rPr>
              <a:t>) </a:t>
            </a:r>
            <a:r>
              <a:rPr sz="1050" dirty="0">
                <a:latin typeface="Arial MT"/>
                <a:cs typeface="Arial MT"/>
              </a:rPr>
              <a:t>as</a:t>
            </a:r>
            <a:r>
              <a:rPr sz="1050" spc="80" dirty="0">
                <a:latin typeface="Arial MT"/>
                <a:cs typeface="Arial MT"/>
              </a:rPr>
              <a:t> </a:t>
            </a:r>
            <a:r>
              <a:rPr lang="en-US" sz="1050" spc="80" dirty="0">
                <a:latin typeface="Arial MT"/>
                <a:cs typeface="Arial MT"/>
              </a:rPr>
              <a:t>AWLS </a:t>
            </a:r>
            <a:r>
              <a:rPr sz="1050" spc="9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may</a:t>
            </a:r>
            <a:r>
              <a:rPr sz="1050" spc="8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think</a:t>
            </a:r>
            <a:r>
              <a:rPr sz="1050" spc="9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fit</a:t>
            </a:r>
            <a:r>
              <a:rPr sz="1050" spc="8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(notwithstanding</a:t>
            </a:r>
            <a:r>
              <a:rPr sz="1050" spc="9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any</a:t>
            </a:r>
            <a:r>
              <a:rPr sz="1050" spc="8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purported</a:t>
            </a:r>
            <a:r>
              <a:rPr sz="1050" spc="8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appropriation</a:t>
            </a:r>
            <a:r>
              <a:rPr sz="1050" spc="95" dirty="0">
                <a:latin typeface="Arial MT"/>
                <a:cs typeface="Arial MT"/>
              </a:rPr>
              <a:t> </a:t>
            </a:r>
            <a:r>
              <a:rPr sz="1050" spc="-25" dirty="0">
                <a:latin typeface="Arial MT"/>
                <a:cs typeface="Arial MT"/>
              </a:rPr>
              <a:t>by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-3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Buyer);</a:t>
            </a:r>
            <a:r>
              <a:rPr sz="1050" spc="-25" dirty="0">
                <a:latin typeface="Arial MT"/>
                <a:cs typeface="Arial MT"/>
              </a:rPr>
              <a:t> and</a:t>
            </a:r>
            <a:endParaRPr sz="1050" dirty="0">
              <a:latin typeface="Arial MT"/>
              <a:cs typeface="Arial MT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339850" y="5610869"/>
            <a:ext cx="320675" cy="1854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50" spc="-10" dirty="0">
                <a:latin typeface="Arial MT"/>
                <a:cs typeface="Arial MT"/>
              </a:rPr>
              <a:t>6.5.4</a:t>
            </a:r>
            <a:endParaRPr sz="1050">
              <a:latin typeface="Arial MT"/>
              <a:cs typeface="Arial MT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969770" y="5610869"/>
            <a:ext cx="4697730" cy="492759"/>
          </a:xfrm>
          <a:prstGeom prst="rect">
            <a:avLst/>
          </a:prstGeom>
        </p:spPr>
        <p:txBody>
          <a:bodyPr vert="horz" wrap="square" lIns="0" tIns="22860" rIns="0" bIns="0" rtlCol="0">
            <a:spAutoFit/>
          </a:bodyPr>
          <a:lstStyle/>
          <a:p>
            <a:pPr marL="12700" marR="5080" algn="just">
              <a:lnSpc>
                <a:spcPts val="1210"/>
              </a:lnSpc>
              <a:spcBef>
                <a:spcPts val="180"/>
              </a:spcBef>
            </a:pPr>
            <a:r>
              <a:rPr sz="1050" dirty="0">
                <a:latin typeface="Arial MT"/>
                <a:cs typeface="Arial MT"/>
              </a:rPr>
              <a:t>charge</a:t>
            </a:r>
            <a:r>
              <a:rPr sz="1050" spc="-1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-2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Buyer</a:t>
            </a:r>
            <a:r>
              <a:rPr sz="1050" spc="-2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interest</a:t>
            </a:r>
            <a:r>
              <a:rPr sz="1050" spc="-1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(both</a:t>
            </a:r>
            <a:r>
              <a:rPr sz="1050" spc="-1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before</a:t>
            </a:r>
            <a:r>
              <a:rPr sz="1050" spc="-1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and</a:t>
            </a:r>
            <a:r>
              <a:rPr sz="1050" spc="-1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after</a:t>
            </a:r>
            <a:r>
              <a:rPr sz="1050" spc="-1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any</a:t>
            </a:r>
            <a:r>
              <a:rPr sz="1050" spc="-1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judgement)</a:t>
            </a:r>
            <a:r>
              <a:rPr sz="1050" spc="-1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on</a:t>
            </a:r>
            <a:r>
              <a:rPr sz="1050" spc="-2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-10" dirty="0">
                <a:latin typeface="Arial MT"/>
                <a:cs typeface="Arial MT"/>
              </a:rPr>
              <a:t> amount </a:t>
            </a:r>
            <a:r>
              <a:rPr sz="1050" dirty="0">
                <a:latin typeface="Arial MT"/>
                <a:cs typeface="Arial MT"/>
              </a:rPr>
              <a:t>unpaid,</a:t>
            </a:r>
            <a:r>
              <a:rPr sz="1050" spc="5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at</a:t>
            </a:r>
            <a:r>
              <a:rPr sz="1050" spc="3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4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rate</a:t>
            </a:r>
            <a:r>
              <a:rPr sz="1050" spc="5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of</a:t>
            </a:r>
            <a:r>
              <a:rPr sz="1050" spc="3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five</a:t>
            </a:r>
            <a:r>
              <a:rPr sz="1050" spc="4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(5)</a:t>
            </a:r>
            <a:r>
              <a:rPr sz="1050" spc="5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per</a:t>
            </a:r>
            <a:r>
              <a:rPr sz="1050" spc="4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cent</a:t>
            </a:r>
            <a:r>
              <a:rPr sz="1050" spc="4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per</a:t>
            </a:r>
            <a:r>
              <a:rPr sz="1050" spc="4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annum</a:t>
            </a:r>
            <a:r>
              <a:rPr sz="1050" spc="5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above</a:t>
            </a:r>
            <a:r>
              <a:rPr sz="1050" spc="4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HSBC</a:t>
            </a:r>
            <a:r>
              <a:rPr sz="1050" spc="4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Bank</a:t>
            </a:r>
            <a:r>
              <a:rPr sz="1050" spc="4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plc</a:t>
            </a:r>
            <a:r>
              <a:rPr sz="1050" spc="55" dirty="0">
                <a:latin typeface="Arial MT"/>
                <a:cs typeface="Arial MT"/>
              </a:rPr>
              <a:t> </a:t>
            </a:r>
            <a:r>
              <a:rPr sz="1050" spc="-20" dirty="0">
                <a:latin typeface="Arial MT"/>
                <a:cs typeface="Arial MT"/>
              </a:rPr>
              <a:t>base </a:t>
            </a:r>
            <a:r>
              <a:rPr sz="1050" dirty="0">
                <a:latin typeface="Arial MT"/>
                <a:cs typeface="Arial MT"/>
              </a:rPr>
              <a:t>rate</a:t>
            </a:r>
            <a:r>
              <a:rPr sz="1050" spc="-3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from</a:t>
            </a:r>
            <a:r>
              <a:rPr sz="1050" spc="-3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time</a:t>
            </a:r>
            <a:r>
              <a:rPr sz="1050" spc="-1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to</a:t>
            </a:r>
            <a:r>
              <a:rPr sz="1050" spc="-3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time,</a:t>
            </a:r>
            <a:r>
              <a:rPr sz="1050" spc="-2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accruing</a:t>
            </a:r>
            <a:r>
              <a:rPr sz="1050" spc="-3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on</a:t>
            </a:r>
            <a:r>
              <a:rPr sz="1050" spc="-2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</a:t>
            </a:r>
            <a:r>
              <a:rPr sz="1050" spc="-3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daily</a:t>
            </a:r>
            <a:r>
              <a:rPr sz="1050" spc="-2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basis</a:t>
            </a:r>
            <a:r>
              <a:rPr sz="1050" spc="-1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until</a:t>
            </a:r>
            <a:r>
              <a:rPr sz="1050" spc="-3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payment</a:t>
            </a:r>
            <a:r>
              <a:rPr sz="1050" spc="-2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in</a:t>
            </a:r>
            <a:r>
              <a:rPr sz="1050" spc="-3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full</a:t>
            </a:r>
            <a:r>
              <a:rPr sz="1050" spc="-2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is</a:t>
            </a:r>
            <a:r>
              <a:rPr sz="1050" spc="-25" dirty="0">
                <a:latin typeface="Arial MT"/>
                <a:cs typeface="Arial MT"/>
              </a:rPr>
              <a:t> </a:t>
            </a:r>
            <a:r>
              <a:rPr sz="1050" spc="-10" dirty="0">
                <a:latin typeface="Arial MT"/>
                <a:cs typeface="Arial MT"/>
              </a:rPr>
              <a:t>made.</a:t>
            </a:r>
            <a:endParaRPr sz="1050">
              <a:latin typeface="Arial MT"/>
              <a:cs typeface="Arial MT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889000" y="6198879"/>
            <a:ext cx="5775960" cy="484748"/>
          </a:xfrm>
          <a:prstGeom prst="rect">
            <a:avLst/>
          </a:prstGeom>
        </p:spPr>
        <p:txBody>
          <a:bodyPr vert="horz" wrap="square" lIns="0" tIns="22860" rIns="0" bIns="0" rtlCol="0">
            <a:spAutoFit/>
          </a:bodyPr>
          <a:lstStyle/>
          <a:p>
            <a:pPr marL="463550" marR="5080" indent="-450850" algn="just">
              <a:lnSpc>
                <a:spcPts val="1210"/>
              </a:lnSpc>
              <a:spcBef>
                <a:spcPts val="180"/>
              </a:spcBef>
            </a:pPr>
            <a:r>
              <a:rPr sz="1050" dirty="0">
                <a:latin typeface="Arial MT"/>
                <a:cs typeface="Arial MT"/>
              </a:rPr>
              <a:t>6.6</a:t>
            </a:r>
            <a:r>
              <a:rPr sz="1050" spc="350" dirty="0">
                <a:latin typeface="Arial MT"/>
                <a:cs typeface="Arial MT"/>
              </a:rPr>
              <a:t>   </a:t>
            </a:r>
            <a:r>
              <a:rPr sz="1050" dirty="0">
                <a:latin typeface="Arial MT"/>
                <a:cs typeface="Arial MT"/>
              </a:rPr>
              <a:t>In</a:t>
            </a:r>
            <a:r>
              <a:rPr sz="1050" spc="4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4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case</a:t>
            </a:r>
            <a:r>
              <a:rPr sz="1050" spc="4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of</a:t>
            </a:r>
            <a:r>
              <a:rPr sz="1050" spc="3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export</a:t>
            </a:r>
            <a:r>
              <a:rPr sz="1050" spc="4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orders,</a:t>
            </a:r>
            <a:r>
              <a:rPr sz="1050" spc="4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payment</a:t>
            </a:r>
            <a:r>
              <a:rPr sz="1050" spc="4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shall</a:t>
            </a:r>
            <a:r>
              <a:rPr sz="1050" spc="4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be</a:t>
            </a:r>
            <a:r>
              <a:rPr sz="1050" spc="3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in</a:t>
            </a:r>
            <a:r>
              <a:rPr sz="1050" spc="4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pounds</a:t>
            </a:r>
            <a:r>
              <a:rPr sz="1050" spc="5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sterling</a:t>
            </a:r>
            <a:r>
              <a:rPr sz="1050" spc="4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unless</a:t>
            </a:r>
            <a:r>
              <a:rPr sz="1050" spc="4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stipulated</a:t>
            </a:r>
            <a:r>
              <a:rPr sz="1050" spc="5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in</a:t>
            </a:r>
            <a:r>
              <a:rPr sz="1050" spc="35" dirty="0">
                <a:latin typeface="Arial MT"/>
                <a:cs typeface="Arial MT"/>
              </a:rPr>
              <a:t> </a:t>
            </a:r>
            <a:r>
              <a:rPr sz="1050" spc="-25" dirty="0">
                <a:latin typeface="Arial MT"/>
                <a:cs typeface="Arial MT"/>
              </a:rPr>
              <a:t>the </a:t>
            </a:r>
            <a:r>
              <a:rPr sz="1050" dirty="0">
                <a:latin typeface="Arial MT"/>
                <a:cs typeface="Arial MT"/>
              </a:rPr>
              <a:t>Special</a:t>
            </a:r>
            <a:r>
              <a:rPr sz="1050" spc="31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Conditions</a:t>
            </a:r>
            <a:r>
              <a:rPr sz="1050" spc="32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or</a:t>
            </a:r>
            <a:r>
              <a:rPr sz="1050" spc="31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otherwise</a:t>
            </a:r>
            <a:r>
              <a:rPr sz="1050" spc="32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agreed</a:t>
            </a:r>
            <a:r>
              <a:rPr sz="1050" spc="31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in</a:t>
            </a:r>
            <a:r>
              <a:rPr sz="1050" spc="32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Writing</a:t>
            </a:r>
            <a:r>
              <a:rPr sz="1050" spc="32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signed</a:t>
            </a:r>
            <a:r>
              <a:rPr sz="1050" spc="32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by</a:t>
            </a:r>
            <a:r>
              <a:rPr sz="1050" spc="31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one</a:t>
            </a:r>
            <a:r>
              <a:rPr sz="1050" spc="31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of</a:t>
            </a:r>
            <a:r>
              <a:rPr lang="en-US" sz="1050" dirty="0">
                <a:latin typeface="Arial MT"/>
                <a:cs typeface="Arial MT"/>
              </a:rPr>
              <a:t> AWLS</a:t>
            </a:r>
            <a:r>
              <a:rPr sz="1050" spc="-10" dirty="0">
                <a:latin typeface="Arial MT"/>
                <a:cs typeface="Arial MT"/>
              </a:rPr>
              <a:t>’s directors.</a:t>
            </a:r>
            <a:endParaRPr sz="1050" dirty="0">
              <a:latin typeface="Arial MT"/>
              <a:cs typeface="Arial MT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889000" y="6786889"/>
            <a:ext cx="99695" cy="1854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50" spc="-50" dirty="0">
                <a:latin typeface="Arial MT"/>
                <a:cs typeface="Arial MT"/>
              </a:rPr>
              <a:t>7</a:t>
            </a:r>
            <a:endParaRPr sz="1050">
              <a:latin typeface="Arial MT"/>
              <a:cs typeface="Arial MT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339850" y="6786889"/>
            <a:ext cx="1727835" cy="1854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50" b="1" dirty="0">
                <a:latin typeface="Arial"/>
                <a:cs typeface="Arial"/>
              </a:rPr>
              <a:t>CONTRACTS</a:t>
            </a:r>
            <a:r>
              <a:rPr sz="1050" b="1" spc="-45" dirty="0">
                <a:latin typeface="Arial"/>
                <a:cs typeface="Arial"/>
              </a:rPr>
              <a:t> </a:t>
            </a:r>
            <a:r>
              <a:rPr sz="1050" b="1" dirty="0">
                <a:latin typeface="Arial"/>
                <a:cs typeface="Arial"/>
              </a:rPr>
              <a:t>FOR</a:t>
            </a:r>
            <a:r>
              <a:rPr sz="1050" b="1" spc="-45" dirty="0">
                <a:latin typeface="Arial"/>
                <a:cs typeface="Arial"/>
              </a:rPr>
              <a:t> </a:t>
            </a:r>
            <a:r>
              <a:rPr sz="1050" b="1" spc="-10" dirty="0">
                <a:latin typeface="Arial"/>
                <a:cs typeface="Arial"/>
              </a:rPr>
              <a:t>WORKS</a:t>
            </a:r>
            <a:endParaRPr sz="105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889000" y="7067559"/>
            <a:ext cx="5779135" cy="1849120"/>
          </a:xfrm>
          <a:prstGeom prst="rect">
            <a:avLst/>
          </a:prstGeom>
        </p:spPr>
        <p:txBody>
          <a:bodyPr vert="horz" wrap="square" lIns="0" tIns="22860" rIns="0" bIns="0" rtlCol="0">
            <a:spAutoFit/>
          </a:bodyPr>
          <a:lstStyle/>
          <a:p>
            <a:pPr marL="458470" marR="5080" lvl="1" indent="-445770" algn="just">
              <a:lnSpc>
                <a:spcPts val="1210"/>
              </a:lnSpc>
              <a:spcBef>
                <a:spcPts val="180"/>
              </a:spcBef>
              <a:buAutoNum type="arabicPeriod"/>
              <a:tabLst>
                <a:tab pos="463550" algn="l"/>
              </a:tabLst>
            </a:pPr>
            <a:r>
              <a:rPr sz="1050" dirty="0">
                <a:latin typeface="Arial MT"/>
                <a:cs typeface="Arial MT"/>
              </a:rPr>
              <a:t>The</a:t>
            </a:r>
            <a:r>
              <a:rPr sz="1050" spc="-3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Buyer</a:t>
            </a:r>
            <a:r>
              <a:rPr sz="1050" spc="-2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shall</a:t>
            </a:r>
            <a:r>
              <a:rPr sz="1050" spc="-2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provide</a:t>
            </a:r>
            <a:r>
              <a:rPr sz="1050" spc="-1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free</a:t>
            </a:r>
            <a:r>
              <a:rPr sz="1050" spc="-2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of</a:t>
            </a:r>
            <a:r>
              <a:rPr sz="1050" spc="-2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charge</a:t>
            </a:r>
            <a:r>
              <a:rPr sz="1050" spc="-2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at</a:t>
            </a:r>
            <a:r>
              <a:rPr lang="en-US" sz="1050" dirty="0">
                <a:latin typeface="Arial MT"/>
                <a:cs typeface="Arial MT"/>
              </a:rPr>
              <a:t> AWLS</a:t>
            </a:r>
            <a:r>
              <a:rPr sz="1050" dirty="0">
                <a:latin typeface="Arial MT"/>
                <a:cs typeface="Arial MT"/>
              </a:rPr>
              <a:t>’s</a:t>
            </a:r>
            <a:r>
              <a:rPr sz="1050" spc="-2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request</a:t>
            </a:r>
            <a:r>
              <a:rPr sz="1050" spc="-2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full</a:t>
            </a:r>
            <a:r>
              <a:rPr sz="1050" spc="-1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personal</a:t>
            </a:r>
            <a:r>
              <a:rPr sz="1050" spc="-2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security</a:t>
            </a:r>
            <a:r>
              <a:rPr sz="1050" spc="-15" dirty="0">
                <a:latin typeface="Arial MT"/>
                <a:cs typeface="Arial MT"/>
              </a:rPr>
              <a:t> </a:t>
            </a:r>
            <a:r>
              <a:rPr sz="1050" spc="-25" dirty="0">
                <a:latin typeface="Arial MT"/>
                <a:cs typeface="Arial MT"/>
              </a:rPr>
              <a:t>and 	</a:t>
            </a:r>
            <a:r>
              <a:rPr sz="1050" dirty="0">
                <a:latin typeface="Arial MT"/>
                <a:cs typeface="Arial MT"/>
              </a:rPr>
              <a:t>protection</a:t>
            </a:r>
            <a:r>
              <a:rPr sz="1050" spc="5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for</a:t>
            </a:r>
            <a:r>
              <a:rPr lang="en-US" sz="1050" dirty="0">
                <a:latin typeface="Arial MT"/>
                <a:cs typeface="Arial MT"/>
              </a:rPr>
              <a:t> AWLS</a:t>
            </a:r>
            <a:r>
              <a:rPr sz="1050" dirty="0">
                <a:latin typeface="Arial MT"/>
                <a:cs typeface="Arial MT"/>
              </a:rPr>
              <a:t>’s</a:t>
            </a:r>
            <a:r>
              <a:rPr sz="1050" spc="6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employees,</a:t>
            </a:r>
            <a:r>
              <a:rPr sz="1050" spc="6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contractors</a:t>
            </a:r>
            <a:r>
              <a:rPr sz="1050" spc="6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and</a:t>
            </a:r>
            <a:r>
              <a:rPr sz="1050" spc="6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agents</a:t>
            </a:r>
            <a:r>
              <a:rPr sz="1050" spc="6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while</a:t>
            </a:r>
            <a:r>
              <a:rPr sz="1050" spc="6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they</a:t>
            </a:r>
            <a:r>
              <a:rPr sz="1050" spc="5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are</a:t>
            </a:r>
            <a:r>
              <a:rPr sz="1050" spc="60" dirty="0">
                <a:latin typeface="Arial MT"/>
                <a:cs typeface="Arial MT"/>
              </a:rPr>
              <a:t> </a:t>
            </a:r>
            <a:r>
              <a:rPr sz="1050" spc="-10" dirty="0">
                <a:latin typeface="Arial MT"/>
                <a:cs typeface="Arial MT"/>
              </a:rPr>
              <a:t>engaged 	</a:t>
            </a:r>
            <a:r>
              <a:rPr sz="1050" dirty="0">
                <a:latin typeface="Arial MT"/>
                <a:cs typeface="Arial MT"/>
              </a:rPr>
              <a:t>in</a:t>
            </a:r>
            <a:r>
              <a:rPr sz="1050" spc="-4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-3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Buyer’s</a:t>
            </a:r>
            <a:r>
              <a:rPr sz="1050" spc="-3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country</a:t>
            </a:r>
            <a:r>
              <a:rPr sz="1050" spc="-2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upon</a:t>
            </a:r>
            <a:r>
              <a:rPr sz="1050" spc="-30" dirty="0">
                <a:latin typeface="Arial MT"/>
                <a:cs typeface="Arial MT"/>
              </a:rPr>
              <a:t> </a:t>
            </a:r>
            <a:r>
              <a:rPr sz="1050" spc="-10" dirty="0">
                <a:latin typeface="Arial MT"/>
                <a:cs typeface="Arial MT"/>
              </a:rPr>
              <a:t>performance</a:t>
            </a:r>
            <a:r>
              <a:rPr sz="1050" spc="-3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of</a:t>
            </a:r>
            <a:r>
              <a:rPr lang="en-US" sz="1050" dirty="0">
                <a:latin typeface="Arial MT"/>
                <a:cs typeface="Arial MT"/>
              </a:rPr>
              <a:t> AWLS</a:t>
            </a:r>
            <a:r>
              <a:rPr sz="1050" dirty="0">
                <a:latin typeface="Arial MT"/>
                <a:cs typeface="Arial MT"/>
              </a:rPr>
              <a:t>’s</a:t>
            </a:r>
            <a:r>
              <a:rPr sz="1050" spc="-2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obligations</a:t>
            </a:r>
            <a:r>
              <a:rPr sz="1050" spc="-3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hereunder</a:t>
            </a:r>
            <a:r>
              <a:rPr sz="1050" spc="-20" dirty="0">
                <a:latin typeface="Arial MT"/>
                <a:cs typeface="Arial MT"/>
              </a:rPr>
              <a:t> </a:t>
            </a:r>
            <a:r>
              <a:rPr sz="1050" spc="-10" dirty="0">
                <a:latin typeface="Arial MT"/>
                <a:cs typeface="Arial MT"/>
              </a:rPr>
              <a:t>including 	</a:t>
            </a:r>
            <a:r>
              <a:rPr sz="1050" dirty="0">
                <a:latin typeface="Arial MT"/>
                <a:cs typeface="Arial MT"/>
              </a:rPr>
              <a:t>all</a:t>
            </a:r>
            <a:r>
              <a:rPr sz="1050" spc="9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travel</a:t>
            </a:r>
            <a:r>
              <a:rPr sz="1050" spc="10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within</a:t>
            </a:r>
            <a:r>
              <a:rPr sz="1050" spc="11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that</a:t>
            </a:r>
            <a:r>
              <a:rPr sz="1050" spc="10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country.</a:t>
            </a:r>
            <a:r>
              <a:rPr sz="1050" spc="48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If</a:t>
            </a:r>
            <a:r>
              <a:rPr sz="1050" spc="9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11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security</a:t>
            </a:r>
            <a:r>
              <a:rPr sz="1050" spc="11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situation</a:t>
            </a:r>
            <a:r>
              <a:rPr sz="1050" spc="10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within</a:t>
            </a:r>
            <a:r>
              <a:rPr sz="1050" spc="11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10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Buyer’s</a:t>
            </a:r>
            <a:r>
              <a:rPr sz="1050" spc="9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country</a:t>
            </a:r>
            <a:r>
              <a:rPr sz="1050" spc="11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is</a:t>
            </a:r>
            <a:r>
              <a:rPr sz="1050" spc="100" dirty="0">
                <a:latin typeface="Arial MT"/>
                <a:cs typeface="Arial MT"/>
              </a:rPr>
              <a:t> </a:t>
            </a:r>
            <a:r>
              <a:rPr sz="1050" spc="-20" dirty="0">
                <a:latin typeface="Arial MT"/>
                <a:cs typeface="Arial MT"/>
              </a:rPr>
              <a:t>such 	</a:t>
            </a:r>
            <a:r>
              <a:rPr sz="1050" dirty="0">
                <a:latin typeface="Arial MT"/>
                <a:cs typeface="Arial MT"/>
              </a:rPr>
              <a:t>that</a:t>
            </a:r>
            <a:r>
              <a:rPr sz="1050" spc="160" dirty="0">
                <a:latin typeface="Arial MT"/>
                <a:cs typeface="Arial MT"/>
              </a:rPr>
              <a:t>  </a:t>
            </a:r>
            <a:r>
              <a:rPr sz="1050" dirty="0">
                <a:latin typeface="Arial MT"/>
                <a:cs typeface="Arial MT"/>
              </a:rPr>
              <a:t>it</a:t>
            </a:r>
            <a:r>
              <a:rPr sz="1050" spc="155" dirty="0">
                <a:latin typeface="Arial MT"/>
                <a:cs typeface="Arial MT"/>
              </a:rPr>
              <a:t>  </a:t>
            </a:r>
            <a:r>
              <a:rPr sz="1050" dirty="0">
                <a:latin typeface="Arial MT"/>
                <a:cs typeface="Arial MT"/>
              </a:rPr>
              <a:t>causes</a:t>
            </a:r>
            <a:r>
              <a:rPr sz="1050" spc="155" dirty="0">
                <a:latin typeface="Arial MT"/>
                <a:cs typeface="Arial MT"/>
              </a:rPr>
              <a:t> </a:t>
            </a:r>
            <a:r>
              <a:rPr lang="en-US" sz="1050" spc="155" dirty="0">
                <a:latin typeface="Arial MT"/>
                <a:cs typeface="Arial MT"/>
              </a:rPr>
              <a:t>AWLS </a:t>
            </a:r>
            <a:r>
              <a:rPr sz="1050" dirty="0">
                <a:latin typeface="Arial MT"/>
                <a:cs typeface="Arial MT"/>
              </a:rPr>
              <a:t>concern</a:t>
            </a:r>
            <a:r>
              <a:rPr sz="1050" spc="160" dirty="0">
                <a:latin typeface="Arial MT"/>
                <a:cs typeface="Arial MT"/>
              </a:rPr>
              <a:t>  </a:t>
            </a:r>
            <a:r>
              <a:rPr sz="1050" dirty="0">
                <a:latin typeface="Arial MT"/>
                <a:cs typeface="Arial MT"/>
              </a:rPr>
              <a:t>at</a:t>
            </a:r>
            <a:r>
              <a:rPr sz="1050" spc="155" dirty="0">
                <a:latin typeface="Arial MT"/>
                <a:cs typeface="Arial MT"/>
              </a:rPr>
              <a:t> 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160" dirty="0">
                <a:latin typeface="Arial MT"/>
                <a:cs typeface="Arial MT"/>
              </a:rPr>
              <a:t>  </a:t>
            </a:r>
            <a:r>
              <a:rPr sz="1050" dirty="0">
                <a:latin typeface="Arial MT"/>
                <a:cs typeface="Arial MT"/>
              </a:rPr>
              <a:t>proposed</a:t>
            </a:r>
            <a:r>
              <a:rPr sz="1050" spc="155" dirty="0">
                <a:latin typeface="Arial MT"/>
                <a:cs typeface="Arial MT"/>
              </a:rPr>
              <a:t>  </a:t>
            </a:r>
            <a:r>
              <a:rPr sz="1050" dirty="0">
                <a:latin typeface="Arial MT"/>
                <a:cs typeface="Arial MT"/>
              </a:rPr>
              <a:t>time</a:t>
            </a:r>
            <a:r>
              <a:rPr sz="1050" spc="160" dirty="0">
                <a:latin typeface="Arial MT"/>
                <a:cs typeface="Arial MT"/>
              </a:rPr>
              <a:t>  </a:t>
            </a:r>
            <a:r>
              <a:rPr sz="1050" dirty="0">
                <a:latin typeface="Arial MT"/>
                <a:cs typeface="Arial MT"/>
              </a:rPr>
              <a:t>of</a:t>
            </a:r>
            <a:r>
              <a:rPr sz="1050" spc="160" dirty="0">
                <a:latin typeface="Arial MT"/>
                <a:cs typeface="Arial MT"/>
              </a:rPr>
              <a:t>  </a:t>
            </a:r>
            <a:r>
              <a:rPr sz="1050" dirty="0">
                <a:latin typeface="Arial MT"/>
                <a:cs typeface="Arial MT"/>
              </a:rPr>
              <a:t>installation</a:t>
            </a:r>
            <a:r>
              <a:rPr sz="1050" spc="165" dirty="0">
                <a:latin typeface="Arial MT"/>
                <a:cs typeface="Arial MT"/>
              </a:rPr>
              <a:t>  </a:t>
            </a:r>
            <a:r>
              <a:rPr sz="1050" spc="-25" dirty="0">
                <a:latin typeface="Arial MT"/>
                <a:cs typeface="Arial MT"/>
              </a:rPr>
              <a:t>and 	</a:t>
            </a:r>
            <a:r>
              <a:rPr sz="1050" dirty="0">
                <a:latin typeface="Arial MT"/>
                <a:cs typeface="Arial MT"/>
              </a:rPr>
              <a:t>commissioning,</a:t>
            </a:r>
            <a:r>
              <a:rPr sz="1050" spc="20" dirty="0">
                <a:latin typeface="Arial MT"/>
                <a:cs typeface="Arial MT"/>
              </a:rPr>
              <a:t> </a:t>
            </a:r>
            <a:r>
              <a:rPr lang="en-US" sz="1050" spc="20" dirty="0">
                <a:latin typeface="Arial MT"/>
                <a:cs typeface="Arial MT"/>
              </a:rPr>
              <a:t>AWLS </a:t>
            </a:r>
            <a:r>
              <a:rPr sz="1050" dirty="0">
                <a:latin typeface="Arial MT"/>
                <a:cs typeface="Arial MT"/>
              </a:rPr>
              <a:t>may</a:t>
            </a:r>
            <a:r>
              <a:rPr sz="1050" spc="2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request</a:t>
            </a:r>
            <a:r>
              <a:rPr sz="1050" spc="1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details</a:t>
            </a:r>
            <a:r>
              <a:rPr sz="1050" spc="2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of</a:t>
            </a:r>
            <a:r>
              <a:rPr sz="1050" spc="1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1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proposed</a:t>
            </a:r>
            <a:r>
              <a:rPr sz="1050" spc="1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security</a:t>
            </a:r>
            <a:r>
              <a:rPr sz="1050" spc="1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to</a:t>
            </a:r>
            <a:r>
              <a:rPr sz="1050" spc="1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be</a:t>
            </a:r>
            <a:r>
              <a:rPr sz="1050" spc="15" dirty="0">
                <a:latin typeface="Arial MT"/>
                <a:cs typeface="Arial MT"/>
              </a:rPr>
              <a:t> </a:t>
            </a:r>
            <a:r>
              <a:rPr sz="1050" spc="-10" dirty="0">
                <a:latin typeface="Arial MT"/>
                <a:cs typeface="Arial MT"/>
              </a:rPr>
              <a:t>provided 	</a:t>
            </a:r>
            <a:r>
              <a:rPr sz="1050" dirty="0">
                <a:latin typeface="Arial MT"/>
                <a:cs typeface="Arial MT"/>
              </a:rPr>
              <a:t>by</a:t>
            </a:r>
            <a:r>
              <a:rPr sz="1050" spc="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1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Buyer</a:t>
            </a:r>
            <a:r>
              <a:rPr sz="1050" spc="1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and</a:t>
            </a:r>
            <a:r>
              <a:rPr sz="1050" spc="1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if</a:t>
            </a:r>
            <a:r>
              <a:rPr sz="1050" spc="5" dirty="0">
                <a:latin typeface="Arial MT"/>
                <a:cs typeface="Arial MT"/>
              </a:rPr>
              <a:t> </a:t>
            </a:r>
            <a:r>
              <a:rPr lang="en-US" sz="1050" spc="5" dirty="0">
                <a:latin typeface="Arial MT"/>
                <a:cs typeface="Arial MT"/>
              </a:rPr>
              <a:t>AWLS </a:t>
            </a:r>
            <a:r>
              <a:rPr sz="1050" dirty="0">
                <a:latin typeface="Arial MT"/>
                <a:cs typeface="Arial MT"/>
              </a:rPr>
              <a:t>considers</a:t>
            </a:r>
            <a:r>
              <a:rPr sz="1050" spc="1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it</a:t>
            </a:r>
            <a:r>
              <a:rPr sz="1050" spc="2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necessary,</a:t>
            </a:r>
            <a:r>
              <a:rPr sz="1050" spc="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it</a:t>
            </a:r>
            <a:r>
              <a:rPr sz="1050" spc="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may</a:t>
            </a:r>
            <a:r>
              <a:rPr sz="1050" spc="1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require</a:t>
            </a:r>
            <a:r>
              <a:rPr sz="1050" spc="1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additional</a:t>
            </a:r>
            <a:r>
              <a:rPr sz="1050" spc="15" dirty="0">
                <a:latin typeface="Arial MT"/>
                <a:cs typeface="Arial MT"/>
              </a:rPr>
              <a:t> </a:t>
            </a:r>
            <a:r>
              <a:rPr sz="1050" spc="-10" dirty="0">
                <a:latin typeface="Arial MT"/>
                <a:cs typeface="Arial MT"/>
              </a:rPr>
              <a:t>security 	</a:t>
            </a:r>
            <a:r>
              <a:rPr sz="1050" dirty="0">
                <a:latin typeface="Arial MT"/>
                <a:cs typeface="Arial MT"/>
              </a:rPr>
              <a:t>measures</a:t>
            </a:r>
            <a:r>
              <a:rPr sz="1050" spc="3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to</a:t>
            </a:r>
            <a:r>
              <a:rPr sz="1050" spc="3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be</a:t>
            </a:r>
            <a:r>
              <a:rPr sz="1050" spc="3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undertaken</a:t>
            </a:r>
            <a:r>
              <a:rPr sz="1050" spc="4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which</a:t>
            </a:r>
            <a:r>
              <a:rPr sz="1050" spc="2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will</a:t>
            </a:r>
            <a:r>
              <a:rPr sz="1050" spc="3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be</a:t>
            </a:r>
            <a:r>
              <a:rPr sz="1050" spc="3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provided</a:t>
            </a:r>
            <a:r>
              <a:rPr sz="1050" spc="3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by</a:t>
            </a:r>
            <a:r>
              <a:rPr sz="1050" spc="3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or</a:t>
            </a:r>
            <a:r>
              <a:rPr sz="1050" spc="3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charged</a:t>
            </a:r>
            <a:r>
              <a:rPr sz="1050" spc="4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to</a:t>
            </a:r>
            <a:r>
              <a:rPr sz="1050" spc="3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3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Buyer</a:t>
            </a:r>
            <a:r>
              <a:rPr sz="1050" spc="3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at</a:t>
            </a:r>
            <a:r>
              <a:rPr sz="1050" spc="3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no</a:t>
            </a:r>
            <a:r>
              <a:rPr sz="1050" spc="30" dirty="0">
                <a:latin typeface="Arial MT"/>
                <a:cs typeface="Arial MT"/>
              </a:rPr>
              <a:t> </a:t>
            </a:r>
            <a:r>
              <a:rPr sz="1050" spc="-20" dirty="0">
                <a:latin typeface="Arial MT"/>
                <a:cs typeface="Arial MT"/>
              </a:rPr>
              <a:t>cost 	</a:t>
            </a:r>
            <a:r>
              <a:rPr sz="1050" dirty="0">
                <a:latin typeface="Arial MT"/>
                <a:cs typeface="Arial MT"/>
              </a:rPr>
              <a:t>to</a:t>
            </a:r>
            <a:r>
              <a:rPr lang="en-US" sz="1050" dirty="0">
                <a:latin typeface="Arial MT"/>
                <a:cs typeface="Arial MT"/>
              </a:rPr>
              <a:t> AWLS</a:t>
            </a:r>
            <a:r>
              <a:rPr sz="1050" spc="-10" dirty="0">
                <a:latin typeface="Arial MT"/>
                <a:cs typeface="Arial MT"/>
              </a:rPr>
              <a:t>.</a:t>
            </a:r>
            <a:endParaRPr sz="1050" dirty="0">
              <a:latin typeface="Arial MT"/>
              <a:cs typeface="Arial MT"/>
            </a:endParaRPr>
          </a:p>
          <a:p>
            <a:pPr marL="458470" marR="8890" lvl="1" indent="-445770" algn="just">
              <a:lnSpc>
                <a:spcPts val="1210"/>
              </a:lnSpc>
              <a:spcBef>
                <a:spcPts val="1000"/>
              </a:spcBef>
              <a:buAutoNum type="arabicPeriod"/>
              <a:tabLst>
                <a:tab pos="463550" algn="l"/>
              </a:tabLst>
            </a:pPr>
            <a:r>
              <a:rPr sz="1050" dirty="0">
                <a:latin typeface="Arial MT"/>
                <a:cs typeface="Arial MT"/>
              </a:rPr>
              <a:t>The</a:t>
            </a:r>
            <a:r>
              <a:rPr sz="1050" spc="8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Buyer</a:t>
            </a:r>
            <a:r>
              <a:rPr sz="1050" spc="8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shall</a:t>
            </a:r>
            <a:r>
              <a:rPr sz="1050" spc="9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provide</a:t>
            </a:r>
            <a:r>
              <a:rPr sz="1050" spc="9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at</a:t>
            </a:r>
            <a:r>
              <a:rPr sz="1050" spc="9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8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Buyer’s</a:t>
            </a:r>
            <a:r>
              <a:rPr sz="1050" spc="9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expense</a:t>
            </a:r>
            <a:r>
              <a:rPr sz="1050" spc="9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appropriate</a:t>
            </a:r>
            <a:r>
              <a:rPr sz="1050" spc="9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facilities</a:t>
            </a:r>
            <a:r>
              <a:rPr sz="1050" spc="9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to</a:t>
            </a:r>
            <a:r>
              <a:rPr sz="1050" spc="80" dirty="0">
                <a:latin typeface="Arial MT"/>
                <a:cs typeface="Arial MT"/>
              </a:rPr>
              <a:t> </a:t>
            </a:r>
            <a:r>
              <a:rPr lang="en-US" sz="1050" spc="80" dirty="0">
                <a:latin typeface="Arial MT"/>
                <a:cs typeface="Arial MT"/>
              </a:rPr>
              <a:t>AWLS </a:t>
            </a:r>
            <a:r>
              <a:rPr sz="1050" spc="-25" dirty="0">
                <a:latin typeface="Arial MT"/>
                <a:cs typeface="Arial MT"/>
              </a:rPr>
              <a:t>its 	</a:t>
            </a:r>
            <a:r>
              <a:rPr sz="1050" dirty="0">
                <a:latin typeface="Arial MT"/>
                <a:cs typeface="Arial MT"/>
              </a:rPr>
              <a:t>servants</a:t>
            </a:r>
            <a:r>
              <a:rPr sz="1050" spc="-2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and</a:t>
            </a:r>
            <a:r>
              <a:rPr sz="1050" spc="-3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agents</a:t>
            </a:r>
            <a:r>
              <a:rPr sz="1050" spc="-2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at</a:t>
            </a:r>
            <a:r>
              <a:rPr sz="1050" spc="-2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-3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Premises</a:t>
            </a:r>
            <a:r>
              <a:rPr sz="1050" spc="-2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and</a:t>
            </a:r>
            <a:r>
              <a:rPr sz="1050" spc="-3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in</a:t>
            </a:r>
            <a:r>
              <a:rPr sz="1050" spc="-30" dirty="0">
                <a:latin typeface="Arial MT"/>
                <a:cs typeface="Arial MT"/>
              </a:rPr>
              <a:t> </a:t>
            </a:r>
            <a:r>
              <a:rPr sz="1050" spc="-10" dirty="0">
                <a:latin typeface="Arial MT"/>
                <a:cs typeface="Arial MT"/>
              </a:rPr>
              <a:t>particular:</a:t>
            </a:r>
            <a:endParaRPr sz="1050" dirty="0">
              <a:latin typeface="Arial MT"/>
              <a:cs typeface="Arial MT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339850" y="9011929"/>
            <a:ext cx="320675" cy="1854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50" spc="-10" dirty="0">
                <a:latin typeface="Arial MT"/>
                <a:cs typeface="Arial MT"/>
              </a:rPr>
              <a:t>7.2.1</a:t>
            </a:r>
            <a:endParaRPr sz="1050">
              <a:latin typeface="Arial MT"/>
              <a:cs typeface="Arial MT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969770" y="9011929"/>
            <a:ext cx="4697095" cy="176972"/>
          </a:xfrm>
          <a:prstGeom prst="rect">
            <a:avLst/>
          </a:prstGeom>
        </p:spPr>
        <p:txBody>
          <a:bodyPr vert="horz" wrap="square" lIns="0" tIns="22860" rIns="0" bIns="0" rtlCol="0">
            <a:spAutoFit/>
          </a:bodyPr>
          <a:lstStyle/>
          <a:p>
            <a:pPr marL="12700" marR="5080">
              <a:lnSpc>
                <a:spcPts val="1210"/>
              </a:lnSpc>
              <a:spcBef>
                <a:spcPts val="180"/>
              </a:spcBef>
            </a:pPr>
            <a:r>
              <a:rPr sz="1050" dirty="0">
                <a:latin typeface="Arial MT"/>
                <a:cs typeface="Arial MT"/>
              </a:rPr>
              <a:t>access</a:t>
            </a:r>
            <a:r>
              <a:rPr sz="1050" spc="1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to</a:t>
            </a:r>
            <a:r>
              <a:rPr sz="1050" spc="1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and</a:t>
            </a:r>
            <a:r>
              <a:rPr sz="1050" spc="1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use</a:t>
            </a:r>
            <a:r>
              <a:rPr sz="1050" spc="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of</a:t>
            </a:r>
            <a:r>
              <a:rPr sz="1050" spc="2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1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Buyer’s</a:t>
            </a:r>
            <a:r>
              <a:rPr sz="1050" spc="25" dirty="0">
                <a:latin typeface="Arial MT"/>
                <a:cs typeface="Arial MT"/>
              </a:rPr>
              <a:t> </a:t>
            </a:r>
            <a:r>
              <a:rPr sz="1050" spc="-10" dirty="0">
                <a:latin typeface="Arial MT"/>
                <a:cs typeface="Arial MT"/>
              </a:rPr>
              <a:t>Equipment/Labour</a:t>
            </a:r>
            <a:r>
              <a:rPr sz="1050" spc="2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at</a:t>
            </a:r>
            <a:r>
              <a:rPr sz="1050" spc="1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no</a:t>
            </a:r>
            <a:r>
              <a:rPr sz="1050" spc="1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cost</a:t>
            </a:r>
            <a:r>
              <a:rPr sz="1050" spc="2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to</a:t>
            </a:r>
            <a:r>
              <a:rPr lang="en-US" sz="1050" dirty="0">
                <a:latin typeface="Arial MT"/>
                <a:cs typeface="Arial MT"/>
              </a:rPr>
              <a:t> AWLS</a:t>
            </a:r>
            <a:r>
              <a:rPr sz="1050" spc="-10" dirty="0">
                <a:latin typeface="Arial MT"/>
                <a:cs typeface="Arial MT"/>
              </a:rPr>
              <a:t>; </a:t>
            </a:r>
            <a:r>
              <a:rPr sz="1050" spc="-25" dirty="0">
                <a:latin typeface="Arial MT"/>
                <a:cs typeface="Arial MT"/>
              </a:rPr>
              <a:t>and</a:t>
            </a:r>
            <a:endParaRPr sz="1050" dirty="0">
              <a:latin typeface="Arial MT"/>
              <a:cs typeface="Arial MT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339850" y="9446269"/>
            <a:ext cx="320675" cy="1854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50" spc="-10" dirty="0">
                <a:latin typeface="Arial MT"/>
                <a:cs typeface="Arial MT"/>
              </a:rPr>
              <a:t>7.2.2</a:t>
            </a:r>
            <a:endParaRPr sz="1050">
              <a:latin typeface="Arial MT"/>
              <a:cs typeface="Arial MT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969770" y="9446269"/>
            <a:ext cx="4313555" cy="17440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50" dirty="0">
                <a:latin typeface="Arial MT"/>
                <a:cs typeface="Arial MT"/>
              </a:rPr>
              <a:t>proper</a:t>
            </a:r>
            <a:r>
              <a:rPr sz="1050" spc="-3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and</a:t>
            </a:r>
            <a:r>
              <a:rPr sz="1050" spc="-4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safe</a:t>
            </a:r>
            <a:r>
              <a:rPr sz="1050" spc="-4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storage</a:t>
            </a:r>
            <a:r>
              <a:rPr sz="1050" spc="-4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and</a:t>
            </a:r>
            <a:r>
              <a:rPr sz="1050" spc="-3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protection</a:t>
            </a:r>
            <a:r>
              <a:rPr sz="1050" spc="-3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of</a:t>
            </a:r>
            <a:r>
              <a:rPr lang="en-US" sz="1050" dirty="0">
                <a:latin typeface="Arial MT"/>
                <a:cs typeface="Arial MT"/>
              </a:rPr>
              <a:t> AWLS</a:t>
            </a:r>
            <a:r>
              <a:rPr sz="1050" dirty="0">
                <a:latin typeface="Arial MT"/>
                <a:cs typeface="Arial MT"/>
              </a:rPr>
              <a:t>’s</a:t>
            </a:r>
            <a:r>
              <a:rPr sz="1050" spc="-3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Equipment;</a:t>
            </a:r>
            <a:r>
              <a:rPr sz="1050" spc="-30" dirty="0">
                <a:latin typeface="Arial MT"/>
                <a:cs typeface="Arial MT"/>
              </a:rPr>
              <a:t> </a:t>
            </a:r>
            <a:r>
              <a:rPr sz="1050" spc="-25" dirty="0">
                <a:latin typeface="Arial MT"/>
                <a:cs typeface="Arial MT"/>
              </a:rPr>
              <a:t>and</a:t>
            </a:r>
            <a:endParaRPr sz="1050" dirty="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bject 22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3175" rIns="0" bIns="0" rtlCol="0">
            <a:spAutoFit/>
          </a:bodyPr>
          <a:lstStyle/>
          <a:p>
            <a:pPr marL="38100">
              <a:lnSpc>
                <a:spcPts val="885"/>
              </a:lnSpc>
              <a:spcBef>
                <a:spcPts val="25"/>
              </a:spcBef>
            </a:pPr>
            <a:r>
              <a:rPr spc="-25" dirty="0"/>
              <a:t>6</a:t>
            </a:r>
          </a:p>
          <a:p>
            <a:pPr marL="38100">
              <a:lnSpc>
                <a:spcPts val="885"/>
              </a:lnSpc>
            </a:pPr>
            <a:r>
              <a:rPr spc="-10" dirty="0"/>
              <a:t>PME\NFL1\2466106.5</a:t>
            </a:r>
          </a:p>
        </p:txBody>
      </p:sp>
      <p:sp>
        <p:nvSpPr>
          <p:cNvPr id="2" name="object 2"/>
          <p:cNvSpPr txBox="1"/>
          <p:nvPr/>
        </p:nvSpPr>
        <p:spPr>
          <a:xfrm>
            <a:off x="1339850" y="880119"/>
            <a:ext cx="320675" cy="1854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50" spc="-10" dirty="0">
                <a:latin typeface="Arial MT"/>
                <a:cs typeface="Arial MT"/>
              </a:rPr>
              <a:t>7.2.3</a:t>
            </a:r>
            <a:endParaRPr sz="1050">
              <a:latin typeface="Arial MT"/>
              <a:cs typeface="Arial MT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969770" y="880119"/>
            <a:ext cx="2513330" cy="1854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50" dirty="0">
                <a:latin typeface="Arial MT"/>
                <a:cs typeface="Arial MT"/>
              </a:rPr>
              <a:t>free</a:t>
            </a:r>
            <a:r>
              <a:rPr sz="1050" spc="-3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and</a:t>
            </a:r>
            <a:r>
              <a:rPr sz="1050" spc="-3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safe</a:t>
            </a:r>
            <a:r>
              <a:rPr sz="1050" spc="-2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access</a:t>
            </a:r>
            <a:r>
              <a:rPr sz="1050" spc="-3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to</a:t>
            </a:r>
            <a:r>
              <a:rPr sz="1050" spc="-2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-3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Premises;</a:t>
            </a:r>
            <a:r>
              <a:rPr sz="1050" spc="-25" dirty="0">
                <a:latin typeface="Arial MT"/>
                <a:cs typeface="Arial MT"/>
              </a:rPr>
              <a:t> and</a:t>
            </a:r>
            <a:endParaRPr sz="1050">
              <a:latin typeface="Arial MT"/>
              <a:cs typeface="Arial MT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339850" y="1160789"/>
            <a:ext cx="320675" cy="1854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50" spc="-10" dirty="0">
                <a:latin typeface="Arial MT"/>
                <a:cs typeface="Arial MT"/>
              </a:rPr>
              <a:t>7.2.4</a:t>
            </a:r>
            <a:endParaRPr sz="1050">
              <a:latin typeface="Arial MT"/>
              <a:cs typeface="Arial MT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969770" y="1160789"/>
            <a:ext cx="4691380" cy="339090"/>
          </a:xfrm>
          <a:prstGeom prst="rect">
            <a:avLst/>
          </a:prstGeom>
        </p:spPr>
        <p:txBody>
          <a:bodyPr vert="horz" wrap="square" lIns="0" tIns="22860" rIns="0" bIns="0" rtlCol="0">
            <a:spAutoFit/>
          </a:bodyPr>
          <a:lstStyle/>
          <a:p>
            <a:pPr marL="12700" marR="5080">
              <a:lnSpc>
                <a:spcPts val="1210"/>
              </a:lnSpc>
              <a:spcBef>
                <a:spcPts val="180"/>
              </a:spcBef>
            </a:pPr>
            <a:r>
              <a:rPr sz="1050" dirty="0">
                <a:latin typeface="Arial MT"/>
                <a:cs typeface="Arial MT"/>
              </a:rPr>
              <a:t>all</a:t>
            </a:r>
            <a:r>
              <a:rPr sz="1050" spc="21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facilities</a:t>
            </a:r>
            <a:r>
              <a:rPr sz="1050" spc="21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and</a:t>
            </a:r>
            <a:r>
              <a:rPr sz="1050" spc="21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services</a:t>
            </a:r>
            <a:r>
              <a:rPr sz="1050" spc="20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necessary</a:t>
            </a:r>
            <a:r>
              <a:rPr sz="1050" spc="204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to</a:t>
            </a:r>
            <a:r>
              <a:rPr sz="1050" spc="204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enable</a:t>
            </a:r>
            <a:r>
              <a:rPr sz="1050" spc="21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21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Works</a:t>
            </a:r>
            <a:r>
              <a:rPr sz="1050" spc="21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to</a:t>
            </a:r>
            <a:r>
              <a:rPr sz="1050" spc="19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be</a:t>
            </a:r>
            <a:r>
              <a:rPr sz="1050" spc="21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carried</a:t>
            </a:r>
            <a:r>
              <a:rPr sz="1050" spc="195" dirty="0">
                <a:latin typeface="Arial MT"/>
                <a:cs typeface="Arial MT"/>
              </a:rPr>
              <a:t> </a:t>
            </a:r>
            <a:r>
              <a:rPr sz="1050" spc="-25" dirty="0">
                <a:latin typeface="Arial MT"/>
                <a:cs typeface="Arial MT"/>
              </a:rPr>
              <a:t>out </a:t>
            </a:r>
            <a:r>
              <a:rPr sz="1050" dirty="0">
                <a:latin typeface="Arial MT"/>
                <a:cs typeface="Arial MT"/>
              </a:rPr>
              <a:t>safely</a:t>
            </a:r>
            <a:r>
              <a:rPr sz="1050" spc="-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and</a:t>
            </a:r>
            <a:r>
              <a:rPr sz="1050" spc="10" dirty="0">
                <a:latin typeface="Arial MT"/>
                <a:cs typeface="Arial MT"/>
              </a:rPr>
              <a:t> </a:t>
            </a:r>
            <a:r>
              <a:rPr sz="1050" spc="-10" dirty="0">
                <a:latin typeface="Arial MT"/>
                <a:cs typeface="Arial MT"/>
              </a:rPr>
              <a:t>expeditiously;</a:t>
            </a:r>
            <a:r>
              <a:rPr sz="1050" spc="5" dirty="0">
                <a:latin typeface="Arial MT"/>
                <a:cs typeface="Arial MT"/>
              </a:rPr>
              <a:t> </a:t>
            </a:r>
            <a:r>
              <a:rPr sz="1050" spc="-25" dirty="0">
                <a:latin typeface="Arial MT"/>
                <a:cs typeface="Arial MT"/>
              </a:rPr>
              <a:t>and</a:t>
            </a:r>
            <a:endParaRPr sz="1050">
              <a:latin typeface="Arial MT"/>
              <a:cs typeface="Arial MT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339850" y="1595129"/>
            <a:ext cx="320675" cy="1854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50" spc="-10" dirty="0">
                <a:latin typeface="Arial MT"/>
                <a:cs typeface="Arial MT"/>
              </a:rPr>
              <a:t>7.2.5</a:t>
            </a:r>
            <a:endParaRPr sz="1050">
              <a:latin typeface="Arial MT"/>
              <a:cs typeface="Arial MT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969770" y="1595129"/>
            <a:ext cx="4695190" cy="339090"/>
          </a:xfrm>
          <a:prstGeom prst="rect">
            <a:avLst/>
          </a:prstGeom>
        </p:spPr>
        <p:txBody>
          <a:bodyPr vert="horz" wrap="square" lIns="0" tIns="22860" rIns="0" bIns="0" rtlCol="0">
            <a:spAutoFit/>
          </a:bodyPr>
          <a:lstStyle/>
          <a:p>
            <a:pPr marL="12700" marR="5080">
              <a:lnSpc>
                <a:spcPts val="1210"/>
              </a:lnSpc>
              <a:spcBef>
                <a:spcPts val="180"/>
              </a:spcBef>
            </a:pPr>
            <a:r>
              <a:rPr sz="1050" dirty="0">
                <a:latin typeface="Arial MT"/>
                <a:cs typeface="Arial MT"/>
              </a:rPr>
              <a:t>all</a:t>
            </a:r>
            <a:r>
              <a:rPr sz="1050" spc="-1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builders’</a:t>
            </a:r>
            <a:r>
              <a:rPr sz="1050" spc="-1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work,</a:t>
            </a:r>
            <a:r>
              <a:rPr sz="1050" spc="-2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foundations,</a:t>
            </a:r>
            <a:r>
              <a:rPr sz="1050" spc="-1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cutting</a:t>
            </a:r>
            <a:r>
              <a:rPr sz="1050" spc="-1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away</a:t>
            </a:r>
            <a:r>
              <a:rPr sz="1050" spc="-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and</a:t>
            </a:r>
            <a:r>
              <a:rPr sz="1050" spc="-1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making good</a:t>
            </a:r>
            <a:r>
              <a:rPr sz="1050" spc="-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required</a:t>
            </a:r>
            <a:r>
              <a:rPr sz="1050" spc="-1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and</a:t>
            </a:r>
            <a:r>
              <a:rPr sz="1050" spc="-5" dirty="0">
                <a:latin typeface="Arial MT"/>
                <a:cs typeface="Arial MT"/>
              </a:rPr>
              <a:t> </a:t>
            </a:r>
            <a:r>
              <a:rPr sz="1050" spc="-25" dirty="0">
                <a:latin typeface="Arial MT"/>
                <a:cs typeface="Arial MT"/>
              </a:rPr>
              <a:t>the </a:t>
            </a:r>
            <a:r>
              <a:rPr sz="1050" dirty="0">
                <a:latin typeface="Arial MT"/>
                <a:cs typeface="Arial MT"/>
              </a:rPr>
              <a:t>ready</a:t>
            </a:r>
            <a:r>
              <a:rPr sz="1050" spc="-15" dirty="0">
                <a:latin typeface="Arial MT"/>
                <a:cs typeface="Arial MT"/>
              </a:rPr>
              <a:t> </a:t>
            </a:r>
            <a:r>
              <a:rPr sz="1050" spc="-10" dirty="0">
                <a:latin typeface="Arial MT"/>
                <a:cs typeface="Arial MT"/>
              </a:rPr>
              <a:t>availability</a:t>
            </a:r>
            <a:r>
              <a:rPr sz="1050" spc="-1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of</a:t>
            </a:r>
            <a:r>
              <a:rPr sz="1050" spc="-2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all</a:t>
            </a:r>
            <a:r>
              <a:rPr sz="1050" spc="-2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plant</a:t>
            </a:r>
            <a:r>
              <a:rPr sz="1050" spc="-2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and</a:t>
            </a:r>
            <a:r>
              <a:rPr sz="1050" spc="-1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equipment;</a:t>
            </a:r>
            <a:r>
              <a:rPr sz="1050" spc="-10" dirty="0">
                <a:latin typeface="Arial MT"/>
                <a:cs typeface="Arial MT"/>
              </a:rPr>
              <a:t> </a:t>
            </a:r>
            <a:r>
              <a:rPr sz="1050" spc="-25" dirty="0">
                <a:latin typeface="Arial MT"/>
                <a:cs typeface="Arial MT"/>
              </a:rPr>
              <a:t>and</a:t>
            </a:r>
            <a:endParaRPr sz="1050">
              <a:latin typeface="Arial MT"/>
              <a:cs typeface="Arial MT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339850" y="2029469"/>
            <a:ext cx="320675" cy="1854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50" spc="-10" dirty="0">
                <a:latin typeface="Arial MT"/>
                <a:cs typeface="Arial MT"/>
              </a:rPr>
              <a:t>7.2.6</a:t>
            </a:r>
            <a:endParaRPr sz="1050">
              <a:latin typeface="Arial MT"/>
              <a:cs typeface="Arial MT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969770" y="2029469"/>
            <a:ext cx="4697095" cy="492759"/>
          </a:xfrm>
          <a:prstGeom prst="rect">
            <a:avLst/>
          </a:prstGeom>
        </p:spPr>
        <p:txBody>
          <a:bodyPr vert="horz" wrap="square" lIns="0" tIns="22860" rIns="0" bIns="0" rtlCol="0">
            <a:spAutoFit/>
          </a:bodyPr>
          <a:lstStyle/>
          <a:p>
            <a:pPr marL="12700" marR="5080" algn="just">
              <a:lnSpc>
                <a:spcPts val="1210"/>
              </a:lnSpc>
              <a:spcBef>
                <a:spcPts val="180"/>
              </a:spcBef>
            </a:pPr>
            <a:r>
              <a:rPr sz="1050" dirty="0">
                <a:latin typeface="Arial MT"/>
                <a:cs typeface="Arial MT"/>
              </a:rPr>
              <a:t>the</a:t>
            </a:r>
            <a:r>
              <a:rPr sz="1050" spc="5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removal</a:t>
            </a:r>
            <a:r>
              <a:rPr sz="1050" spc="6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and</a:t>
            </a:r>
            <a:r>
              <a:rPr sz="1050" spc="5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separate</a:t>
            </a:r>
            <a:r>
              <a:rPr sz="1050" spc="6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storage</a:t>
            </a:r>
            <a:r>
              <a:rPr sz="1050" spc="6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of</a:t>
            </a:r>
            <a:r>
              <a:rPr sz="1050" spc="4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valuable</a:t>
            </a:r>
            <a:r>
              <a:rPr sz="1050" spc="7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or</a:t>
            </a:r>
            <a:r>
              <a:rPr sz="1050" spc="5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delicate</a:t>
            </a:r>
            <a:r>
              <a:rPr sz="1050" spc="5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items</a:t>
            </a:r>
            <a:r>
              <a:rPr sz="1050" spc="7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of</a:t>
            </a:r>
            <a:r>
              <a:rPr sz="1050" spc="4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60" dirty="0">
                <a:latin typeface="Arial MT"/>
                <a:cs typeface="Arial MT"/>
              </a:rPr>
              <a:t> </a:t>
            </a:r>
            <a:r>
              <a:rPr sz="1050" spc="-10" dirty="0">
                <a:latin typeface="Arial MT"/>
                <a:cs typeface="Arial MT"/>
              </a:rPr>
              <a:t>Buyer’s </a:t>
            </a:r>
            <a:r>
              <a:rPr sz="1050" dirty="0">
                <a:latin typeface="Arial MT"/>
                <a:cs typeface="Arial MT"/>
              </a:rPr>
              <a:t>property</a:t>
            </a:r>
            <a:r>
              <a:rPr sz="1050" spc="4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which</a:t>
            </a:r>
            <a:r>
              <a:rPr sz="1050" spc="3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would</a:t>
            </a:r>
            <a:r>
              <a:rPr sz="1050" spc="4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be</a:t>
            </a:r>
            <a:r>
              <a:rPr sz="1050" spc="4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reasonably</a:t>
            </a:r>
            <a:r>
              <a:rPr sz="1050" spc="4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likely</a:t>
            </a:r>
            <a:r>
              <a:rPr sz="1050" spc="4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to</a:t>
            </a:r>
            <a:r>
              <a:rPr sz="1050" spc="3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be</a:t>
            </a:r>
            <a:r>
              <a:rPr sz="1050" spc="4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susceptible</a:t>
            </a:r>
            <a:r>
              <a:rPr sz="1050" spc="4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to</a:t>
            </a:r>
            <a:r>
              <a:rPr sz="1050" spc="3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damage</a:t>
            </a:r>
            <a:r>
              <a:rPr sz="1050" spc="40" dirty="0">
                <a:latin typeface="Arial MT"/>
                <a:cs typeface="Arial MT"/>
              </a:rPr>
              <a:t> </a:t>
            </a:r>
            <a:r>
              <a:rPr sz="1050" spc="-10" dirty="0">
                <a:latin typeface="Arial MT"/>
                <a:cs typeface="Arial MT"/>
              </a:rPr>
              <a:t>during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-2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carrying</a:t>
            </a:r>
            <a:r>
              <a:rPr sz="1050" spc="-1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out</a:t>
            </a:r>
            <a:r>
              <a:rPr sz="1050" spc="-2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of</a:t>
            </a:r>
            <a:r>
              <a:rPr sz="1050" spc="-2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-2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Works;</a:t>
            </a:r>
            <a:r>
              <a:rPr sz="1050" spc="-15" dirty="0">
                <a:latin typeface="Arial MT"/>
                <a:cs typeface="Arial MT"/>
              </a:rPr>
              <a:t> </a:t>
            </a:r>
            <a:r>
              <a:rPr sz="1050" spc="-25" dirty="0">
                <a:latin typeface="Arial MT"/>
                <a:cs typeface="Arial MT"/>
              </a:rPr>
              <a:t>and</a:t>
            </a:r>
            <a:endParaRPr sz="1050">
              <a:latin typeface="Arial MT"/>
              <a:cs typeface="Arial MT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339850" y="2617479"/>
            <a:ext cx="320675" cy="1854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50" spc="-10" dirty="0">
                <a:latin typeface="Arial MT"/>
                <a:cs typeface="Arial MT"/>
              </a:rPr>
              <a:t>7.2.7</a:t>
            </a:r>
            <a:endParaRPr sz="1050">
              <a:latin typeface="Arial MT"/>
              <a:cs typeface="Arial MT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969770" y="2617479"/>
            <a:ext cx="4699000" cy="927100"/>
          </a:xfrm>
          <a:prstGeom prst="rect">
            <a:avLst/>
          </a:prstGeom>
        </p:spPr>
        <p:txBody>
          <a:bodyPr vert="horz" wrap="square" lIns="0" tIns="22860" rIns="0" bIns="0" rtlCol="0">
            <a:spAutoFit/>
          </a:bodyPr>
          <a:lstStyle/>
          <a:p>
            <a:pPr marL="12700" marR="6350" algn="just">
              <a:lnSpc>
                <a:spcPts val="1210"/>
              </a:lnSpc>
              <a:spcBef>
                <a:spcPts val="180"/>
              </a:spcBef>
            </a:pPr>
            <a:r>
              <a:rPr sz="1050" dirty="0">
                <a:latin typeface="Arial MT"/>
                <a:cs typeface="Arial MT"/>
              </a:rPr>
              <a:t>a</a:t>
            </a:r>
            <a:r>
              <a:rPr sz="1050" spc="21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dust</a:t>
            </a:r>
            <a:r>
              <a:rPr sz="1050" spc="229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and</a:t>
            </a:r>
            <a:r>
              <a:rPr sz="1050" spc="22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noise</a:t>
            </a:r>
            <a:r>
              <a:rPr sz="1050" spc="24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free</a:t>
            </a:r>
            <a:r>
              <a:rPr sz="1050" spc="22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environment</a:t>
            </a:r>
            <a:r>
              <a:rPr sz="1050" spc="24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during</a:t>
            </a:r>
            <a:r>
              <a:rPr sz="1050" spc="22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commissioning</a:t>
            </a:r>
            <a:r>
              <a:rPr sz="1050" spc="24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or</a:t>
            </a:r>
            <a:r>
              <a:rPr sz="1050" spc="229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testing</a:t>
            </a:r>
            <a:r>
              <a:rPr sz="1050" spc="229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of</a:t>
            </a:r>
            <a:r>
              <a:rPr sz="1050" spc="225" dirty="0">
                <a:latin typeface="Arial MT"/>
                <a:cs typeface="Arial MT"/>
              </a:rPr>
              <a:t> </a:t>
            </a:r>
            <a:r>
              <a:rPr sz="1050" spc="-25" dirty="0">
                <a:latin typeface="Arial MT"/>
                <a:cs typeface="Arial MT"/>
              </a:rPr>
              <a:t>the </a:t>
            </a:r>
            <a:r>
              <a:rPr sz="1050" dirty="0">
                <a:latin typeface="Arial MT"/>
                <a:cs typeface="Arial MT"/>
              </a:rPr>
              <a:t>System;</a:t>
            </a:r>
            <a:r>
              <a:rPr sz="1050" spc="-35" dirty="0">
                <a:latin typeface="Arial MT"/>
                <a:cs typeface="Arial MT"/>
              </a:rPr>
              <a:t> </a:t>
            </a:r>
            <a:r>
              <a:rPr sz="1050" spc="-25" dirty="0">
                <a:latin typeface="Arial MT"/>
                <a:cs typeface="Arial MT"/>
              </a:rPr>
              <a:t>and</a:t>
            </a:r>
            <a:endParaRPr sz="1050">
              <a:latin typeface="Arial MT"/>
              <a:cs typeface="Arial MT"/>
            </a:endParaRPr>
          </a:p>
          <a:p>
            <a:pPr marL="12700" marR="5080" algn="just">
              <a:lnSpc>
                <a:spcPts val="1210"/>
              </a:lnSpc>
              <a:spcBef>
                <a:spcPts val="1000"/>
              </a:spcBef>
            </a:pPr>
            <a:r>
              <a:rPr sz="1050" dirty="0">
                <a:latin typeface="Arial MT"/>
                <a:cs typeface="Arial MT"/>
              </a:rPr>
              <a:t>all</a:t>
            </a:r>
            <a:r>
              <a:rPr sz="1050" spc="14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necessary</a:t>
            </a:r>
            <a:r>
              <a:rPr sz="1050" spc="13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planning</a:t>
            </a:r>
            <a:r>
              <a:rPr sz="1050" spc="13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building</a:t>
            </a:r>
            <a:r>
              <a:rPr sz="1050" spc="13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regulation</a:t>
            </a:r>
            <a:r>
              <a:rPr sz="1050" spc="13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or</a:t>
            </a:r>
            <a:r>
              <a:rPr sz="1050" spc="14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other</a:t>
            </a:r>
            <a:r>
              <a:rPr sz="1050" spc="14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permissions</a:t>
            </a:r>
            <a:r>
              <a:rPr sz="1050" spc="14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approvals</a:t>
            </a:r>
            <a:r>
              <a:rPr sz="1050" spc="145" dirty="0">
                <a:latin typeface="Arial MT"/>
                <a:cs typeface="Arial MT"/>
              </a:rPr>
              <a:t> </a:t>
            </a:r>
            <a:r>
              <a:rPr sz="1050" spc="-25" dirty="0">
                <a:latin typeface="Arial MT"/>
                <a:cs typeface="Arial MT"/>
              </a:rPr>
              <a:t>or </a:t>
            </a:r>
            <a:r>
              <a:rPr sz="1050" dirty="0">
                <a:latin typeface="Arial MT"/>
                <a:cs typeface="Arial MT"/>
              </a:rPr>
              <a:t>permits and</a:t>
            </a:r>
            <a:r>
              <a:rPr sz="1050" spc="1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compliance</a:t>
            </a:r>
            <a:r>
              <a:rPr sz="1050" spc="1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with</a:t>
            </a:r>
            <a:r>
              <a:rPr sz="1050" spc="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all</a:t>
            </a:r>
            <a:r>
              <a:rPr sz="1050" spc="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laws</a:t>
            </a:r>
            <a:r>
              <a:rPr sz="1050" spc="1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and</a:t>
            </a:r>
            <a:r>
              <a:rPr sz="1050" spc="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regulations</a:t>
            </a:r>
            <a:r>
              <a:rPr sz="1050" spc="1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from</a:t>
            </a:r>
            <a:r>
              <a:rPr sz="1050" spc="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time</a:t>
            </a:r>
            <a:r>
              <a:rPr sz="1050" spc="1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to</a:t>
            </a:r>
            <a:r>
              <a:rPr sz="1050" spc="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time</a:t>
            </a:r>
            <a:r>
              <a:rPr sz="1050" spc="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in</a:t>
            </a:r>
            <a:r>
              <a:rPr sz="1050" spc="10" dirty="0">
                <a:latin typeface="Arial MT"/>
                <a:cs typeface="Arial MT"/>
              </a:rPr>
              <a:t> </a:t>
            </a:r>
            <a:r>
              <a:rPr sz="1050" spc="-10" dirty="0">
                <a:latin typeface="Arial MT"/>
                <a:cs typeface="Arial MT"/>
              </a:rPr>
              <a:t>force </a:t>
            </a:r>
            <a:r>
              <a:rPr sz="1050" dirty="0">
                <a:latin typeface="Arial MT"/>
                <a:cs typeface="Arial MT"/>
              </a:rPr>
              <a:t>in</a:t>
            </a:r>
            <a:r>
              <a:rPr sz="1050" spc="-4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connection</a:t>
            </a:r>
            <a:r>
              <a:rPr sz="1050" spc="-3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with</a:t>
            </a:r>
            <a:r>
              <a:rPr sz="1050" spc="-4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-4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Solution;</a:t>
            </a:r>
            <a:r>
              <a:rPr sz="1050" spc="-25" dirty="0">
                <a:latin typeface="Arial MT"/>
                <a:cs typeface="Arial MT"/>
              </a:rPr>
              <a:t> and</a:t>
            </a:r>
            <a:endParaRPr sz="1050">
              <a:latin typeface="Arial MT"/>
              <a:cs typeface="Arial MT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339850" y="3051819"/>
            <a:ext cx="320675" cy="1854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50" spc="-10" dirty="0">
                <a:latin typeface="Arial MT"/>
                <a:cs typeface="Arial MT"/>
              </a:rPr>
              <a:t>7.2.8</a:t>
            </a:r>
            <a:endParaRPr sz="1050">
              <a:latin typeface="Arial MT"/>
              <a:cs typeface="Arial MT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339850" y="3639829"/>
            <a:ext cx="320675" cy="1854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50" spc="-10" dirty="0">
                <a:latin typeface="Arial MT"/>
                <a:cs typeface="Arial MT"/>
              </a:rPr>
              <a:t>7.2.9</a:t>
            </a:r>
            <a:endParaRPr sz="1050">
              <a:latin typeface="Arial MT"/>
              <a:cs typeface="Arial MT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969770" y="3639829"/>
            <a:ext cx="4660900" cy="1854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50" dirty="0">
                <a:latin typeface="Arial MT"/>
                <a:cs typeface="Arial MT"/>
              </a:rPr>
              <a:t>provision</a:t>
            </a:r>
            <a:r>
              <a:rPr sz="1050" spc="-3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at</a:t>
            </a:r>
            <a:r>
              <a:rPr sz="1050" spc="-3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all</a:t>
            </a:r>
            <a:r>
              <a:rPr sz="1050" spc="-3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times</a:t>
            </a:r>
            <a:r>
              <a:rPr sz="1050" spc="-3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of</a:t>
            </a:r>
            <a:r>
              <a:rPr sz="1050" spc="-3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-3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proper</a:t>
            </a:r>
            <a:r>
              <a:rPr sz="1050" spc="-2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electrical</a:t>
            </a:r>
            <a:r>
              <a:rPr sz="1050" spc="-2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supply</a:t>
            </a:r>
            <a:r>
              <a:rPr sz="1050" spc="-3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voltage</a:t>
            </a:r>
            <a:r>
              <a:rPr sz="1050" spc="-3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to</a:t>
            </a:r>
            <a:r>
              <a:rPr sz="1050" spc="-3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-3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Solution;</a:t>
            </a:r>
            <a:r>
              <a:rPr sz="1050" spc="-20" dirty="0">
                <a:latin typeface="Arial MT"/>
                <a:cs typeface="Arial MT"/>
              </a:rPr>
              <a:t> </a:t>
            </a:r>
            <a:r>
              <a:rPr sz="1050" spc="-25" dirty="0">
                <a:latin typeface="Arial MT"/>
                <a:cs typeface="Arial MT"/>
              </a:rPr>
              <a:t>and</a:t>
            </a:r>
            <a:endParaRPr sz="1050">
              <a:latin typeface="Arial MT"/>
              <a:cs typeface="Arial MT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889000" y="3920499"/>
            <a:ext cx="5780405" cy="3408625"/>
          </a:xfrm>
          <a:prstGeom prst="rect">
            <a:avLst/>
          </a:prstGeom>
        </p:spPr>
        <p:txBody>
          <a:bodyPr vert="horz" wrap="square" lIns="0" tIns="22860" rIns="0" bIns="0" rtlCol="0">
            <a:spAutoFit/>
          </a:bodyPr>
          <a:lstStyle/>
          <a:p>
            <a:pPr marL="1088390" marR="10160" lvl="2" indent="-624840" algn="just">
              <a:lnSpc>
                <a:spcPts val="1210"/>
              </a:lnSpc>
              <a:spcBef>
                <a:spcPts val="180"/>
              </a:spcBef>
              <a:buAutoNum type="arabicPeriod" startAt="10"/>
              <a:tabLst>
                <a:tab pos="1093470" algn="l"/>
              </a:tabLst>
            </a:pPr>
            <a:r>
              <a:rPr sz="1050" dirty="0">
                <a:latin typeface="Arial MT"/>
                <a:cs typeface="Arial MT"/>
              </a:rPr>
              <a:t>maintenance</a:t>
            </a:r>
            <a:r>
              <a:rPr sz="1050" spc="5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of</a:t>
            </a:r>
            <a:r>
              <a:rPr sz="1050" spc="4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</a:t>
            </a:r>
            <a:r>
              <a:rPr sz="1050" spc="4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proper</a:t>
            </a:r>
            <a:r>
              <a:rPr sz="1050" spc="7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environment</a:t>
            </a:r>
            <a:r>
              <a:rPr sz="1050" spc="5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for</a:t>
            </a:r>
            <a:r>
              <a:rPr sz="1050" spc="5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5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efficient</a:t>
            </a:r>
            <a:r>
              <a:rPr sz="1050" spc="5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and</a:t>
            </a:r>
            <a:r>
              <a:rPr sz="1050" spc="5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safe</a:t>
            </a:r>
            <a:r>
              <a:rPr sz="1050" spc="4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working</a:t>
            </a:r>
            <a:r>
              <a:rPr sz="1050" spc="4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of</a:t>
            </a:r>
            <a:r>
              <a:rPr sz="1050" spc="55" dirty="0">
                <a:latin typeface="Arial MT"/>
                <a:cs typeface="Arial MT"/>
              </a:rPr>
              <a:t> </a:t>
            </a:r>
            <a:r>
              <a:rPr sz="1050" spc="-25" dirty="0">
                <a:latin typeface="Arial MT"/>
                <a:cs typeface="Arial MT"/>
              </a:rPr>
              <a:t>the 	</a:t>
            </a:r>
            <a:r>
              <a:rPr sz="1050" dirty="0">
                <a:latin typeface="Arial MT"/>
                <a:cs typeface="Arial MT"/>
              </a:rPr>
              <a:t>Solution</a:t>
            </a:r>
            <a:r>
              <a:rPr sz="1050" spc="-2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free</a:t>
            </a:r>
            <a:r>
              <a:rPr sz="1050" spc="-1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of</a:t>
            </a:r>
            <a:r>
              <a:rPr sz="1050" spc="-3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damp,</a:t>
            </a:r>
            <a:r>
              <a:rPr sz="1050" spc="-2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vibration,</a:t>
            </a:r>
            <a:r>
              <a:rPr sz="1050" spc="-1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dust</a:t>
            </a:r>
            <a:r>
              <a:rPr sz="1050" spc="-2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or</a:t>
            </a:r>
            <a:r>
              <a:rPr sz="1050" spc="-2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other</a:t>
            </a:r>
            <a:r>
              <a:rPr sz="1050" spc="-10" dirty="0">
                <a:latin typeface="Arial MT"/>
                <a:cs typeface="Arial MT"/>
              </a:rPr>
              <a:t> contamination; </a:t>
            </a:r>
            <a:r>
              <a:rPr sz="1050" spc="-25" dirty="0">
                <a:latin typeface="Arial MT"/>
                <a:cs typeface="Arial MT"/>
              </a:rPr>
              <a:t>and</a:t>
            </a:r>
            <a:endParaRPr sz="1050" dirty="0">
              <a:latin typeface="Arial MT"/>
              <a:cs typeface="Arial MT"/>
            </a:endParaRPr>
          </a:p>
          <a:p>
            <a:pPr marL="1088390" marR="6985" lvl="2" indent="-624840" algn="just">
              <a:lnSpc>
                <a:spcPts val="1210"/>
              </a:lnSpc>
              <a:spcBef>
                <a:spcPts val="1000"/>
              </a:spcBef>
              <a:buAutoNum type="arabicPeriod" startAt="10"/>
              <a:tabLst>
                <a:tab pos="1093470" algn="l"/>
              </a:tabLst>
            </a:pPr>
            <a:r>
              <a:rPr sz="1050" dirty="0">
                <a:latin typeface="Arial MT"/>
                <a:cs typeface="Arial MT"/>
              </a:rPr>
              <a:t>safety</a:t>
            </a:r>
            <a:r>
              <a:rPr sz="1050" spc="105" dirty="0">
                <a:latin typeface="Arial MT"/>
                <a:cs typeface="Arial MT"/>
              </a:rPr>
              <a:t>  </a:t>
            </a:r>
            <a:r>
              <a:rPr sz="1050" dirty="0">
                <a:latin typeface="Arial MT"/>
                <a:cs typeface="Arial MT"/>
              </a:rPr>
              <a:t>of</a:t>
            </a:r>
            <a:r>
              <a:rPr sz="1050" spc="110" dirty="0">
                <a:latin typeface="Arial MT"/>
                <a:cs typeface="Arial MT"/>
              </a:rPr>
              <a:t>  </a:t>
            </a:r>
            <a:r>
              <a:rPr sz="1050" dirty="0">
                <a:latin typeface="Arial MT"/>
                <a:cs typeface="Arial MT"/>
              </a:rPr>
              <a:t>any</a:t>
            </a:r>
            <a:r>
              <a:rPr sz="1050" spc="105" dirty="0">
                <a:latin typeface="Arial MT"/>
                <a:cs typeface="Arial MT"/>
              </a:rPr>
              <a:t>  </a:t>
            </a:r>
            <a:r>
              <a:rPr sz="1050" dirty="0">
                <a:latin typeface="Arial MT"/>
                <a:cs typeface="Arial MT"/>
              </a:rPr>
              <a:t>remaining</a:t>
            </a:r>
            <a:r>
              <a:rPr sz="1050" spc="110" dirty="0">
                <a:latin typeface="Arial MT"/>
                <a:cs typeface="Arial MT"/>
              </a:rPr>
              <a:t>  </a:t>
            </a:r>
            <a:r>
              <a:rPr sz="1050" dirty="0">
                <a:latin typeface="Arial MT"/>
                <a:cs typeface="Arial MT"/>
              </a:rPr>
              <a:t>electrical</a:t>
            </a:r>
            <a:r>
              <a:rPr sz="1050" spc="110" dirty="0">
                <a:latin typeface="Arial MT"/>
                <a:cs typeface="Arial MT"/>
              </a:rPr>
              <a:t>  </a:t>
            </a:r>
            <a:r>
              <a:rPr sz="1050" dirty="0">
                <a:latin typeface="Arial MT"/>
                <a:cs typeface="Arial MT"/>
              </a:rPr>
              <a:t>equipment</a:t>
            </a:r>
            <a:r>
              <a:rPr sz="1050" spc="110" dirty="0">
                <a:latin typeface="Arial MT"/>
                <a:cs typeface="Arial MT"/>
              </a:rPr>
              <a:t>  </a:t>
            </a:r>
            <a:r>
              <a:rPr sz="1050" dirty="0">
                <a:latin typeface="Arial MT"/>
                <a:cs typeface="Arial MT"/>
              </a:rPr>
              <a:t>following</a:t>
            </a:r>
            <a:r>
              <a:rPr sz="1050" spc="110" dirty="0">
                <a:latin typeface="Arial MT"/>
                <a:cs typeface="Arial MT"/>
              </a:rPr>
              <a:t> 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110" dirty="0">
                <a:latin typeface="Arial MT"/>
                <a:cs typeface="Arial MT"/>
              </a:rPr>
              <a:t>  </a:t>
            </a:r>
            <a:r>
              <a:rPr sz="1050" dirty="0">
                <a:latin typeface="Arial MT"/>
                <a:cs typeface="Arial MT"/>
              </a:rPr>
              <a:t>removal</a:t>
            </a:r>
            <a:r>
              <a:rPr sz="1050" spc="105" dirty="0">
                <a:latin typeface="Arial MT"/>
                <a:cs typeface="Arial MT"/>
              </a:rPr>
              <a:t>  </a:t>
            </a:r>
            <a:r>
              <a:rPr sz="1050" spc="-25" dirty="0">
                <a:latin typeface="Arial MT"/>
                <a:cs typeface="Arial MT"/>
              </a:rPr>
              <a:t>of 	</a:t>
            </a:r>
            <a:r>
              <a:rPr lang="en-US" sz="1050" spc="-25" dirty="0">
                <a:latin typeface="Arial MT"/>
                <a:cs typeface="Arial MT"/>
              </a:rPr>
              <a:t>AWLS</a:t>
            </a:r>
            <a:r>
              <a:rPr sz="1050" dirty="0">
                <a:latin typeface="Arial MT"/>
                <a:cs typeface="Arial MT"/>
              </a:rPr>
              <a:t>’s</a:t>
            </a:r>
            <a:r>
              <a:rPr sz="1050" spc="-2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Equipment</a:t>
            </a:r>
            <a:r>
              <a:rPr sz="1050" spc="-2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or</a:t>
            </a:r>
            <a:r>
              <a:rPr sz="1050" spc="-3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any</a:t>
            </a:r>
            <a:r>
              <a:rPr sz="1050" spc="-2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other</a:t>
            </a:r>
            <a:r>
              <a:rPr sz="1050" spc="-2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part</a:t>
            </a:r>
            <a:r>
              <a:rPr sz="1050" spc="-3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of</a:t>
            </a:r>
            <a:r>
              <a:rPr sz="1050" spc="-2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-4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Solution</a:t>
            </a:r>
            <a:r>
              <a:rPr sz="1050" spc="-2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for</a:t>
            </a:r>
            <a:r>
              <a:rPr sz="1050" spc="-2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whatever</a:t>
            </a:r>
            <a:r>
              <a:rPr sz="1050" spc="-25" dirty="0">
                <a:latin typeface="Arial MT"/>
                <a:cs typeface="Arial MT"/>
              </a:rPr>
              <a:t> </a:t>
            </a:r>
            <a:r>
              <a:rPr sz="1050" spc="-10" dirty="0">
                <a:latin typeface="Arial MT"/>
                <a:cs typeface="Arial MT"/>
              </a:rPr>
              <a:t>reason; 	</a:t>
            </a:r>
            <a:r>
              <a:rPr sz="1050" spc="-25" dirty="0">
                <a:latin typeface="Arial MT"/>
                <a:cs typeface="Arial MT"/>
              </a:rPr>
              <a:t>and</a:t>
            </a:r>
            <a:endParaRPr sz="1050" dirty="0">
              <a:latin typeface="Arial MT"/>
              <a:cs typeface="Arial MT"/>
            </a:endParaRPr>
          </a:p>
          <a:p>
            <a:pPr marL="1088390" marR="8255" lvl="2" indent="-624840" algn="just">
              <a:lnSpc>
                <a:spcPts val="1210"/>
              </a:lnSpc>
              <a:spcBef>
                <a:spcPts val="1000"/>
              </a:spcBef>
              <a:buAutoNum type="arabicPeriod" startAt="10"/>
              <a:tabLst>
                <a:tab pos="1093470" algn="l"/>
              </a:tabLst>
            </a:pPr>
            <a:r>
              <a:rPr sz="1050" dirty="0">
                <a:latin typeface="Arial MT"/>
                <a:cs typeface="Arial MT"/>
              </a:rPr>
              <a:t>access</a:t>
            </a:r>
            <a:r>
              <a:rPr sz="1050" spc="9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to</a:t>
            </a:r>
            <a:r>
              <a:rPr sz="1050" spc="10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10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Buyer’s</a:t>
            </a:r>
            <a:r>
              <a:rPr sz="1050" spc="10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premises</a:t>
            </a:r>
            <a:r>
              <a:rPr sz="1050" spc="10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for</a:t>
            </a:r>
            <a:r>
              <a:rPr sz="1050" spc="105" dirty="0">
                <a:latin typeface="Arial MT"/>
                <a:cs typeface="Arial MT"/>
              </a:rPr>
              <a:t> </a:t>
            </a:r>
            <a:r>
              <a:rPr lang="en-US" sz="1050" spc="105" dirty="0">
                <a:latin typeface="Arial MT"/>
                <a:cs typeface="Arial MT"/>
              </a:rPr>
              <a:t>AWLS </a:t>
            </a:r>
            <a:r>
              <a:rPr sz="1050" dirty="0">
                <a:latin typeface="Arial MT"/>
                <a:cs typeface="Arial MT"/>
              </a:rPr>
              <a:t>and</a:t>
            </a:r>
            <a:r>
              <a:rPr sz="1050" spc="10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its</a:t>
            </a:r>
            <a:r>
              <a:rPr sz="1050" spc="10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servants</a:t>
            </a:r>
            <a:r>
              <a:rPr sz="1050" spc="11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and</a:t>
            </a:r>
            <a:r>
              <a:rPr sz="1050" spc="105" dirty="0">
                <a:latin typeface="Arial MT"/>
                <a:cs typeface="Arial MT"/>
              </a:rPr>
              <a:t> </a:t>
            </a:r>
            <a:r>
              <a:rPr sz="1050" spc="-10" dirty="0">
                <a:latin typeface="Arial MT"/>
                <a:cs typeface="Arial MT"/>
              </a:rPr>
              <a:t>agents 	</a:t>
            </a:r>
            <a:r>
              <a:rPr sz="1050" dirty="0">
                <a:latin typeface="Arial MT"/>
                <a:cs typeface="Arial MT"/>
              </a:rPr>
              <a:t>during</a:t>
            </a:r>
            <a:r>
              <a:rPr sz="1050" spc="37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normal</a:t>
            </a:r>
            <a:r>
              <a:rPr sz="1050" spc="38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working</a:t>
            </a:r>
            <a:r>
              <a:rPr sz="1050" spc="38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hours</a:t>
            </a:r>
            <a:r>
              <a:rPr sz="1050" spc="38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on</a:t>
            </a:r>
            <a:r>
              <a:rPr sz="1050" spc="38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normal</a:t>
            </a:r>
            <a:r>
              <a:rPr sz="1050" spc="38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working</a:t>
            </a:r>
            <a:r>
              <a:rPr sz="1050" spc="38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days</a:t>
            </a:r>
            <a:r>
              <a:rPr sz="1050" spc="38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applicable</a:t>
            </a:r>
            <a:r>
              <a:rPr sz="1050" spc="37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to</a:t>
            </a:r>
            <a:r>
              <a:rPr sz="1050" spc="375" dirty="0">
                <a:latin typeface="Arial MT"/>
                <a:cs typeface="Arial MT"/>
              </a:rPr>
              <a:t> </a:t>
            </a:r>
            <a:r>
              <a:rPr sz="1050" spc="-25" dirty="0">
                <a:latin typeface="Arial MT"/>
                <a:cs typeface="Arial MT"/>
              </a:rPr>
              <a:t>the 	</a:t>
            </a:r>
            <a:r>
              <a:rPr sz="1050" dirty="0">
                <a:latin typeface="Arial MT"/>
                <a:cs typeface="Arial MT"/>
              </a:rPr>
              <a:t>Premises</a:t>
            </a:r>
            <a:r>
              <a:rPr sz="1050" spc="-1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and</a:t>
            </a:r>
            <a:r>
              <a:rPr sz="1050" spc="-2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at</a:t>
            </a:r>
            <a:r>
              <a:rPr sz="1050" spc="-1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such</a:t>
            </a:r>
            <a:r>
              <a:rPr sz="1050" spc="-2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other</a:t>
            </a:r>
            <a:r>
              <a:rPr sz="1050" spc="-1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times</a:t>
            </a:r>
            <a:r>
              <a:rPr sz="1050" spc="-1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as</a:t>
            </a:r>
            <a:r>
              <a:rPr sz="1050" spc="-1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-25" dirty="0">
                <a:latin typeface="Arial MT"/>
                <a:cs typeface="Arial MT"/>
              </a:rPr>
              <a:t> </a:t>
            </a:r>
            <a:r>
              <a:rPr sz="1050" spc="-10" dirty="0">
                <a:latin typeface="Arial MT"/>
                <a:cs typeface="Arial MT"/>
              </a:rPr>
              <a:t>circumstances </a:t>
            </a:r>
            <a:r>
              <a:rPr sz="1050" dirty="0">
                <a:latin typeface="Arial MT"/>
                <a:cs typeface="Arial MT"/>
              </a:rPr>
              <a:t>so</a:t>
            </a:r>
            <a:r>
              <a:rPr sz="1050" spc="-3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require;</a:t>
            </a:r>
            <a:r>
              <a:rPr sz="1050" spc="-15" dirty="0">
                <a:latin typeface="Arial MT"/>
                <a:cs typeface="Arial MT"/>
              </a:rPr>
              <a:t> </a:t>
            </a:r>
            <a:r>
              <a:rPr sz="1050" spc="-25" dirty="0">
                <a:latin typeface="Arial MT"/>
                <a:cs typeface="Arial MT"/>
              </a:rPr>
              <a:t>and</a:t>
            </a:r>
            <a:endParaRPr sz="1050" dirty="0">
              <a:latin typeface="Arial MT"/>
              <a:cs typeface="Arial MT"/>
            </a:endParaRPr>
          </a:p>
          <a:p>
            <a:pPr marL="1088390" marR="7620" lvl="2" indent="-624840" algn="just">
              <a:lnSpc>
                <a:spcPts val="1210"/>
              </a:lnSpc>
              <a:spcBef>
                <a:spcPts val="1000"/>
              </a:spcBef>
              <a:buAutoNum type="arabicPeriod" startAt="10"/>
              <a:tabLst>
                <a:tab pos="1093470" algn="l"/>
              </a:tabLst>
            </a:pPr>
            <a:r>
              <a:rPr sz="1050" dirty="0">
                <a:latin typeface="Arial MT"/>
                <a:cs typeface="Arial MT"/>
              </a:rPr>
              <a:t>the</a:t>
            </a:r>
            <a:r>
              <a:rPr sz="1050" spc="10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provision</a:t>
            </a:r>
            <a:r>
              <a:rPr sz="1050" spc="10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of</a:t>
            </a:r>
            <a:r>
              <a:rPr sz="1050" spc="10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sufficient</a:t>
            </a:r>
            <a:r>
              <a:rPr sz="1050" spc="11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lighting</a:t>
            </a:r>
            <a:r>
              <a:rPr sz="1050" spc="10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levels</a:t>
            </a:r>
            <a:r>
              <a:rPr sz="1050" spc="10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to</a:t>
            </a:r>
            <a:r>
              <a:rPr sz="1050" spc="10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enable</a:t>
            </a:r>
            <a:r>
              <a:rPr sz="1050" spc="11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cameras</a:t>
            </a:r>
            <a:r>
              <a:rPr sz="1050" spc="10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which</a:t>
            </a:r>
            <a:r>
              <a:rPr sz="1050" spc="9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are</a:t>
            </a:r>
            <a:r>
              <a:rPr sz="1050" spc="10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part</a:t>
            </a:r>
            <a:r>
              <a:rPr sz="1050" spc="105" dirty="0">
                <a:latin typeface="Arial MT"/>
                <a:cs typeface="Arial MT"/>
              </a:rPr>
              <a:t> </a:t>
            </a:r>
            <a:r>
              <a:rPr sz="1050" spc="-25" dirty="0">
                <a:latin typeface="Arial MT"/>
                <a:cs typeface="Arial MT"/>
              </a:rPr>
              <a:t>of 	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-4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Solution</a:t>
            </a:r>
            <a:r>
              <a:rPr sz="1050" spc="-3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to</a:t>
            </a:r>
            <a:r>
              <a:rPr sz="1050" spc="-5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operate</a:t>
            </a:r>
            <a:r>
              <a:rPr sz="1050" spc="-3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efficiently;</a:t>
            </a:r>
            <a:r>
              <a:rPr sz="1050" spc="-30" dirty="0">
                <a:latin typeface="Arial MT"/>
                <a:cs typeface="Arial MT"/>
              </a:rPr>
              <a:t> </a:t>
            </a:r>
            <a:r>
              <a:rPr sz="1050" spc="-25" dirty="0">
                <a:latin typeface="Arial MT"/>
                <a:cs typeface="Arial MT"/>
              </a:rPr>
              <a:t>and</a:t>
            </a:r>
            <a:endParaRPr sz="1050" dirty="0">
              <a:latin typeface="Arial MT"/>
              <a:cs typeface="Arial MT"/>
            </a:endParaRPr>
          </a:p>
          <a:p>
            <a:pPr marL="1088390" marR="5080" lvl="2" indent="-624840" algn="just">
              <a:lnSpc>
                <a:spcPts val="1210"/>
              </a:lnSpc>
              <a:spcBef>
                <a:spcPts val="1000"/>
              </a:spcBef>
              <a:buAutoNum type="arabicPeriod" startAt="10"/>
              <a:tabLst>
                <a:tab pos="1093470" algn="l"/>
              </a:tabLst>
            </a:pPr>
            <a:r>
              <a:rPr sz="1050" dirty="0">
                <a:latin typeface="Arial MT"/>
                <a:cs typeface="Arial MT"/>
              </a:rPr>
              <a:t>the</a:t>
            </a:r>
            <a:r>
              <a:rPr sz="1050" spc="9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provision</a:t>
            </a:r>
            <a:r>
              <a:rPr sz="1050" spc="9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of</a:t>
            </a:r>
            <a:r>
              <a:rPr sz="1050" spc="9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sufficient</a:t>
            </a:r>
            <a:r>
              <a:rPr sz="1050" spc="10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locking</a:t>
            </a:r>
            <a:r>
              <a:rPr sz="1050" spc="9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mechanisms</a:t>
            </a:r>
            <a:r>
              <a:rPr sz="1050" spc="10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and</a:t>
            </a:r>
            <a:r>
              <a:rPr sz="1050" spc="9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closure</a:t>
            </a:r>
            <a:r>
              <a:rPr sz="1050" spc="9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devices</a:t>
            </a:r>
            <a:r>
              <a:rPr sz="1050" spc="9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to</a:t>
            </a:r>
            <a:r>
              <a:rPr sz="1050" spc="90" dirty="0">
                <a:latin typeface="Arial MT"/>
                <a:cs typeface="Arial MT"/>
              </a:rPr>
              <a:t> </a:t>
            </a:r>
            <a:r>
              <a:rPr sz="1050" spc="-10" dirty="0">
                <a:latin typeface="Arial MT"/>
                <a:cs typeface="Arial MT"/>
              </a:rPr>
              <a:t>ensure 	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28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correct</a:t>
            </a:r>
            <a:r>
              <a:rPr sz="1050" spc="28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operation</a:t>
            </a:r>
            <a:r>
              <a:rPr sz="1050" spc="28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of</a:t>
            </a:r>
            <a:r>
              <a:rPr sz="1050" spc="28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doors</a:t>
            </a:r>
            <a:r>
              <a:rPr sz="1050" spc="29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and</a:t>
            </a:r>
            <a:r>
              <a:rPr sz="1050" spc="28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windows</a:t>
            </a:r>
            <a:r>
              <a:rPr sz="1050" spc="29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and</a:t>
            </a:r>
            <a:r>
              <a:rPr sz="1050" spc="29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other</a:t>
            </a:r>
            <a:r>
              <a:rPr sz="1050" spc="29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moveable</a:t>
            </a:r>
            <a:r>
              <a:rPr sz="1050" spc="300" dirty="0">
                <a:latin typeface="Arial MT"/>
                <a:cs typeface="Arial MT"/>
              </a:rPr>
              <a:t> </a:t>
            </a:r>
            <a:r>
              <a:rPr sz="1050" spc="-10" dirty="0">
                <a:latin typeface="Arial MT"/>
                <a:cs typeface="Arial MT"/>
              </a:rPr>
              <a:t>devices 	</a:t>
            </a:r>
            <a:r>
              <a:rPr sz="1050" dirty="0">
                <a:latin typeface="Arial MT"/>
                <a:cs typeface="Arial MT"/>
              </a:rPr>
              <a:t>having</a:t>
            </a:r>
            <a:r>
              <a:rPr sz="1050" spc="-3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an</a:t>
            </a:r>
            <a:r>
              <a:rPr sz="1050" spc="-2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effect</a:t>
            </a:r>
            <a:r>
              <a:rPr sz="1050" spc="-2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upon</a:t>
            </a:r>
            <a:r>
              <a:rPr sz="1050" spc="-2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-30" dirty="0">
                <a:latin typeface="Arial MT"/>
                <a:cs typeface="Arial MT"/>
              </a:rPr>
              <a:t> </a:t>
            </a:r>
            <a:r>
              <a:rPr sz="1050" spc="-10" dirty="0">
                <a:latin typeface="Arial MT"/>
                <a:cs typeface="Arial MT"/>
              </a:rPr>
              <a:t>Solution.</a:t>
            </a:r>
            <a:endParaRPr sz="1050" dirty="0">
              <a:latin typeface="Arial MT"/>
              <a:cs typeface="Arial MT"/>
            </a:endParaRPr>
          </a:p>
          <a:p>
            <a:pPr marL="458470" marR="8255" lvl="1" indent="-445770" algn="just">
              <a:lnSpc>
                <a:spcPts val="1210"/>
              </a:lnSpc>
              <a:spcBef>
                <a:spcPts val="1000"/>
              </a:spcBef>
              <a:buAutoNum type="arabicPeriod" startAt="3"/>
              <a:tabLst>
                <a:tab pos="463550" algn="l"/>
              </a:tabLst>
            </a:pPr>
            <a:r>
              <a:rPr sz="1050" dirty="0">
                <a:latin typeface="Arial MT"/>
                <a:cs typeface="Arial MT"/>
              </a:rPr>
              <a:t>Competent</a:t>
            </a:r>
            <a:r>
              <a:rPr sz="1050" spc="-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interpreters</a:t>
            </a:r>
            <a:r>
              <a:rPr sz="1050" spc="-1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shall</a:t>
            </a:r>
            <a:r>
              <a:rPr sz="1050" spc="-1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be</a:t>
            </a:r>
            <a:r>
              <a:rPr sz="1050" spc="-1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made</a:t>
            </a:r>
            <a:r>
              <a:rPr sz="1050" spc="-2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available</a:t>
            </a:r>
            <a:r>
              <a:rPr sz="1050" spc="-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at</a:t>
            </a:r>
            <a:r>
              <a:rPr sz="1050" spc="-1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-2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expense</a:t>
            </a:r>
            <a:r>
              <a:rPr sz="1050" spc="-1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of</a:t>
            </a:r>
            <a:r>
              <a:rPr sz="1050" spc="-1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-1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Buyer</a:t>
            </a:r>
            <a:r>
              <a:rPr sz="1050" spc="-1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if</a:t>
            </a:r>
            <a:r>
              <a:rPr sz="1050" spc="-2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required</a:t>
            </a:r>
            <a:r>
              <a:rPr sz="1050" spc="-10" dirty="0">
                <a:latin typeface="Arial MT"/>
                <a:cs typeface="Arial MT"/>
              </a:rPr>
              <a:t> </a:t>
            </a:r>
            <a:r>
              <a:rPr sz="1050" spc="-25" dirty="0">
                <a:latin typeface="Arial MT"/>
                <a:cs typeface="Arial MT"/>
              </a:rPr>
              <a:t>by 	</a:t>
            </a:r>
            <a:r>
              <a:rPr lang="en-US" sz="1050" spc="-25" dirty="0">
                <a:latin typeface="Arial MT"/>
                <a:cs typeface="Arial MT"/>
              </a:rPr>
              <a:t>AWLS</a:t>
            </a:r>
            <a:r>
              <a:rPr sz="1050" spc="-10" dirty="0">
                <a:latin typeface="Arial MT"/>
                <a:cs typeface="Arial MT"/>
              </a:rPr>
              <a:t>.</a:t>
            </a:r>
            <a:endParaRPr sz="1050" dirty="0">
              <a:latin typeface="Arial MT"/>
              <a:cs typeface="Arial MT"/>
            </a:endParaRPr>
          </a:p>
          <a:p>
            <a:pPr marL="458470" marR="8255" lvl="1" indent="-445770" algn="just">
              <a:lnSpc>
                <a:spcPts val="1210"/>
              </a:lnSpc>
              <a:spcBef>
                <a:spcPts val="1000"/>
              </a:spcBef>
              <a:buAutoNum type="arabicPeriod" startAt="3"/>
              <a:tabLst>
                <a:tab pos="463550" algn="l"/>
              </a:tabLst>
            </a:pPr>
            <a:r>
              <a:rPr sz="1050" dirty="0">
                <a:latin typeface="Arial MT"/>
                <a:cs typeface="Arial MT"/>
              </a:rPr>
              <a:t>The</a:t>
            </a:r>
            <a:r>
              <a:rPr sz="1050" spc="14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Buyer</a:t>
            </a:r>
            <a:r>
              <a:rPr sz="1050" spc="14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shall</a:t>
            </a:r>
            <a:r>
              <a:rPr sz="1050" spc="16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be</a:t>
            </a:r>
            <a:r>
              <a:rPr sz="1050" spc="15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responsible</a:t>
            </a:r>
            <a:r>
              <a:rPr sz="1050" spc="16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for</a:t>
            </a:r>
            <a:r>
              <a:rPr sz="1050" spc="15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providing</a:t>
            </a:r>
            <a:r>
              <a:rPr sz="1050" spc="165" dirty="0">
                <a:latin typeface="Arial MT"/>
                <a:cs typeface="Arial MT"/>
              </a:rPr>
              <a:t> </a:t>
            </a:r>
            <a:r>
              <a:rPr lang="en-US" sz="1050" spc="165" dirty="0">
                <a:latin typeface="Arial MT"/>
                <a:cs typeface="Arial MT"/>
              </a:rPr>
              <a:t>AWLS </a:t>
            </a:r>
            <a:r>
              <a:rPr sz="1050" dirty="0">
                <a:latin typeface="Arial MT"/>
                <a:cs typeface="Arial MT"/>
              </a:rPr>
              <a:t>engineer(s)</a:t>
            </a:r>
            <a:r>
              <a:rPr sz="1050" spc="15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with</a:t>
            </a:r>
            <a:r>
              <a:rPr sz="1050" spc="14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any</a:t>
            </a:r>
            <a:r>
              <a:rPr sz="1050" spc="160" dirty="0">
                <a:latin typeface="Arial MT"/>
                <a:cs typeface="Arial MT"/>
              </a:rPr>
              <a:t> </a:t>
            </a:r>
            <a:r>
              <a:rPr sz="1050" spc="-10" dirty="0">
                <a:latin typeface="Arial MT"/>
                <a:cs typeface="Arial MT"/>
              </a:rPr>
              <a:t>skilled 	</a:t>
            </a:r>
            <a:r>
              <a:rPr sz="1050" dirty="0">
                <a:latin typeface="Arial MT"/>
                <a:cs typeface="Arial MT"/>
              </a:rPr>
              <a:t>medical</a:t>
            </a:r>
            <a:r>
              <a:rPr sz="1050" spc="11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attention</a:t>
            </a:r>
            <a:r>
              <a:rPr sz="1050" spc="11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that</a:t>
            </a:r>
            <a:r>
              <a:rPr sz="1050" spc="11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may</a:t>
            </a:r>
            <a:r>
              <a:rPr sz="1050" spc="11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be</a:t>
            </a:r>
            <a:r>
              <a:rPr sz="1050" spc="10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needed</a:t>
            </a:r>
            <a:r>
              <a:rPr sz="1050" spc="12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whilst</a:t>
            </a:r>
            <a:r>
              <a:rPr sz="1050" spc="11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they</a:t>
            </a:r>
            <a:r>
              <a:rPr sz="1050" spc="10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are</a:t>
            </a:r>
            <a:r>
              <a:rPr sz="1050" spc="11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in</a:t>
            </a:r>
            <a:r>
              <a:rPr sz="1050" spc="11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11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Buyer’s</a:t>
            </a:r>
            <a:r>
              <a:rPr sz="1050" spc="11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country,</a:t>
            </a:r>
            <a:r>
              <a:rPr sz="1050" spc="11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and</a:t>
            </a:r>
            <a:r>
              <a:rPr sz="1050" spc="110" dirty="0">
                <a:latin typeface="Arial MT"/>
                <a:cs typeface="Arial MT"/>
              </a:rPr>
              <a:t> </a:t>
            </a:r>
            <a:r>
              <a:rPr sz="1050" spc="-20" dirty="0">
                <a:latin typeface="Arial MT"/>
                <a:cs typeface="Arial MT"/>
              </a:rPr>
              <a:t>such 	</a:t>
            </a:r>
            <a:r>
              <a:rPr sz="1050" dirty="0">
                <a:latin typeface="Arial MT"/>
                <a:cs typeface="Arial MT"/>
              </a:rPr>
              <a:t>attention</a:t>
            </a:r>
            <a:r>
              <a:rPr sz="1050" spc="-2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will</a:t>
            </a:r>
            <a:r>
              <a:rPr sz="1050" spc="-3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be</a:t>
            </a:r>
            <a:r>
              <a:rPr sz="1050" spc="-2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provided</a:t>
            </a:r>
            <a:r>
              <a:rPr sz="1050" spc="-2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at</a:t>
            </a:r>
            <a:r>
              <a:rPr sz="1050" spc="-2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no</a:t>
            </a:r>
            <a:r>
              <a:rPr sz="1050" spc="-2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cost</a:t>
            </a:r>
            <a:r>
              <a:rPr sz="1050" spc="-3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to</a:t>
            </a:r>
            <a:r>
              <a:rPr lang="en-US" sz="1050" dirty="0">
                <a:latin typeface="Arial MT"/>
                <a:cs typeface="Arial MT"/>
              </a:rPr>
              <a:t> AWLS</a:t>
            </a:r>
            <a:r>
              <a:rPr sz="1050" spc="-10" dirty="0">
                <a:latin typeface="Arial MT"/>
                <a:cs typeface="Arial MT"/>
              </a:rPr>
              <a:t>.</a:t>
            </a:r>
            <a:endParaRPr sz="1050" dirty="0">
              <a:latin typeface="Arial MT"/>
              <a:cs typeface="Arial MT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889000" y="7575559"/>
            <a:ext cx="99695" cy="1854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50" spc="-50" dirty="0">
                <a:latin typeface="Arial MT"/>
                <a:cs typeface="Arial MT"/>
              </a:rPr>
              <a:t>8</a:t>
            </a:r>
            <a:endParaRPr sz="1050">
              <a:latin typeface="Arial MT"/>
              <a:cs typeface="Arial MT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1339850" y="7575559"/>
            <a:ext cx="1617345" cy="1854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50" b="1" dirty="0">
                <a:latin typeface="Arial"/>
                <a:cs typeface="Arial"/>
              </a:rPr>
              <a:t>INSOLVENCY</a:t>
            </a:r>
            <a:r>
              <a:rPr sz="1050" b="1" spc="-30" dirty="0">
                <a:latin typeface="Arial"/>
                <a:cs typeface="Arial"/>
              </a:rPr>
              <a:t> </a:t>
            </a:r>
            <a:r>
              <a:rPr sz="1050" b="1" dirty="0">
                <a:latin typeface="Arial"/>
                <a:cs typeface="Arial"/>
              </a:rPr>
              <a:t>OF</a:t>
            </a:r>
            <a:r>
              <a:rPr sz="1050" b="1" spc="-30" dirty="0">
                <a:latin typeface="Arial"/>
                <a:cs typeface="Arial"/>
              </a:rPr>
              <a:t> </a:t>
            </a:r>
            <a:r>
              <a:rPr sz="1050" b="1" spc="-10" dirty="0">
                <a:latin typeface="Arial"/>
                <a:cs typeface="Arial"/>
              </a:rPr>
              <a:t>BUYER</a:t>
            </a:r>
            <a:endParaRPr sz="1050"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889000" y="7856229"/>
            <a:ext cx="5775960" cy="927100"/>
          </a:xfrm>
          <a:prstGeom prst="rect">
            <a:avLst/>
          </a:prstGeom>
        </p:spPr>
        <p:txBody>
          <a:bodyPr vert="horz" wrap="square" lIns="0" tIns="22860" rIns="0" bIns="0" rtlCol="0">
            <a:spAutoFit/>
          </a:bodyPr>
          <a:lstStyle/>
          <a:p>
            <a:pPr marL="458470" marR="5080" lvl="1" indent="-445770" algn="just">
              <a:lnSpc>
                <a:spcPts val="1210"/>
              </a:lnSpc>
              <a:spcBef>
                <a:spcPts val="180"/>
              </a:spcBef>
              <a:buAutoNum type="arabicPeriod"/>
              <a:tabLst>
                <a:tab pos="463550" algn="l"/>
              </a:tabLst>
            </a:pPr>
            <a:r>
              <a:rPr sz="1050" dirty="0">
                <a:latin typeface="Arial MT"/>
                <a:cs typeface="Arial MT"/>
              </a:rPr>
              <a:t>This</a:t>
            </a:r>
            <a:r>
              <a:rPr sz="1050" spc="-1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clause</a:t>
            </a:r>
            <a:r>
              <a:rPr sz="1050" spc="-2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applies</a:t>
            </a:r>
            <a:r>
              <a:rPr sz="1050" spc="-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if</a:t>
            </a:r>
            <a:r>
              <a:rPr sz="1050" spc="-1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-2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Buyer</a:t>
            </a:r>
            <a:r>
              <a:rPr sz="1050" spc="-1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enters</a:t>
            </a:r>
            <a:r>
              <a:rPr sz="1050" spc="-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into</a:t>
            </a:r>
            <a:r>
              <a:rPr sz="1050" spc="-1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any</a:t>
            </a:r>
            <a:r>
              <a:rPr sz="1050" spc="-1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arrangement</a:t>
            </a:r>
            <a:r>
              <a:rPr sz="1050" spc="-1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with</a:t>
            </a:r>
            <a:r>
              <a:rPr sz="1050" spc="-1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its</a:t>
            </a:r>
            <a:r>
              <a:rPr sz="1050" spc="-2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creditors</a:t>
            </a:r>
            <a:r>
              <a:rPr sz="1050" spc="-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or</a:t>
            </a:r>
            <a:r>
              <a:rPr sz="1050" spc="-15" dirty="0">
                <a:latin typeface="Arial MT"/>
                <a:cs typeface="Arial MT"/>
              </a:rPr>
              <a:t> </a:t>
            </a:r>
            <a:r>
              <a:rPr sz="1050" spc="-10" dirty="0">
                <a:latin typeface="Arial MT"/>
                <a:cs typeface="Arial MT"/>
              </a:rPr>
              <a:t>becomes 	</a:t>
            </a:r>
            <a:r>
              <a:rPr sz="1050" dirty="0">
                <a:latin typeface="Arial MT"/>
                <a:cs typeface="Arial MT"/>
              </a:rPr>
              <a:t>subject</a:t>
            </a:r>
            <a:r>
              <a:rPr sz="1050" spc="-1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to</a:t>
            </a:r>
            <a:r>
              <a:rPr sz="1050" spc="-1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an</a:t>
            </a:r>
            <a:r>
              <a:rPr sz="1050" spc="-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order or</a:t>
            </a:r>
            <a:r>
              <a:rPr sz="1050" spc="-1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process</a:t>
            </a:r>
            <a:r>
              <a:rPr sz="1050" spc="-1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for insolvency</a:t>
            </a:r>
            <a:r>
              <a:rPr sz="1050" spc="-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under the</a:t>
            </a:r>
            <a:r>
              <a:rPr sz="1050" spc="-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laws</a:t>
            </a:r>
            <a:r>
              <a:rPr sz="1050" spc="-1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or</a:t>
            </a:r>
            <a:r>
              <a:rPr sz="1050" spc="-1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regulations</a:t>
            </a:r>
            <a:r>
              <a:rPr sz="1050" spc="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applicable</a:t>
            </a:r>
            <a:r>
              <a:rPr sz="1050" spc="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to</a:t>
            </a:r>
            <a:r>
              <a:rPr sz="1050" spc="-15" dirty="0">
                <a:latin typeface="Arial MT"/>
                <a:cs typeface="Arial MT"/>
              </a:rPr>
              <a:t> </a:t>
            </a:r>
            <a:r>
              <a:rPr sz="1050" spc="-25" dirty="0">
                <a:latin typeface="Arial MT"/>
                <a:cs typeface="Arial MT"/>
              </a:rPr>
              <a:t>it 	</a:t>
            </a:r>
            <a:r>
              <a:rPr sz="1050" dirty="0">
                <a:latin typeface="Arial MT"/>
                <a:cs typeface="Arial MT"/>
              </a:rPr>
              <a:t>or</a:t>
            </a:r>
            <a:r>
              <a:rPr sz="1050" spc="8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goes</a:t>
            </a:r>
            <a:r>
              <a:rPr sz="1050" spc="9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into</a:t>
            </a:r>
            <a:r>
              <a:rPr sz="1050" spc="9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liquidation</a:t>
            </a:r>
            <a:r>
              <a:rPr sz="1050" spc="9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or</a:t>
            </a:r>
            <a:r>
              <a:rPr sz="1050" spc="9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analogous</a:t>
            </a:r>
            <a:r>
              <a:rPr sz="1050" spc="10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process</a:t>
            </a:r>
            <a:r>
              <a:rPr sz="1050" spc="8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under</a:t>
            </a:r>
            <a:r>
              <a:rPr sz="1050" spc="9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applicable</a:t>
            </a:r>
            <a:r>
              <a:rPr sz="1050" spc="8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laws</a:t>
            </a:r>
            <a:r>
              <a:rPr sz="1050" spc="10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(otherwise</a:t>
            </a:r>
            <a:r>
              <a:rPr sz="1050" spc="8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than</a:t>
            </a:r>
            <a:r>
              <a:rPr sz="1050" spc="95" dirty="0">
                <a:latin typeface="Arial MT"/>
                <a:cs typeface="Arial MT"/>
              </a:rPr>
              <a:t> </a:t>
            </a:r>
            <a:r>
              <a:rPr sz="1050" spc="-25" dirty="0">
                <a:latin typeface="Arial MT"/>
                <a:cs typeface="Arial MT"/>
              </a:rPr>
              <a:t>for 	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-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purpose</a:t>
            </a:r>
            <a:r>
              <a:rPr sz="1050" spc="1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of</a:t>
            </a:r>
            <a:r>
              <a:rPr sz="1050" spc="-5" dirty="0">
                <a:latin typeface="Arial MT"/>
                <a:cs typeface="Arial MT"/>
              </a:rPr>
              <a:t> </a:t>
            </a:r>
            <a:r>
              <a:rPr sz="1050" spc="-10" dirty="0">
                <a:latin typeface="Arial MT"/>
                <a:cs typeface="Arial MT"/>
              </a:rPr>
              <a:t>amalgamation</a:t>
            </a:r>
            <a:r>
              <a:rPr sz="1050" dirty="0">
                <a:latin typeface="Arial MT"/>
                <a:cs typeface="Arial MT"/>
              </a:rPr>
              <a:t> or</a:t>
            </a:r>
            <a:r>
              <a:rPr sz="1050" spc="5" dirty="0">
                <a:latin typeface="Arial MT"/>
                <a:cs typeface="Arial MT"/>
              </a:rPr>
              <a:t> </a:t>
            </a:r>
            <a:r>
              <a:rPr sz="1050" spc="-10" dirty="0">
                <a:latin typeface="Arial MT"/>
                <a:cs typeface="Arial MT"/>
              </a:rPr>
              <a:t>reconstruction);</a:t>
            </a:r>
            <a:r>
              <a:rPr sz="1050" spc="15" dirty="0">
                <a:latin typeface="Arial MT"/>
                <a:cs typeface="Arial MT"/>
              </a:rPr>
              <a:t> </a:t>
            </a:r>
            <a:r>
              <a:rPr sz="1050" spc="-25" dirty="0">
                <a:latin typeface="Arial MT"/>
                <a:cs typeface="Arial MT"/>
              </a:rPr>
              <a:t>or</a:t>
            </a:r>
            <a:endParaRPr sz="1050">
              <a:latin typeface="Arial MT"/>
              <a:cs typeface="Arial MT"/>
            </a:endParaRPr>
          </a:p>
          <a:p>
            <a:pPr marL="1092835" lvl="2" indent="-629285">
              <a:lnSpc>
                <a:spcPct val="100000"/>
              </a:lnSpc>
              <a:spcBef>
                <a:spcPts val="920"/>
              </a:spcBef>
              <a:buAutoNum type="arabicPeriod"/>
              <a:tabLst>
                <a:tab pos="1092835" algn="l"/>
              </a:tabLst>
            </a:pPr>
            <a:r>
              <a:rPr sz="1050" dirty="0">
                <a:latin typeface="Arial MT"/>
                <a:cs typeface="Arial MT"/>
              </a:rPr>
              <a:t>the</a:t>
            </a:r>
            <a:r>
              <a:rPr sz="1050" spc="-3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Buyer</a:t>
            </a:r>
            <a:r>
              <a:rPr sz="1050" spc="-3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ceases,</a:t>
            </a:r>
            <a:r>
              <a:rPr sz="1050" spc="-2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or</a:t>
            </a:r>
            <a:r>
              <a:rPr sz="1050" spc="-3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threatens</a:t>
            </a:r>
            <a:r>
              <a:rPr sz="1050" spc="-1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to</a:t>
            </a:r>
            <a:r>
              <a:rPr sz="1050" spc="-3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cease,</a:t>
            </a:r>
            <a:r>
              <a:rPr sz="1050" spc="-2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to</a:t>
            </a:r>
            <a:r>
              <a:rPr sz="1050" spc="-3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carry</a:t>
            </a:r>
            <a:r>
              <a:rPr sz="1050" spc="-2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on</a:t>
            </a:r>
            <a:r>
              <a:rPr sz="1050" spc="-3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business;</a:t>
            </a:r>
            <a:r>
              <a:rPr sz="1050" spc="-20" dirty="0">
                <a:latin typeface="Arial MT"/>
                <a:cs typeface="Arial MT"/>
              </a:rPr>
              <a:t> </a:t>
            </a:r>
            <a:r>
              <a:rPr sz="1050" spc="-25" dirty="0">
                <a:latin typeface="Arial MT"/>
                <a:cs typeface="Arial MT"/>
              </a:rPr>
              <a:t>or</a:t>
            </a:r>
            <a:endParaRPr sz="1050">
              <a:latin typeface="Arial MT"/>
              <a:cs typeface="Arial MT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1339850" y="8878579"/>
            <a:ext cx="320675" cy="1854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50" spc="-10" dirty="0">
                <a:latin typeface="Arial MT"/>
                <a:cs typeface="Arial MT"/>
              </a:rPr>
              <a:t>8.1.2</a:t>
            </a:r>
            <a:endParaRPr sz="1050">
              <a:latin typeface="Arial MT"/>
              <a:cs typeface="Arial MT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1969770" y="8878579"/>
            <a:ext cx="4699635" cy="339090"/>
          </a:xfrm>
          <a:prstGeom prst="rect">
            <a:avLst/>
          </a:prstGeom>
        </p:spPr>
        <p:txBody>
          <a:bodyPr vert="horz" wrap="square" lIns="0" tIns="22860" rIns="0" bIns="0" rtlCol="0">
            <a:spAutoFit/>
          </a:bodyPr>
          <a:lstStyle/>
          <a:p>
            <a:pPr marL="12700" marR="5080">
              <a:lnSpc>
                <a:spcPts val="1210"/>
              </a:lnSpc>
              <a:spcBef>
                <a:spcPts val="180"/>
              </a:spcBef>
            </a:pPr>
            <a:r>
              <a:rPr lang="en-US" sz="1050" dirty="0">
                <a:latin typeface="Arial MT"/>
                <a:cs typeface="Arial MT"/>
              </a:rPr>
              <a:t>AWLS </a:t>
            </a:r>
            <a:r>
              <a:rPr sz="1050" dirty="0">
                <a:latin typeface="Arial MT"/>
                <a:cs typeface="Arial MT"/>
              </a:rPr>
              <a:t>reasonably</a:t>
            </a:r>
            <a:r>
              <a:rPr sz="1050" spc="-3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apprehends</a:t>
            </a:r>
            <a:r>
              <a:rPr sz="1050" spc="-3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that</a:t>
            </a:r>
            <a:r>
              <a:rPr sz="1050" spc="-3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any</a:t>
            </a:r>
            <a:r>
              <a:rPr sz="1050" spc="-4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of</a:t>
            </a:r>
            <a:r>
              <a:rPr sz="1050" spc="-3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-4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events</a:t>
            </a:r>
            <a:r>
              <a:rPr sz="1050" spc="-3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mentioned</a:t>
            </a:r>
            <a:r>
              <a:rPr sz="1050" spc="-4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above</a:t>
            </a:r>
            <a:r>
              <a:rPr sz="1050" spc="-35" dirty="0">
                <a:latin typeface="Arial MT"/>
                <a:cs typeface="Arial MT"/>
              </a:rPr>
              <a:t> </a:t>
            </a:r>
            <a:r>
              <a:rPr sz="1050" spc="-25" dirty="0">
                <a:latin typeface="Arial MT"/>
                <a:cs typeface="Arial MT"/>
              </a:rPr>
              <a:t>is </a:t>
            </a:r>
            <a:r>
              <a:rPr sz="1050" dirty="0">
                <a:latin typeface="Arial MT"/>
                <a:cs typeface="Arial MT"/>
              </a:rPr>
              <a:t>about</a:t>
            </a:r>
            <a:r>
              <a:rPr sz="1050" spc="-2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to</a:t>
            </a:r>
            <a:r>
              <a:rPr sz="1050" spc="-2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occur</a:t>
            </a:r>
            <a:r>
              <a:rPr sz="1050" spc="-2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in</a:t>
            </a:r>
            <a:r>
              <a:rPr sz="1050" spc="-4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relation</a:t>
            </a:r>
            <a:r>
              <a:rPr sz="1050" spc="-2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to</a:t>
            </a:r>
            <a:r>
              <a:rPr sz="1050" spc="-3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-3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Buyer</a:t>
            </a:r>
            <a:r>
              <a:rPr sz="1050" spc="-2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and</a:t>
            </a:r>
            <a:r>
              <a:rPr sz="1050" spc="-3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notifies</a:t>
            </a:r>
            <a:r>
              <a:rPr sz="1050" spc="-2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-3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Buyer</a:t>
            </a:r>
            <a:r>
              <a:rPr sz="1050" spc="-25" dirty="0">
                <a:latin typeface="Arial MT"/>
                <a:cs typeface="Arial MT"/>
              </a:rPr>
              <a:t> </a:t>
            </a:r>
            <a:r>
              <a:rPr sz="1050" spc="-10" dirty="0">
                <a:latin typeface="Arial MT"/>
                <a:cs typeface="Arial MT"/>
              </a:rPr>
              <a:t>accordingly.</a:t>
            </a:r>
            <a:endParaRPr sz="1050" dirty="0">
              <a:latin typeface="Arial MT"/>
              <a:cs typeface="Arial MT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889000" y="9312919"/>
            <a:ext cx="5777865" cy="339090"/>
          </a:xfrm>
          <a:prstGeom prst="rect">
            <a:avLst/>
          </a:prstGeom>
        </p:spPr>
        <p:txBody>
          <a:bodyPr vert="horz" wrap="square" lIns="0" tIns="22860" rIns="0" bIns="0" rtlCol="0">
            <a:spAutoFit/>
          </a:bodyPr>
          <a:lstStyle/>
          <a:p>
            <a:pPr marL="463550" marR="5080" indent="-450850">
              <a:lnSpc>
                <a:spcPts val="1210"/>
              </a:lnSpc>
              <a:spcBef>
                <a:spcPts val="180"/>
              </a:spcBef>
              <a:tabLst>
                <a:tab pos="462915" algn="l"/>
              </a:tabLst>
            </a:pPr>
            <a:r>
              <a:rPr sz="1050" spc="-25" dirty="0">
                <a:latin typeface="Arial MT"/>
                <a:cs typeface="Arial MT"/>
              </a:rPr>
              <a:t>8.2</a:t>
            </a:r>
            <a:r>
              <a:rPr sz="1050" dirty="0">
                <a:latin typeface="Arial MT"/>
                <a:cs typeface="Arial MT"/>
              </a:rPr>
              <a:t>	If</a:t>
            </a:r>
            <a:r>
              <a:rPr sz="1050" spc="14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this</a:t>
            </a:r>
            <a:r>
              <a:rPr sz="1050" spc="15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clause</a:t>
            </a:r>
            <a:r>
              <a:rPr sz="1050" spc="15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applies</a:t>
            </a:r>
            <a:r>
              <a:rPr sz="1050" spc="16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then,</a:t>
            </a:r>
            <a:r>
              <a:rPr sz="1050" spc="16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without</a:t>
            </a:r>
            <a:r>
              <a:rPr sz="1050" spc="16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prejudice</a:t>
            </a:r>
            <a:r>
              <a:rPr sz="1050" spc="15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to</a:t>
            </a:r>
            <a:r>
              <a:rPr sz="1050" spc="15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any</a:t>
            </a:r>
            <a:r>
              <a:rPr sz="1050" spc="15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other</a:t>
            </a:r>
            <a:r>
              <a:rPr sz="1050" spc="17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right</a:t>
            </a:r>
            <a:r>
              <a:rPr sz="1050" spc="16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or</a:t>
            </a:r>
            <a:r>
              <a:rPr sz="1050" spc="15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remedy</a:t>
            </a:r>
            <a:r>
              <a:rPr sz="1050" spc="16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available</a:t>
            </a:r>
            <a:r>
              <a:rPr sz="1050" spc="155" dirty="0">
                <a:latin typeface="Arial MT"/>
                <a:cs typeface="Arial MT"/>
              </a:rPr>
              <a:t> </a:t>
            </a:r>
            <a:r>
              <a:rPr sz="1050" spc="-25" dirty="0">
                <a:latin typeface="Arial MT"/>
                <a:cs typeface="Arial MT"/>
              </a:rPr>
              <a:t>to</a:t>
            </a:r>
            <a:r>
              <a:rPr lang="en-US" sz="1050" spc="-25" dirty="0">
                <a:latin typeface="Arial MT"/>
                <a:cs typeface="Arial MT"/>
              </a:rPr>
              <a:t> AWLS</a:t>
            </a:r>
            <a:r>
              <a:rPr sz="1050" dirty="0">
                <a:latin typeface="Arial MT"/>
                <a:cs typeface="Arial MT"/>
              </a:rPr>
              <a:t>,</a:t>
            </a:r>
            <a:r>
              <a:rPr sz="1050" spc="20" dirty="0">
                <a:latin typeface="Arial MT"/>
                <a:cs typeface="Arial MT"/>
              </a:rPr>
              <a:t> </a:t>
            </a:r>
            <a:r>
              <a:rPr lang="en-US" sz="1050" spc="20" dirty="0">
                <a:latin typeface="Arial MT"/>
                <a:cs typeface="Arial MT"/>
              </a:rPr>
              <a:t>AWLS </a:t>
            </a:r>
            <a:r>
              <a:rPr sz="1050" dirty="0">
                <a:latin typeface="Arial MT"/>
                <a:cs typeface="Arial MT"/>
              </a:rPr>
              <a:t>shall</a:t>
            </a:r>
            <a:r>
              <a:rPr sz="1050" spc="2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be</a:t>
            </a:r>
            <a:r>
              <a:rPr sz="1050" spc="1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entitled</a:t>
            </a:r>
            <a:r>
              <a:rPr sz="1050" spc="2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to</a:t>
            </a:r>
            <a:r>
              <a:rPr sz="1050" spc="1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cancel</a:t>
            </a:r>
            <a:r>
              <a:rPr sz="1050" spc="1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2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Contract</a:t>
            </a:r>
            <a:r>
              <a:rPr sz="1050" spc="2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or</a:t>
            </a:r>
            <a:r>
              <a:rPr sz="1050" spc="2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suspend</a:t>
            </a:r>
            <a:r>
              <a:rPr sz="1050" spc="2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any</a:t>
            </a:r>
            <a:r>
              <a:rPr sz="1050" spc="20" dirty="0">
                <a:latin typeface="Arial MT"/>
                <a:cs typeface="Arial MT"/>
              </a:rPr>
              <a:t> </a:t>
            </a:r>
            <a:r>
              <a:rPr sz="1050" spc="-10" dirty="0">
                <a:latin typeface="Arial MT"/>
                <a:cs typeface="Arial MT"/>
              </a:rPr>
              <a:t>further</a:t>
            </a:r>
            <a:endParaRPr sz="1050" dirty="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13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3175" rIns="0" bIns="0" rtlCol="0">
            <a:spAutoFit/>
          </a:bodyPr>
          <a:lstStyle/>
          <a:p>
            <a:pPr marL="38100">
              <a:lnSpc>
                <a:spcPts val="885"/>
              </a:lnSpc>
              <a:spcBef>
                <a:spcPts val="25"/>
              </a:spcBef>
            </a:pPr>
            <a:r>
              <a:rPr spc="-25" dirty="0"/>
              <a:t>7</a:t>
            </a:r>
          </a:p>
          <a:p>
            <a:pPr marL="38100">
              <a:lnSpc>
                <a:spcPts val="885"/>
              </a:lnSpc>
            </a:pPr>
            <a:r>
              <a:rPr spc="-10" dirty="0"/>
              <a:t>PME\NFL1\2466106.5</a:t>
            </a:r>
          </a:p>
        </p:txBody>
      </p:sp>
      <p:sp>
        <p:nvSpPr>
          <p:cNvPr id="2" name="object 2"/>
          <p:cNvSpPr txBox="1"/>
          <p:nvPr/>
        </p:nvSpPr>
        <p:spPr>
          <a:xfrm>
            <a:off x="1339850" y="880119"/>
            <a:ext cx="5327650" cy="1107440"/>
          </a:xfrm>
          <a:prstGeom prst="rect">
            <a:avLst/>
          </a:prstGeom>
        </p:spPr>
        <p:txBody>
          <a:bodyPr vert="horz" wrap="square" lIns="0" tIns="22860" rIns="0" bIns="0" rtlCol="0">
            <a:spAutoFit/>
          </a:bodyPr>
          <a:lstStyle/>
          <a:p>
            <a:pPr marL="12700" marR="5080" algn="just">
              <a:lnSpc>
                <a:spcPts val="1210"/>
              </a:lnSpc>
              <a:spcBef>
                <a:spcPts val="180"/>
              </a:spcBef>
            </a:pPr>
            <a:r>
              <a:rPr sz="1050" dirty="0">
                <a:latin typeface="Arial MT"/>
                <a:cs typeface="Arial MT"/>
              </a:rPr>
              <a:t>deliveries</a:t>
            </a:r>
            <a:r>
              <a:rPr sz="1050" spc="11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under</a:t>
            </a:r>
            <a:r>
              <a:rPr sz="1050" spc="11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11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Contract</a:t>
            </a:r>
            <a:r>
              <a:rPr sz="1050" spc="10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without</a:t>
            </a:r>
            <a:r>
              <a:rPr sz="1050" spc="11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any</a:t>
            </a:r>
            <a:r>
              <a:rPr sz="1050" spc="10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liability</a:t>
            </a:r>
            <a:r>
              <a:rPr sz="1050" spc="10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to</a:t>
            </a:r>
            <a:r>
              <a:rPr sz="1050" spc="10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105" dirty="0">
                <a:latin typeface="Arial MT"/>
                <a:cs typeface="Arial MT"/>
              </a:rPr>
              <a:t>  </a:t>
            </a:r>
            <a:r>
              <a:rPr sz="1050" dirty="0">
                <a:latin typeface="Arial MT"/>
                <a:cs typeface="Arial MT"/>
              </a:rPr>
              <a:t>Buyer,</a:t>
            </a:r>
            <a:r>
              <a:rPr sz="1050" spc="11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and</a:t>
            </a:r>
            <a:r>
              <a:rPr sz="1050" spc="11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if</a:t>
            </a:r>
            <a:r>
              <a:rPr sz="1050" spc="9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10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Solution</a:t>
            </a:r>
            <a:r>
              <a:rPr sz="1050" spc="114" dirty="0">
                <a:latin typeface="Arial MT"/>
                <a:cs typeface="Arial MT"/>
              </a:rPr>
              <a:t> </a:t>
            </a:r>
            <a:r>
              <a:rPr sz="1050" spc="-25" dirty="0">
                <a:latin typeface="Arial MT"/>
                <a:cs typeface="Arial MT"/>
              </a:rPr>
              <a:t>has </a:t>
            </a:r>
            <a:r>
              <a:rPr sz="1050" dirty="0">
                <a:latin typeface="Arial MT"/>
                <a:cs typeface="Arial MT"/>
              </a:rPr>
              <a:t>been</a:t>
            </a:r>
            <a:r>
              <a:rPr sz="1050" spc="18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delivered</a:t>
            </a:r>
            <a:r>
              <a:rPr sz="1050" spc="18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but</a:t>
            </a:r>
            <a:r>
              <a:rPr sz="1050" spc="18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not</a:t>
            </a:r>
            <a:r>
              <a:rPr sz="1050" spc="18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paid</a:t>
            </a:r>
            <a:r>
              <a:rPr sz="1050" spc="18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for</a:t>
            </a:r>
            <a:r>
              <a:rPr sz="1050" spc="18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17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price</a:t>
            </a:r>
            <a:r>
              <a:rPr sz="1050" spc="18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shall</a:t>
            </a:r>
            <a:r>
              <a:rPr sz="1050" spc="17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become</a:t>
            </a:r>
            <a:r>
              <a:rPr sz="1050" spc="19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immediately</a:t>
            </a:r>
            <a:r>
              <a:rPr sz="1050" spc="18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due</a:t>
            </a:r>
            <a:r>
              <a:rPr sz="1050" spc="19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and</a:t>
            </a:r>
            <a:r>
              <a:rPr sz="1050" spc="175" dirty="0">
                <a:latin typeface="Arial MT"/>
                <a:cs typeface="Arial MT"/>
              </a:rPr>
              <a:t> </a:t>
            </a:r>
            <a:r>
              <a:rPr sz="1050" spc="-10" dirty="0">
                <a:latin typeface="Arial MT"/>
                <a:cs typeface="Arial MT"/>
              </a:rPr>
              <a:t>payable </a:t>
            </a:r>
            <a:r>
              <a:rPr sz="1050" dirty="0">
                <a:latin typeface="Arial MT"/>
                <a:cs typeface="Arial MT"/>
              </a:rPr>
              <a:t>notwithstanding</a:t>
            </a:r>
            <a:r>
              <a:rPr sz="1050" spc="31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any</a:t>
            </a:r>
            <a:r>
              <a:rPr sz="1050" spc="30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previous</a:t>
            </a:r>
            <a:r>
              <a:rPr sz="1050" spc="30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agreement</a:t>
            </a:r>
            <a:r>
              <a:rPr sz="1050" spc="31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or</a:t>
            </a:r>
            <a:r>
              <a:rPr sz="1050" spc="29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arrangement</a:t>
            </a:r>
            <a:r>
              <a:rPr sz="1050" spc="31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to</a:t>
            </a:r>
            <a:r>
              <a:rPr sz="1050" spc="30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30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contrary</a:t>
            </a:r>
            <a:r>
              <a:rPr sz="1050" spc="30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and</a:t>
            </a:r>
            <a:r>
              <a:rPr sz="1050" spc="30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if</a:t>
            </a:r>
            <a:r>
              <a:rPr sz="1050" spc="300" dirty="0">
                <a:latin typeface="Arial MT"/>
                <a:cs typeface="Arial MT"/>
              </a:rPr>
              <a:t> </a:t>
            </a:r>
            <a:r>
              <a:rPr sz="1050" spc="-25" dirty="0">
                <a:latin typeface="Arial MT"/>
                <a:cs typeface="Arial MT"/>
              </a:rPr>
              <a:t>the </a:t>
            </a:r>
            <a:r>
              <a:rPr sz="1050" dirty="0">
                <a:latin typeface="Arial MT"/>
                <a:cs typeface="Arial MT"/>
              </a:rPr>
              <a:t>Solution</a:t>
            </a:r>
            <a:r>
              <a:rPr sz="1050" spc="6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or</a:t>
            </a:r>
            <a:r>
              <a:rPr sz="1050" spc="6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any</a:t>
            </a:r>
            <a:r>
              <a:rPr sz="1050" spc="6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part</a:t>
            </a:r>
            <a:r>
              <a:rPr sz="1050" spc="6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thereof</a:t>
            </a:r>
            <a:r>
              <a:rPr sz="1050" spc="6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has</a:t>
            </a:r>
            <a:r>
              <a:rPr sz="1050" spc="6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not</a:t>
            </a:r>
            <a:r>
              <a:rPr sz="1050" spc="6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been</a:t>
            </a:r>
            <a:r>
              <a:rPr sz="1050" spc="6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delivered,</a:t>
            </a:r>
            <a:r>
              <a:rPr sz="1050" spc="65" dirty="0">
                <a:latin typeface="Arial MT"/>
                <a:cs typeface="Arial MT"/>
              </a:rPr>
              <a:t> </a:t>
            </a:r>
            <a:r>
              <a:rPr lang="en-US" sz="1050" spc="65" dirty="0">
                <a:latin typeface="Arial MT"/>
                <a:cs typeface="Arial MT"/>
              </a:rPr>
              <a:t>AWLS </a:t>
            </a:r>
            <a:r>
              <a:rPr sz="1050" dirty="0">
                <a:latin typeface="Arial MT"/>
                <a:cs typeface="Arial MT"/>
              </a:rPr>
              <a:t>may</a:t>
            </a:r>
            <a:r>
              <a:rPr sz="1050" spc="6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sell</a:t>
            </a:r>
            <a:r>
              <a:rPr sz="1050" spc="6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6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Goods</a:t>
            </a:r>
            <a:r>
              <a:rPr sz="1050" spc="65" dirty="0">
                <a:latin typeface="Arial MT"/>
                <a:cs typeface="Arial MT"/>
              </a:rPr>
              <a:t> </a:t>
            </a:r>
            <a:r>
              <a:rPr sz="1050" spc="-25" dirty="0">
                <a:latin typeface="Arial MT"/>
                <a:cs typeface="Arial MT"/>
              </a:rPr>
              <a:t>at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6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best</a:t>
            </a:r>
            <a:r>
              <a:rPr sz="1050" spc="7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price</a:t>
            </a:r>
            <a:r>
              <a:rPr sz="1050" spc="7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readily</a:t>
            </a:r>
            <a:r>
              <a:rPr sz="1050" spc="8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obtainable</a:t>
            </a:r>
            <a:r>
              <a:rPr sz="1050" spc="7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and</a:t>
            </a:r>
            <a:r>
              <a:rPr sz="1050" spc="7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(after</a:t>
            </a:r>
            <a:r>
              <a:rPr sz="1050" spc="8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deducting</a:t>
            </a:r>
            <a:r>
              <a:rPr sz="1050" spc="7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all</a:t>
            </a:r>
            <a:r>
              <a:rPr sz="1050" spc="7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reasonable</a:t>
            </a:r>
            <a:r>
              <a:rPr sz="1050" spc="8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storage</a:t>
            </a:r>
            <a:r>
              <a:rPr sz="1050" spc="8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and</a:t>
            </a:r>
            <a:r>
              <a:rPr sz="1050" spc="70" dirty="0">
                <a:latin typeface="Arial MT"/>
                <a:cs typeface="Arial MT"/>
              </a:rPr>
              <a:t> </a:t>
            </a:r>
            <a:r>
              <a:rPr sz="1050" spc="-10" dirty="0">
                <a:latin typeface="Arial MT"/>
                <a:cs typeface="Arial MT"/>
              </a:rPr>
              <a:t>selling </a:t>
            </a:r>
            <a:r>
              <a:rPr sz="1050" dirty="0">
                <a:latin typeface="Arial MT"/>
                <a:cs typeface="Arial MT"/>
              </a:rPr>
              <a:t>expenses)</a:t>
            </a:r>
            <a:r>
              <a:rPr sz="1050" spc="19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account</a:t>
            </a:r>
            <a:r>
              <a:rPr sz="1050" spc="21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to</a:t>
            </a:r>
            <a:r>
              <a:rPr sz="1050" spc="19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19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Buyer</a:t>
            </a:r>
            <a:r>
              <a:rPr sz="1050" spc="19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for</a:t>
            </a:r>
            <a:r>
              <a:rPr sz="1050" spc="204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19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excess</a:t>
            </a:r>
            <a:r>
              <a:rPr sz="1050" spc="20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over</a:t>
            </a:r>
            <a:r>
              <a:rPr sz="1050" spc="19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204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price</a:t>
            </a:r>
            <a:r>
              <a:rPr sz="1050" spc="19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under</a:t>
            </a:r>
            <a:r>
              <a:rPr sz="1050" spc="204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20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Contract</a:t>
            </a:r>
            <a:r>
              <a:rPr sz="1050" spc="190" dirty="0">
                <a:latin typeface="Arial MT"/>
                <a:cs typeface="Arial MT"/>
              </a:rPr>
              <a:t> </a:t>
            </a:r>
            <a:r>
              <a:rPr sz="1050" spc="-25" dirty="0">
                <a:latin typeface="Arial MT"/>
                <a:cs typeface="Arial MT"/>
              </a:rPr>
              <a:t>or </a:t>
            </a:r>
            <a:r>
              <a:rPr sz="1050" dirty="0">
                <a:latin typeface="Arial MT"/>
                <a:cs typeface="Arial MT"/>
              </a:rPr>
              <a:t>charge</a:t>
            </a:r>
            <a:r>
              <a:rPr sz="1050" spc="-3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-3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Buyer</a:t>
            </a:r>
            <a:r>
              <a:rPr sz="1050" spc="-2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for</a:t>
            </a:r>
            <a:r>
              <a:rPr sz="1050" spc="-3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any</a:t>
            </a:r>
            <a:r>
              <a:rPr sz="1050" spc="-3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shortfall</a:t>
            </a:r>
            <a:r>
              <a:rPr sz="1050" spc="-2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below</a:t>
            </a:r>
            <a:r>
              <a:rPr sz="1050" spc="-2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-3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price</a:t>
            </a:r>
            <a:r>
              <a:rPr sz="1050" spc="-3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under</a:t>
            </a:r>
            <a:r>
              <a:rPr sz="1050" spc="-2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-25" dirty="0">
                <a:latin typeface="Arial MT"/>
                <a:cs typeface="Arial MT"/>
              </a:rPr>
              <a:t> </a:t>
            </a:r>
            <a:r>
              <a:rPr sz="1050" spc="-10" dirty="0">
                <a:latin typeface="Arial MT"/>
                <a:cs typeface="Arial MT"/>
              </a:rPr>
              <a:t>Contract.</a:t>
            </a:r>
            <a:endParaRPr sz="1050" dirty="0">
              <a:latin typeface="Arial MT"/>
              <a:cs typeface="Arial MT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89000" y="2082810"/>
            <a:ext cx="99695" cy="1854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50" spc="-50" dirty="0">
                <a:latin typeface="Arial MT"/>
                <a:cs typeface="Arial MT"/>
              </a:rPr>
              <a:t>9</a:t>
            </a:r>
            <a:endParaRPr sz="1050">
              <a:latin typeface="Arial MT"/>
              <a:cs typeface="Arial MT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339850" y="2082810"/>
            <a:ext cx="344170" cy="1854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50" b="1" spc="-20" dirty="0">
                <a:latin typeface="Arial"/>
                <a:cs typeface="Arial"/>
              </a:rPr>
              <a:t>RISK</a:t>
            </a:r>
            <a:endParaRPr sz="105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89000" y="2363479"/>
            <a:ext cx="5775960" cy="492759"/>
          </a:xfrm>
          <a:prstGeom prst="rect">
            <a:avLst/>
          </a:prstGeom>
        </p:spPr>
        <p:txBody>
          <a:bodyPr vert="horz" wrap="square" lIns="0" tIns="22860" rIns="0" bIns="0" rtlCol="0">
            <a:spAutoFit/>
          </a:bodyPr>
          <a:lstStyle/>
          <a:p>
            <a:pPr marL="463550" marR="5080" indent="-450850" algn="just">
              <a:lnSpc>
                <a:spcPts val="1210"/>
              </a:lnSpc>
              <a:spcBef>
                <a:spcPts val="180"/>
              </a:spcBef>
            </a:pPr>
            <a:r>
              <a:rPr sz="1050" dirty="0">
                <a:latin typeface="Arial MT"/>
                <a:cs typeface="Arial MT"/>
              </a:rPr>
              <a:t>9.1</a:t>
            </a:r>
            <a:r>
              <a:rPr sz="1050" spc="355" dirty="0">
                <a:latin typeface="Arial MT"/>
                <a:cs typeface="Arial MT"/>
              </a:rPr>
              <a:t>   </a:t>
            </a:r>
            <a:r>
              <a:rPr sz="1050" dirty="0">
                <a:latin typeface="Arial MT"/>
                <a:cs typeface="Arial MT"/>
              </a:rPr>
              <a:t>Risk</a:t>
            </a:r>
            <a:r>
              <a:rPr sz="1050" spc="3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of</a:t>
            </a:r>
            <a:r>
              <a:rPr sz="1050" spc="3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damage</a:t>
            </a:r>
            <a:r>
              <a:rPr sz="1050" spc="4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to</a:t>
            </a:r>
            <a:r>
              <a:rPr sz="1050" spc="2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or</a:t>
            </a:r>
            <a:r>
              <a:rPr sz="1050" spc="3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loss</a:t>
            </a:r>
            <a:r>
              <a:rPr sz="1050" spc="3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of</a:t>
            </a:r>
            <a:r>
              <a:rPr sz="1050" spc="3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3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Solution</a:t>
            </a:r>
            <a:r>
              <a:rPr sz="1050" spc="3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shall</a:t>
            </a:r>
            <a:r>
              <a:rPr sz="1050" spc="3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pass</a:t>
            </a:r>
            <a:r>
              <a:rPr sz="1050" spc="4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to</a:t>
            </a:r>
            <a:r>
              <a:rPr sz="1050" spc="2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4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Buyer</a:t>
            </a:r>
            <a:r>
              <a:rPr sz="1050" spc="3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at</a:t>
            </a:r>
            <a:r>
              <a:rPr sz="1050" spc="3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3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time</a:t>
            </a:r>
            <a:r>
              <a:rPr sz="1050" spc="4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stipulated</a:t>
            </a:r>
            <a:r>
              <a:rPr sz="1050" spc="30" dirty="0">
                <a:latin typeface="Arial MT"/>
                <a:cs typeface="Arial MT"/>
              </a:rPr>
              <a:t> </a:t>
            </a:r>
            <a:r>
              <a:rPr sz="1050" spc="-25" dirty="0">
                <a:latin typeface="Arial MT"/>
                <a:cs typeface="Arial MT"/>
              </a:rPr>
              <a:t>in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-1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Special</a:t>
            </a:r>
            <a:r>
              <a:rPr sz="1050" spc="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Conditions. If</a:t>
            </a:r>
            <a:r>
              <a:rPr sz="1050" spc="-1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no</a:t>
            </a:r>
            <a:r>
              <a:rPr sz="1050" spc="-1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such</a:t>
            </a:r>
            <a:r>
              <a:rPr sz="1050" spc="-1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provisions</a:t>
            </a:r>
            <a:r>
              <a:rPr sz="1050" spc="-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are</a:t>
            </a:r>
            <a:r>
              <a:rPr sz="1050" spc="-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specified in</a:t>
            </a:r>
            <a:r>
              <a:rPr sz="1050" spc="-1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 Contract,</a:t>
            </a:r>
            <a:r>
              <a:rPr sz="1050" spc="-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risk of</a:t>
            </a:r>
            <a:r>
              <a:rPr sz="1050" spc="-15" dirty="0">
                <a:latin typeface="Arial MT"/>
                <a:cs typeface="Arial MT"/>
              </a:rPr>
              <a:t> </a:t>
            </a:r>
            <a:r>
              <a:rPr sz="1050" spc="-10" dirty="0">
                <a:latin typeface="Arial MT"/>
                <a:cs typeface="Arial MT"/>
              </a:rPr>
              <a:t>damage </a:t>
            </a:r>
            <a:r>
              <a:rPr sz="1050" dirty="0">
                <a:latin typeface="Arial MT"/>
                <a:cs typeface="Arial MT"/>
              </a:rPr>
              <a:t>to</a:t>
            </a:r>
            <a:r>
              <a:rPr sz="1050" spc="-2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or</a:t>
            </a:r>
            <a:r>
              <a:rPr sz="1050" spc="-2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loss</a:t>
            </a:r>
            <a:r>
              <a:rPr sz="1050" spc="-2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of</a:t>
            </a:r>
            <a:r>
              <a:rPr sz="1050" spc="-2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-2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Solution</a:t>
            </a:r>
            <a:r>
              <a:rPr sz="1050" spc="-1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shall</a:t>
            </a:r>
            <a:r>
              <a:rPr sz="1050" spc="-2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pass</a:t>
            </a:r>
            <a:r>
              <a:rPr sz="1050" spc="-2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to</a:t>
            </a:r>
            <a:r>
              <a:rPr sz="1050" spc="-2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-20" dirty="0">
                <a:latin typeface="Arial MT"/>
                <a:cs typeface="Arial MT"/>
              </a:rPr>
              <a:t> </a:t>
            </a:r>
            <a:r>
              <a:rPr sz="1050" spc="-10" dirty="0">
                <a:latin typeface="Arial MT"/>
                <a:cs typeface="Arial MT"/>
              </a:rPr>
              <a:t>Buyer:</a:t>
            </a:r>
            <a:endParaRPr sz="1050">
              <a:latin typeface="Arial MT"/>
              <a:cs typeface="Arial MT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339850" y="2951489"/>
            <a:ext cx="320675" cy="1854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50" spc="-10" dirty="0">
                <a:latin typeface="Arial MT"/>
                <a:cs typeface="Arial MT"/>
              </a:rPr>
              <a:t>9.1.1</a:t>
            </a:r>
            <a:endParaRPr sz="1050">
              <a:latin typeface="Arial MT"/>
              <a:cs typeface="Arial MT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969770" y="2951489"/>
            <a:ext cx="4695825" cy="484748"/>
          </a:xfrm>
          <a:prstGeom prst="rect">
            <a:avLst/>
          </a:prstGeom>
        </p:spPr>
        <p:txBody>
          <a:bodyPr vert="horz" wrap="square" lIns="0" tIns="22860" rIns="0" bIns="0" rtlCol="0">
            <a:spAutoFit/>
          </a:bodyPr>
          <a:lstStyle/>
          <a:p>
            <a:pPr marL="12700" marR="5080" algn="just">
              <a:lnSpc>
                <a:spcPts val="1210"/>
              </a:lnSpc>
              <a:spcBef>
                <a:spcPts val="180"/>
              </a:spcBef>
            </a:pPr>
            <a:r>
              <a:rPr sz="1050" dirty="0">
                <a:latin typeface="Arial MT"/>
                <a:cs typeface="Arial MT"/>
              </a:rPr>
              <a:t>in</a:t>
            </a:r>
            <a:r>
              <a:rPr sz="1050" spc="-2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-2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case</a:t>
            </a:r>
            <a:r>
              <a:rPr sz="1050" spc="-2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of</a:t>
            </a:r>
            <a:r>
              <a:rPr sz="1050" spc="-20" dirty="0">
                <a:latin typeface="Arial MT"/>
                <a:cs typeface="Arial MT"/>
              </a:rPr>
              <a:t> </a:t>
            </a:r>
            <a:r>
              <a:rPr sz="1050" spc="-10" dirty="0">
                <a:latin typeface="Arial MT"/>
                <a:cs typeface="Arial MT"/>
              </a:rPr>
              <a:t>Solution(s)</a:t>
            </a:r>
            <a:r>
              <a:rPr sz="1050" spc="-1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to</a:t>
            </a:r>
            <a:r>
              <a:rPr sz="1050" spc="-2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be</a:t>
            </a:r>
            <a:r>
              <a:rPr sz="1050" spc="-2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delivered</a:t>
            </a:r>
            <a:r>
              <a:rPr sz="1050" spc="-1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at</a:t>
            </a:r>
            <a:r>
              <a:rPr sz="1050" spc="-15" dirty="0">
                <a:latin typeface="Arial MT"/>
                <a:cs typeface="Arial MT"/>
              </a:rPr>
              <a:t> </a:t>
            </a:r>
            <a:r>
              <a:rPr lang="en-US" sz="1050" spc="-15" dirty="0">
                <a:latin typeface="Arial MT"/>
                <a:cs typeface="Arial MT"/>
              </a:rPr>
              <a:t>AWLS</a:t>
            </a:r>
            <a:r>
              <a:rPr sz="1050" dirty="0">
                <a:latin typeface="Arial MT"/>
                <a:cs typeface="Arial MT"/>
              </a:rPr>
              <a:t>'s</a:t>
            </a:r>
            <a:r>
              <a:rPr sz="1050" spc="-1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premises,</a:t>
            </a:r>
            <a:r>
              <a:rPr sz="1050" spc="-2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at</a:t>
            </a:r>
            <a:r>
              <a:rPr sz="1050" spc="-1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-25" dirty="0">
                <a:latin typeface="Arial MT"/>
                <a:cs typeface="Arial MT"/>
              </a:rPr>
              <a:t> </a:t>
            </a:r>
            <a:r>
              <a:rPr sz="1050" spc="-20" dirty="0">
                <a:latin typeface="Arial MT"/>
                <a:cs typeface="Arial MT"/>
              </a:rPr>
              <a:t>time </a:t>
            </a:r>
            <a:r>
              <a:rPr sz="1050" dirty="0">
                <a:latin typeface="Arial MT"/>
                <a:cs typeface="Arial MT"/>
              </a:rPr>
              <a:t>when</a:t>
            </a:r>
            <a:r>
              <a:rPr sz="1050" spc="245" dirty="0">
                <a:latin typeface="Arial MT"/>
                <a:cs typeface="Arial MT"/>
              </a:rPr>
              <a:t> </a:t>
            </a:r>
            <a:r>
              <a:rPr lang="en-US" sz="1050" spc="245" dirty="0">
                <a:latin typeface="Arial MT"/>
                <a:cs typeface="Arial MT"/>
              </a:rPr>
              <a:t>AWLS </a:t>
            </a:r>
            <a:r>
              <a:rPr sz="1050" dirty="0">
                <a:latin typeface="Arial MT"/>
                <a:cs typeface="Arial MT"/>
              </a:rPr>
              <a:t>notifies</a:t>
            </a:r>
            <a:r>
              <a:rPr sz="1050" spc="254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24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Buyer</a:t>
            </a:r>
            <a:r>
              <a:rPr sz="1050" spc="24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that</a:t>
            </a:r>
            <a:r>
              <a:rPr sz="1050" spc="254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24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Solution(s)</a:t>
            </a:r>
            <a:r>
              <a:rPr sz="1050" spc="24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are</a:t>
            </a:r>
            <a:r>
              <a:rPr sz="1050" spc="24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available</a:t>
            </a:r>
            <a:r>
              <a:rPr sz="1050" spc="250" dirty="0">
                <a:latin typeface="Arial MT"/>
                <a:cs typeface="Arial MT"/>
              </a:rPr>
              <a:t> </a:t>
            </a:r>
            <a:r>
              <a:rPr sz="1050" spc="-25" dirty="0">
                <a:latin typeface="Arial MT"/>
                <a:cs typeface="Arial MT"/>
              </a:rPr>
              <a:t>for </a:t>
            </a:r>
            <a:r>
              <a:rPr sz="1050" dirty="0">
                <a:latin typeface="Arial MT"/>
                <a:cs typeface="Arial MT"/>
              </a:rPr>
              <a:t>collection;</a:t>
            </a:r>
            <a:r>
              <a:rPr sz="1050" spc="-60" dirty="0">
                <a:latin typeface="Arial MT"/>
                <a:cs typeface="Arial MT"/>
              </a:rPr>
              <a:t> </a:t>
            </a:r>
            <a:r>
              <a:rPr sz="1050" spc="-25" dirty="0">
                <a:latin typeface="Arial MT"/>
                <a:cs typeface="Arial MT"/>
              </a:rPr>
              <a:t>or</a:t>
            </a:r>
            <a:endParaRPr sz="1050" dirty="0">
              <a:latin typeface="Arial MT"/>
              <a:cs typeface="Arial MT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339850" y="3539499"/>
            <a:ext cx="320675" cy="1854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50" spc="-10" dirty="0">
                <a:latin typeface="Arial MT"/>
                <a:cs typeface="Arial MT"/>
              </a:rPr>
              <a:t>9.1.2</a:t>
            </a:r>
            <a:endParaRPr sz="1050">
              <a:latin typeface="Arial MT"/>
              <a:cs typeface="Arial MT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969770" y="3539499"/>
            <a:ext cx="4694555" cy="638636"/>
          </a:xfrm>
          <a:prstGeom prst="rect">
            <a:avLst/>
          </a:prstGeom>
        </p:spPr>
        <p:txBody>
          <a:bodyPr vert="horz" wrap="square" lIns="0" tIns="22860" rIns="0" bIns="0" rtlCol="0">
            <a:spAutoFit/>
          </a:bodyPr>
          <a:lstStyle/>
          <a:p>
            <a:pPr marL="12700" marR="5080" algn="just">
              <a:lnSpc>
                <a:spcPts val="1210"/>
              </a:lnSpc>
              <a:spcBef>
                <a:spcPts val="180"/>
              </a:spcBef>
            </a:pPr>
            <a:r>
              <a:rPr sz="1050" dirty="0">
                <a:latin typeface="Arial MT"/>
                <a:cs typeface="Arial MT"/>
              </a:rPr>
              <a:t>in</a:t>
            </a:r>
            <a:r>
              <a:rPr sz="1050" spc="21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23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case</a:t>
            </a:r>
            <a:r>
              <a:rPr sz="1050" spc="22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of</a:t>
            </a:r>
            <a:r>
              <a:rPr sz="1050" spc="229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Solution(s)</a:t>
            </a:r>
            <a:r>
              <a:rPr sz="1050" spc="229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to</a:t>
            </a:r>
            <a:r>
              <a:rPr sz="1050" spc="23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be</a:t>
            </a:r>
            <a:r>
              <a:rPr sz="1050" spc="22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delivered</a:t>
            </a:r>
            <a:r>
              <a:rPr sz="1050" spc="229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otherwise</a:t>
            </a:r>
            <a:r>
              <a:rPr sz="1050" spc="23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than</a:t>
            </a:r>
            <a:r>
              <a:rPr sz="1050" spc="23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at</a:t>
            </a:r>
            <a:r>
              <a:rPr sz="1050" spc="225" dirty="0">
                <a:latin typeface="Arial MT"/>
                <a:cs typeface="Arial MT"/>
              </a:rPr>
              <a:t> </a:t>
            </a:r>
            <a:r>
              <a:rPr lang="en-US" sz="1050" spc="225" dirty="0">
                <a:latin typeface="Arial MT"/>
                <a:cs typeface="Arial MT"/>
              </a:rPr>
              <a:t>AWLS</a:t>
            </a:r>
            <a:r>
              <a:rPr sz="1050" spc="-10" dirty="0">
                <a:latin typeface="Arial MT"/>
                <a:cs typeface="Arial MT"/>
              </a:rPr>
              <a:t>'s </a:t>
            </a:r>
            <a:r>
              <a:rPr sz="1050" dirty="0">
                <a:latin typeface="Arial MT"/>
                <a:cs typeface="Arial MT"/>
              </a:rPr>
              <a:t>premises, at</a:t>
            </a:r>
            <a:r>
              <a:rPr sz="1050" spc="-1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 time of</a:t>
            </a:r>
            <a:r>
              <a:rPr sz="1050" spc="-1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delivery</a:t>
            </a:r>
            <a:r>
              <a:rPr sz="1050" spc="1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or,</a:t>
            </a:r>
            <a:r>
              <a:rPr sz="1050" spc="-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if</a:t>
            </a:r>
            <a:r>
              <a:rPr sz="1050" spc="-1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 Buyer</a:t>
            </a:r>
            <a:r>
              <a:rPr sz="1050" spc="-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wrongfully</a:t>
            </a:r>
            <a:r>
              <a:rPr sz="1050" spc="1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fails</a:t>
            </a:r>
            <a:r>
              <a:rPr sz="1050" spc="1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to</a:t>
            </a:r>
            <a:r>
              <a:rPr sz="1050" spc="-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take</a:t>
            </a:r>
            <a:r>
              <a:rPr sz="1050" spc="-10" dirty="0">
                <a:latin typeface="Arial MT"/>
                <a:cs typeface="Arial MT"/>
              </a:rPr>
              <a:t> delivery </a:t>
            </a:r>
            <a:r>
              <a:rPr sz="1050" dirty="0">
                <a:latin typeface="Arial MT"/>
                <a:cs typeface="Arial MT"/>
              </a:rPr>
              <a:t>of</a:t>
            </a:r>
            <a:r>
              <a:rPr sz="1050" spc="16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18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Solution(s),</a:t>
            </a:r>
            <a:r>
              <a:rPr sz="1050" spc="17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17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time</a:t>
            </a:r>
            <a:r>
              <a:rPr sz="1050" spc="18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when</a:t>
            </a:r>
            <a:r>
              <a:rPr sz="1050" spc="175" dirty="0">
                <a:latin typeface="Arial MT"/>
                <a:cs typeface="Arial MT"/>
              </a:rPr>
              <a:t> </a:t>
            </a:r>
            <a:r>
              <a:rPr lang="en-US" sz="1050" spc="175" dirty="0">
                <a:latin typeface="Arial MT"/>
                <a:cs typeface="Arial MT"/>
              </a:rPr>
              <a:t>AWLS </a:t>
            </a:r>
            <a:r>
              <a:rPr sz="1050" dirty="0">
                <a:latin typeface="Arial MT"/>
                <a:cs typeface="Arial MT"/>
              </a:rPr>
              <a:t>has</a:t>
            </a:r>
            <a:r>
              <a:rPr sz="1050" spc="17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tendered</a:t>
            </a:r>
            <a:r>
              <a:rPr sz="1050" spc="19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delivery</a:t>
            </a:r>
            <a:r>
              <a:rPr sz="1050" spc="17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of</a:t>
            </a:r>
            <a:r>
              <a:rPr sz="1050" spc="170" dirty="0">
                <a:latin typeface="Arial MT"/>
                <a:cs typeface="Arial MT"/>
              </a:rPr>
              <a:t> </a:t>
            </a:r>
            <a:r>
              <a:rPr sz="1050" spc="-25" dirty="0">
                <a:latin typeface="Arial MT"/>
                <a:cs typeface="Arial MT"/>
              </a:rPr>
              <a:t>the </a:t>
            </a:r>
            <a:r>
              <a:rPr sz="1050" spc="-10" dirty="0">
                <a:latin typeface="Arial MT"/>
                <a:cs typeface="Arial MT"/>
              </a:rPr>
              <a:t>Solution(s).</a:t>
            </a:r>
            <a:endParaRPr sz="1050" dirty="0">
              <a:latin typeface="Arial MT"/>
              <a:cs typeface="Arial MT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889000" y="4281179"/>
            <a:ext cx="5779770" cy="5069840"/>
          </a:xfrm>
          <a:prstGeom prst="rect">
            <a:avLst/>
          </a:prstGeom>
        </p:spPr>
        <p:txBody>
          <a:bodyPr vert="horz" wrap="square" lIns="0" tIns="22860" rIns="0" bIns="0" rtlCol="0">
            <a:spAutoFit/>
          </a:bodyPr>
          <a:lstStyle/>
          <a:p>
            <a:pPr marL="458470" marR="10795" lvl="1" indent="-445770" algn="just">
              <a:lnSpc>
                <a:spcPts val="1210"/>
              </a:lnSpc>
              <a:spcBef>
                <a:spcPts val="180"/>
              </a:spcBef>
              <a:buAutoNum type="arabicPeriod" startAt="2"/>
              <a:tabLst>
                <a:tab pos="463550" algn="l"/>
              </a:tabLst>
            </a:pPr>
            <a:r>
              <a:rPr sz="1050" dirty="0">
                <a:latin typeface="Arial MT"/>
                <a:cs typeface="Arial MT"/>
              </a:rPr>
              <a:t>From</a:t>
            </a:r>
            <a:r>
              <a:rPr sz="1050" spc="1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 time</a:t>
            </a:r>
            <a:r>
              <a:rPr sz="1050" spc="1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1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risk</a:t>
            </a:r>
            <a:r>
              <a:rPr sz="1050" spc="1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in</a:t>
            </a:r>
            <a:r>
              <a:rPr sz="1050" spc="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1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Solution</a:t>
            </a:r>
            <a:r>
              <a:rPr sz="1050" spc="1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passes</a:t>
            </a:r>
            <a:r>
              <a:rPr sz="1050" spc="1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to</a:t>
            </a:r>
            <a:r>
              <a:rPr sz="1050" spc="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1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Buyer</a:t>
            </a:r>
            <a:r>
              <a:rPr sz="1050" spc="1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it shall</a:t>
            </a:r>
            <a:r>
              <a:rPr sz="1050" spc="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insure</a:t>
            </a:r>
            <a:r>
              <a:rPr sz="1050" spc="1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1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Solution</a:t>
            </a:r>
            <a:r>
              <a:rPr sz="1050" spc="10" dirty="0">
                <a:latin typeface="Arial MT"/>
                <a:cs typeface="Arial MT"/>
              </a:rPr>
              <a:t> </a:t>
            </a:r>
            <a:r>
              <a:rPr sz="1050" spc="-10" dirty="0">
                <a:latin typeface="Arial MT"/>
                <a:cs typeface="Arial MT"/>
              </a:rPr>
              <a:t>until 	</a:t>
            </a:r>
            <a:r>
              <a:rPr sz="1050" dirty="0">
                <a:latin typeface="Arial MT"/>
                <a:cs typeface="Arial MT"/>
              </a:rPr>
              <a:t>their</a:t>
            </a:r>
            <a:r>
              <a:rPr sz="1050" spc="19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title</a:t>
            </a:r>
            <a:r>
              <a:rPr sz="1050" spc="19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has</a:t>
            </a:r>
            <a:r>
              <a:rPr sz="1050" spc="19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passed</a:t>
            </a:r>
            <a:r>
              <a:rPr sz="1050" spc="18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to</a:t>
            </a:r>
            <a:r>
              <a:rPr sz="1050" spc="19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it</a:t>
            </a:r>
            <a:r>
              <a:rPr sz="1050" spc="20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and</a:t>
            </a:r>
            <a:r>
              <a:rPr sz="1050" spc="195" dirty="0">
                <a:latin typeface="Arial MT"/>
                <a:cs typeface="Arial MT"/>
              </a:rPr>
              <a:t> </a:t>
            </a:r>
            <a:r>
              <a:rPr lang="en-US" sz="1050" spc="195" dirty="0">
                <a:latin typeface="Arial MT"/>
                <a:cs typeface="Arial MT"/>
              </a:rPr>
              <a:t>AWLS </a:t>
            </a:r>
            <a:r>
              <a:rPr sz="1050" dirty="0">
                <a:latin typeface="Arial MT"/>
                <a:cs typeface="Arial MT"/>
              </a:rPr>
              <a:t>shall</a:t>
            </a:r>
            <a:r>
              <a:rPr sz="1050" spc="19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be</a:t>
            </a:r>
            <a:r>
              <a:rPr sz="1050" spc="19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entitled</a:t>
            </a:r>
            <a:r>
              <a:rPr sz="1050" spc="20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to</a:t>
            </a:r>
            <a:r>
              <a:rPr sz="1050" spc="18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call</a:t>
            </a:r>
            <a:r>
              <a:rPr sz="1050" spc="20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for</a:t>
            </a:r>
            <a:r>
              <a:rPr sz="1050" spc="18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details</a:t>
            </a:r>
            <a:r>
              <a:rPr sz="1050" spc="19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of</a:t>
            </a:r>
            <a:r>
              <a:rPr sz="1050" spc="190" dirty="0">
                <a:latin typeface="Arial MT"/>
                <a:cs typeface="Arial MT"/>
              </a:rPr>
              <a:t> </a:t>
            </a:r>
            <a:r>
              <a:rPr sz="1050" spc="-25" dirty="0">
                <a:latin typeface="Arial MT"/>
                <a:cs typeface="Arial MT"/>
              </a:rPr>
              <a:t>the 	</a:t>
            </a:r>
            <a:r>
              <a:rPr sz="1050" dirty="0">
                <a:latin typeface="Arial MT"/>
                <a:cs typeface="Arial MT"/>
              </a:rPr>
              <a:t>insurance</a:t>
            </a:r>
            <a:r>
              <a:rPr sz="1050" spc="-70" dirty="0">
                <a:latin typeface="Arial MT"/>
                <a:cs typeface="Arial MT"/>
              </a:rPr>
              <a:t> </a:t>
            </a:r>
            <a:r>
              <a:rPr sz="1050" spc="-10" dirty="0">
                <a:latin typeface="Arial MT"/>
                <a:cs typeface="Arial MT"/>
              </a:rPr>
              <a:t>policy.</a:t>
            </a:r>
            <a:endParaRPr sz="1050" dirty="0">
              <a:latin typeface="Arial MT"/>
              <a:cs typeface="Arial MT"/>
            </a:endParaRPr>
          </a:p>
          <a:p>
            <a:pPr marL="458470" marR="7620" lvl="1" indent="-445770" algn="just">
              <a:lnSpc>
                <a:spcPts val="1210"/>
              </a:lnSpc>
              <a:spcBef>
                <a:spcPts val="1000"/>
              </a:spcBef>
              <a:buAutoNum type="arabicPeriod" startAt="2"/>
              <a:tabLst>
                <a:tab pos="463550" algn="l"/>
              </a:tabLst>
            </a:pPr>
            <a:r>
              <a:rPr sz="1050" dirty="0">
                <a:latin typeface="Arial MT"/>
                <a:cs typeface="Arial MT"/>
              </a:rPr>
              <a:t>If</a:t>
            </a:r>
            <a:r>
              <a:rPr sz="1050" spc="14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14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Buyer</a:t>
            </a:r>
            <a:r>
              <a:rPr sz="1050" spc="15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shall</a:t>
            </a:r>
            <a:r>
              <a:rPr sz="1050" spc="15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not</a:t>
            </a:r>
            <a:r>
              <a:rPr sz="1050" spc="15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insure</a:t>
            </a:r>
            <a:r>
              <a:rPr sz="1050" spc="16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14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Solution</a:t>
            </a:r>
            <a:r>
              <a:rPr sz="1050" spc="15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or</a:t>
            </a:r>
            <a:r>
              <a:rPr sz="1050" spc="15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shall</a:t>
            </a:r>
            <a:r>
              <a:rPr sz="1050" spc="15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fail</a:t>
            </a:r>
            <a:r>
              <a:rPr sz="1050" spc="15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to</a:t>
            </a:r>
            <a:r>
              <a:rPr sz="1050" spc="15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supply</a:t>
            </a:r>
            <a:r>
              <a:rPr sz="1050" spc="16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details</a:t>
            </a:r>
            <a:r>
              <a:rPr sz="1050" spc="16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of</a:t>
            </a:r>
            <a:r>
              <a:rPr sz="1050" spc="15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its</a:t>
            </a:r>
            <a:r>
              <a:rPr sz="1050" spc="15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policy</a:t>
            </a:r>
            <a:r>
              <a:rPr sz="1050" spc="150" dirty="0">
                <a:latin typeface="Arial MT"/>
                <a:cs typeface="Arial MT"/>
              </a:rPr>
              <a:t> </a:t>
            </a:r>
            <a:r>
              <a:rPr sz="1050" spc="-25" dirty="0">
                <a:latin typeface="Arial MT"/>
                <a:cs typeface="Arial MT"/>
              </a:rPr>
              <a:t>on 	</a:t>
            </a:r>
            <a:r>
              <a:rPr sz="1050" dirty="0">
                <a:latin typeface="Arial MT"/>
                <a:cs typeface="Arial MT"/>
              </a:rPr>
              <a:t>demand</a:t>
            </a:r>
            <a:r>
              <a:rPr sz="1050" spc="7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to</a:t>
            </a:r>
            <a:r>
              <a:rPr sz="1050" spc="65" dirty="0">
                <a:latin typeface="Arial MT"/>
                <a:cs typeface="Arial MT"/>
              </a:rPr>
              <a:t> </a:t>
            </a:r>
            <a:r>
              <a:rPr lang="en-US" sz="1050" spc="65" dirty="0">
                <a:latin typeface="Arial MT"/>
                <a:cs typeface="Arial MT"/>
              </a:rPr>
              <a:t>AWLS </a:t>
            </a:r>
            <a:r>
              <a:rPr sz="1050" dirty="0">
                <a:latin typeface="Arial MT"/>
                <a:cs typeface="Arial MT"/>
              </a:rPr>
              <a:t>then</a:t>
            </a:r>
            <a:r>
              <a:rPr sz="1050" spc="8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6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Buyer</a:t>
            </a:r>
            <a:r>
              <a:rPr sz="1050" spc="7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shall</a:t>
            </a:r>
            <a:r>
              <a:rPr sz="1050" spc="7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reimburse</a:t>
            </a:r>
            <a:r>
              <a:rPr sz="1050" spc="85" dirty="0">
                <a:latin typeface="Arial MT"/>
                <a:cs typeface="Arial MT"/>
              </a:rPr>
              <a:t> </a:t>
            </a:r>
            <a:r>
              <a:rPr lang="en-US" sz="1050" spc="85" dirty="0">
                <a:latin typeface="Arial MT"/>
                <a:cs typeface="Arial MT"/>
              </a:rPr>
              <a:t>AWLS </a:t>
            </a:r>
            <a:r>
              <a:rPr sz="1050" dirty="0">
                <a:latin typeface="Arial MT"/>
                <a:cs typeface="Arial MT"/>
              </a:rPr>
              <a:t>for</a:t>
            </a:r>
            <a:r>
              <a:rPr sz="1050" spc="7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7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cost</a:t>
            </a:r>
            <a:r>
              <a:rPr sz="1050" spc="6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of</a:t>
            </a:r>
            <a:r>
              <a:rPr sz="1050" spc="70" dirty="0">
                <a:latin typeface="Arial MT"/>
                <a:cs typeface="Arial MT"/>
              </a:rPr>
              <a:t> </a:t>
            </a:r>
            <a:r>
              <a:rPr sz="1050" spc="-25" dirty="0">
                <a:latin typeface="Arial MT"/>
                <a:cs typeface="Arial MT"/>
              </a:rPr>
              <a:t>any 	</a:t>
            </a:r>
            <a:r>
              <a:rPr sz="1050" dirty="0">
                <a:latin typeface="Arial MT"/>
                <a:cs typeface="Arial MT"/>
              </a:rPr>
              <a:t>insurance</a:t>
            </a:r>
            <a:r>
              <a:rPr sz="1050" spc="3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which</a:t>
            </a:r>
            <a:r>
              <a:rPr sz="1050" spc="40" dirty="0">
                <a:latin typeface="Arial MT"/>
                <a:cs typeface="Arial MT"/>
              </a:rPr>
              <a:t> </a:t>
            </a:r>
            <a:r>
              <a:rPr lang="en-US" sz="1050" spc="40" dirty="0">
                <a:latin typeface="Arial MT"/>
                <a:cs typeface="Arial MT"/>
              </a:rPr>
              <a:t>AWLS </a:t>
            </a:r>
            <a:r>
              <a:rPr sz="1050" dirty="0">
                <a:latin typeface="Arial MT"/>
                <a:cs typeface="Arial MT"/>
              </a:rPr>
              <a:t>may</a:t>
            </a:r>
            <a:r>
              <a:rPr sz="1050" spc="4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at</a:t>
            </a:r>
            <a:r>
              <a:rPr sz="1050" spc="4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its</a:t>
            </a:r>
            <a:r>
              <a:rPr sz="1050" spc="4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sole</a:t>
            </a:r>
            <a:r>
              <a:rPr sz="1050" spc="4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discretion</a:t>
            </a:r>
            <a:r>
              <a:rPr sz="1050" spc="4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reasonably</a:t>
            </a:r>
            <a:r>
              <a:rPr sz="1050" spc="5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arrange</a:t>
            </a:r>
            <a:r>
              <a:rPr sz="1050" spc="4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in</a:t>
            </a:r>
            <a:r>
              <a:rPr sz="1050" spc="4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respect</a:t>
            </a:r>
            <a:r>
              <a:rPr sz="1050" spc="30" dirty="0">
                <a:latin typeface="Arial MT"/>
                <a:cs typeface="Arial MT"/>
              </a:rPr>
              <a:t> </a:t>
            </a:r>
            <a:r>
              <a:rPr sz="1050" spc="-25" dirty="0">
                <a:latin typeface="Arial MT"/>
                <a:cs typeface="Arial MT"/>
              </a:rPr>
              <a:t>of 	</a:t>
            </a:r>
            <a:r>
              <a:rPr sz="1050" dirty="0">
                <a:latin typeface="Arial MT"/>
                <a:cs typeface="Arial MT"/>
              </a:rPr>
              <a:t>any</a:t>
            </a:r>
            <a:r>
              <a:rPr sz="1050" spc="34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of</a:t>
            </a:r>
            <a:r>
              <a:rPr sz="1050" spc="33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35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Solution</a:t>
            </a:r>
            <a:r>
              <a:rPr sz="1050" spc="34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during</a:t>
            </a:r>
            <a:r>
              <a:rPr sz="1050" spc="35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34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whole</a:t>
            </a:r>
            <a:r>
              <a:rPr sz="1050" spc="34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or</a:t>
            </a:r>
            <a:r>
              <a:rPr sz="1050" spc="33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any</a:t>
            </a:r>
            <a:r>
              <a:rPr sz="1050" spc="34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part</a:t>
            </a:r>
            <a:r>
              <a:rPr sz="1050" spc="34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of</a:t>
            </a:r>
            <a:r>
              <a:rPr sz="1050" spc="33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35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period</a:t>
            </a:r>
            <a:r>
              <a:rPr sz="1050" spc="35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from</a:t>
            </a:r>
            <a:r>
              <a:rPr sz="1050" spc="33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35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date</a:t>
            </a:r>
            <a:r>
              <a:rPr sz="1050" spc="345" dirty="0">
                <a:latin typeface="Arial MT"/>
                <a:cs typeface="Arial MT"/>
              </a:rPr>
              <a:t> </a:t>
            </a:r>
            <a:r>
              <a:rPr sz="1050" spc="-25" dirty="0">
                <a:latin typeface="Arial MT"/>
                <a:cs typeface="Arial MT"/>
              </a:rPr>
              <a:t>of 	</a:t>
            </a:r>
            <a:r>
              <a:rPr lang="en-US" sz="1050" spc="-25" dirty="0">
                <a:latin typeface="Arial MT"/>
                <a:cs typeface="Arial MT"/>
              </a:rPr>
              <a:t>AWLS</a:t>
            </a:r>
            <a:r>
              <a:rPr sz="1050" dirty="0">
                <a:latin typeface="Arial MT"/>
                <a:cs typeface="Arial MT"/>
              </a:rPr>
              <a:t>'s</a:t>
            </a:r>
            <a:r>
              <a:rPr sz="1050" spc="14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delivery</a:t>
            </a:r>
            <a:r>
              <a:rPr sz="1050" spc="13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of</a:t>
            </a:r>
            <a:r>
              <a:rPr sz="1050" spc="13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14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Solution</a:t>
            </a:r>
            <a:r>
              <a:rPr sz="1050" spc="14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until</a:t>
            </a:r>
            <a:r>
              <a:rPr sz="1050" spc="15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13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date</a:t>
            </a:r>
            <a:r>
              <a:rPr sz="1050" spc="14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of</a:t>
            </a:r>
            <a:r>
              <a:rPr sz="1050" spc="14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payment</a:t>
            </a:r>
            <a:r>
              <a:rPr sz="1050" spc="14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to</a:t>
            </a:r>
            <a:r>
              <a:rPr sz="1050" spc="135" dirty="0">
                <a:latin typeface="Arial MT"/>
                <a:cs typeface="Arial MT"/>
              </a:rPr>
              <a:t> </a:t>
            </a:r>
            <a:r>
              <a:rPr lang="en-US" sz="1050" spc="135" dirty="0">
                <a:latin typeface="Arial MT"/>
                <a:cs typeface="Arial MT"/>
              </a:rPr>
              <a:t>AWLS </a:t>
            </a:r>
            <a:r>
              <a:rPr sz="1050" dirty="0">
                <a:latin typeface="Arial MT"/>
                <a:cs typeface="Arial MT"/>
              </a:rPr>
              <a:t>of</a:t>
            </a:r>
            <a:r>
              <a:rPr sz="1050" spc="140" dirty="0">
                <a:latin typeface="Arial MT"/>
                <a:cs typeface="Arial MT"/>
              </a:rPr>
              <a:t> </a:t>
            </a:r>
            <a:r>
              <a:rPr sz="1050" spc="-25" dirty="0">
                <a:latin typeface="Arial MT"/>
                <a:cs typeface="Arial MT"/>
              </a:rPr>
              <a:t>the 	</a:t>
            </a:r>
            <a:r>
              <a:rPr sz="1050" dirty="0">
                <a:latin typeface="Arial MT"/>
                <a:cs typeface="Arial MT"/>
              </a:rPr>
              <a:t>price.</a:t>
            </a:r>
            <a:r>
              <a:rPr sz="1050" spc="10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Nothing</a:t>
            </a:r>
            <a:r>
              <a:rPr sz="1050" spc="11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in</a:t>
            </a:r>
            <a:r>
              <a:rPr sz="1050" spc="10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this</a:t>
            </a:r>
            <a:r>
              <a:rPr sz="1050" spc="10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Condition</a:t>
            </a:r>
            <a:r>
              <a:rPr sz="1050" spc="10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shall</a:t>
            </a:r>
            <a:r>
              <a:rPr sz="1050" spc="11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restrict</a:t>
            </a:r>
            <a:r>
              <a:rPr sz="1050" spc="10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or</a:t>
            </a:r>
            <a:r>
              <a:rPr sz="1050" spc="10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limit</a:t>
            </a:r>
            <a:r>
              <a:rPr sz="1050" spc="10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10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Buyer’s</a:t>
            </a:r>
            <a:r>
              <a:rPr sz="1050" spc="10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liability</a:t>
            </a:r>
            <a:r>
              <a:rPr sz="1050" spc="114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for</a:t>
            </a:r>
            <a:r>
              <a:rPr sz="1050" spc="10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insuring</a:t>
            </a:r>
            <a:r>
              <a:rPr sz="1050" spc="110" dirty="0">
                <a:latin typeface="Arial MT"/>
                <a:cs typeface="Arial MT"/>
              </a:rPr>
              <a:t> </a:t>
            </a:r>
            <a:r>
              <a:rPr sz="1050" spc="-25" dirty="0">
                <a:latin typeface="Arial MT"/>
                <a:cs typeface="Arial MT"/>
              </a:rPr>
              <a:t>the 	</a:t>
            </a:r>
            <a:r>
              <a:rPr sz="1050" dirty="0">
                <a:latin typeface="Arial MT"/>
                <a:cs typeface="Arial MT"/>
              </a:rPr>
              <a:t>Solution</a:t>
            </a:r>
            <a:r>
              <a:rPr sz="1050" spc="-4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in</a:t>
            </a:r>
            <a:r>
              <a:rPr sz="1050" spc="-4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accordance</a:t>
            </a:r>
            <a:r>
              <a:rPr sz="1050" spc="-3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with</a:t>
            </a:r>
            <a:r>
              <a:rPr sz="1050" spc="-5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-3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provisions</a:t>
            </a:r>
            <a:r>
              <a:rPr sz="1050" spc="-3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of</a:t>
            </a:r>
            <a:r>
              <a:rPr sz="1050" spc="-4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Condition</a:t>
            </a:r>
            <a:r>
              <a:rPr sz="1050" spc="-20" dirty="0">
                <a:latin typeface="Arial MT"/>
                <a:cs typeface="Arial MT"/>
              </a:rPr>
              <a:t> </a:t>
            </a:r>
            <a:r>
              <a:rPr sz="1050" spc="-20" dirty="0">
                <a:latin typeface="Arial MT"/>
                <a:cs typeface="Arial MT"/>
                <a:hlinkClick r:id="rId2" action="ppaction://hlinksldjump"/>
              </a:rPr>
              <a:t>9.2</a:t>
            </a:r>
            <a:r>
              <a:rPr sz="1050" spc="-20" dirty="0">
                <a:latin typeface="Arial MT"/>
                <a:cs typeface="Arial MT"/>
              </a:rPr>
              <a:t>.</a:t>
            </a:r>
            <a:endParaRPr sz="1050" dirty="0">
              <a:latin typeface="Arial MT"/>
              <a:cs typeface="Arial MT"/>
            </a:endParaRPr>
          </a:p>
          <a:p>
            <a:pPr marL="462915" indent="-450215">
              <a:lnSpc>
                <a:spcPct val="100000"/>
              </a:lnSpc>
              <a:spcBef>
                <a:spcPts val="920"/>
              </a:spcBef>
              <a:buAutoNum type="arabicPlain" startAt="10"/>
              <a:tabLst>
                <a:tab pos="462915" algn="l"/>
              </a:tabLst>
            </a:pPr>
            <a:r>
              <a:rPr sz="1050" b="1" dirty="0">
                <a:latin typeface="Arial"/>
                <a:cs typeface="Arial"/>
              </a:rPr>
              <a:t>TITLE</a:t>
            </a:r>
            <a:r>
              <a:rPr sz="1050" b="1" spc="-15" dirty="0">
                <a:latin typeface="Arial"/>
                <a:cs typeface="Arial"/>
              </a:rPr>
              <a:t> </a:t>
            </a:r>
            <a:r>
              <a:rPr sz="1050" b="1" spc="-10" dirty="0">
                <a:latin typeface="Arial"/>
                <a:cs typeface="Arial"/>
              </a:rPr>
              <a:t>RETENTION</a:t>
            </a:r>
            <a:endParaRPr sz="1050" dirty="0">
              <a:latin typeface="Arial"/>
              <a:cs typeface="Arial"/>
            </a:endParaRPr>
          </a:p>
          <a:p>
            <a:pPr marL="459740" marR="7620" lvl="1" indent="-447040" algn="just">
              <a:lnSpc>
                <a:spcPts val="1210"/>
              </a:lnSpc>
              <a:spcBef>
                <a:spcPts val="1030"/>
              </a:spcBef>
              <a:buAutoNum type="arabicPeriod"/>
              <a:tabLst>
                <a:tab pos="463550" algn="l"/>
              </a:tabLst>
            </a:pPr>
            <a:r>
              <a:rPr sz="1050" dirty="0">
                <a:latin typeface="Arial MT"/>
                <a:cs typeface="Arial MT"/>
              </a:rPr>
              <a:t>Until</a:t>
            </a:r>
            <a:r>
              <a:rPr sz="1050" spc="5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7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purchase</a:t>
            </a:r>
            <a:r>
              <a:rPr sz="1050" spc="6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price</a:t>
            </a:r>
            <a:r>
              <a:rPr sz="1050" spc="7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of</a:t>
            </a:r>
            <a:r>
              <a:rPr sz="1050" spc="6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7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Solution</a:t>
            </a:r>
            <a:r>
              <a:rPr sz="1050" spc="7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comprised</a:t>
            </a:r>
            <a:r>
              <a:rPr sz="1050" spc="7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in</a:t>
            </a:r>
            <a:r>
              <a:rPr sz="1050" spc="6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this</a:t>
            </a:r>
            <a:r>
              <a:rPr sz="1050" spc="8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or</a:t>
            </a:r>
            <a:r>
              <a:rPr sz="1050" spc="7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any</a:t>
            </a:r>
            <a:r>
              <a:rPr sz="1050" spc="7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other</a:t>
            </a:r>
            <a:r>
              <a:rPr sz="1050" spc="8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contract</a:t>
            </a:r>
            <a:r>
              <a:rPr sz="1050" spc="60" dirty="0">
                <a:latin typeface="Arial MT"/>
                <a:cs typeface="Arial MT"/>
              </a:rPr>
              <a:t> </a:t>
            </a:r>
            <a:r>
              <a:rPr sz="1050" spc="-10" dirty="0">
                <a:latin typeface="Arial MT"/>
                <a:cs typeface="Arial MT"/>
              </a:rPr>
              <a:t>between 	</a:t>
            </a:r>
            <a:r>
              <a:rPr sz="1050" dirty="0">
                <a:latin typeface="Arial MT"/>
                <a:cs typeface="Arial MT"/>
              </a:rPr>
              <a:t>Westminster</a:t>
            </a:r>
            <a:r>
              <a:rPr sz="1050" spc="12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and</a:t>
            </a:r>
            <a:r>
              <a:rPr sz="1050" spc="13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12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Buyer</a:t>
            </a:r>
            <a:r>
              <a:rPr sz="1050" spc="12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and</a:t>
            </a:r>
            <a:r>
              <a:rPr sz="1050" spc="12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all</a:t>
            </a:r>
            <a:r>
              <a:rPr sz="1050" spc="12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other</a:t>
            </a:r>
            <a:r>
              <a:rPr sz="1050" spc="13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sums</a:t>
            </a:r>
            <a:r>
              <a:rPr sz="1050" spc="114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whatsoever</a:t>
            </a:r>
            <a:r>
              <a:rPr sz="1050" spc="12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which</a:t>
            </a:r>
            <a:r>
              <a:rPr sz="1050" spc="12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are</a:t>
            </a:r>
            <a:r>
              <a:rPr sz="1050" spc="12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or</a:t>
            </a:r>
            <a:r>
              <a:rPr sz="1050" spc="11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shall</a:t>
            </a:r>
            <a:r>
              <a:rPr sz="1050" spc="130" dirty="0">
                <a:latin typeface="Arial MT"/>
                <a:cs typeface="Arial MT"/>
              </a:rPr>
              <a:t> </a:t>
            </a:r>
            <a:r>
              <a:rPr sz="1050" spc="-10" dirty="0">
                <a:latin typeface="Arial MT"/>
                <a:cs typeface="Arial MT"/>
              </a:rPr>
              <a:t>become 	</a:t>
            </a:r>
            <a:r>
              <a:rPr sz="1050" dirty="0">
                <a:latin typeface="Arial MT"/>
                <a:cs typeface="Arial MT"/>
              </a:rPr>
              <a:t>outstanding</a:t>
            </a:r>
            <a:r>
              <a:rPr sz="1050" spc="1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from</a:t>
            </a:r>
            <a:r>
              <a:rPr sz="1050" spc="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Buyer</a:t>
            </a:r>
            <a:r>
              <a:rPr sz="1050" spc="1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to</a:t>
            </a:r>
            <a:r>
              <a:rPr sz="1050" spc="10" dirty="0">
                <a:latin typeface="Arial MT"/>
                <a:cs typeface="Arial MT"/>
              </a:rPr>
              <a:t> </a:t>
            </a:r>
            <a:r>
              <a:rPr lang="en-US" sz="1050" spc="10" dirty="0">
                <a:latin typeface="Arial MT"/>
                <a:cs typeface="Arial MT"/>
              </a:rPr>
              <a:t>AWLS </a:t>
            </a:r>
            <a:r>
              <a:rPr sz="1050" dirty="0">
                <a:latin typeface="Arial MT"/>
                <a:cs typeface="Arial MT"/>
              </a:rPr>
              <a:t>shall</a:t>
            </a:r>
            <a:r>
              <a:rPr sz="1050" spc="1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have</a:t>
            </a:r>
            <a:r>
              <a:rPr sz="1050" spc="-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been</a:t>
            </a:r>
            <a:r>
              <a:rPr sz="1050" spc="1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paid</a:t>
            </a:r>
            <a:r>
              <a:rPr sz="1050" spc="1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or</a:t>
            </a:r>
            <a:r>
              <a:rPr sz="1050" spc="1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satisfied</a:t>
            </a:r>
            <a:r>
              <a:rPr sz="1050" spc="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in</a:t>
            </a:r>
            <a:r>
              <a:rPr sz="1050" spc="1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full</a:t>
            </a:r>
            <a:r>
              <a:rPr sz="1050" spc="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(and</a:t>
            </a:r>
            <a:r>
              <a:rPr sz="1050" spc="15" dirty="0">
                <a:latin typeface="Arial MT"/>
                <a:cs typeface="Arial MT"/>
              </a:rPr>
              <a:t> </a:t>
            </a:r>
            <a:r>
              <a:rPr sz="1050" spc="-25" dirty="0">
                <a:latin typeface="Arial MT"/>
                <a:cs typeface="Arial MT"/>
              </a:rPr>
              <a:t>if 	</a:t>
            </a:r>
            <a:r>
              <a:rPr sz="1050" dirty="0">
                <a:latin typeface="Arial MT"/>
                <a:cs typeface="Arial MT"/>
              </a:rPr>
              <a:t>by</a:t>
            </a:r>
            <a:r>
              <a:rPr sz="1050" spc="-3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cheque,</a:t>
            </a:r>
            <a:r>
              <a:rPr sz="1050" spc="-1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then</a:t>
            </a:r>
            <a:r>
              <a:rPr sz="1050" spc="-3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only</a:t>
            </a:r>
            <a:r>
              <a:rPr sz="1050" spc="-2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upon</a:t>
            </a:r>
            <a:r>
              <a:rPr sz="1050" spc="-25" dirty="0">
                <a:latin typeface="Arial MT"/>
                <a:cs typeface="Arial MT"/>
              </a:rPr>
              <a:t> </a:t>
            </a:r>
            <a:r>
              <a:rPr sz="1050" spc="-10" dirty="0">
                <a:latin typeface="Arial MT"/>
                <a:cs typeface="Arial MT"/>
              </a:rPr>
              <a:t>clearance):</a:t>
            </a:r>
            <a:endParaRPr sz="1050" dirty="0">
              <a:latin typeface="Arial MT"/>
              <a:cs typeface="Arial MT"/>
            </a:endParaRPr>
          </a:p>
          <a:p>
            <a:pPr marL="1088390" marR="5080" lvl="2" indent="-624840" algn="just">
              <a:lnSpc>
                <a:spcPts val="1210"/>
              </a:lnSpc>
              <a:spcBef>
                <a:spcPts val="1000"/>
              </a:spcBef>
              <a:buAutoNum type="arabicPeriod"/>
              <a:tabLst>
                <a:tab pos="1093470" algn="l"/>
              </a:tabLst>
            </a:pPr>
            <a:r>
              <a:rPr sz="1050" dirty="0">
                <a:latin typeface="Arial MT"/>
                <a:cs typeface="Arial MT"/>
              </a:rPr>
              <a:t>the</a:t>
            </a:r>
            <a:r>
              <a:rPr sz="1050" spc="14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property</a:t>
            </a:r>
            <a:r>
              <a:rPr sz="1050" spc="15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in</a:t>
            </a:r>
            <a:r>
              <a:rPr sz="1050" spc="14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15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Solution</a:t>
            </a:r>
            <a:r>
              <a:rPr sz="1050" spc="15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remains</a:t>
            </a:r>
            <a:r>
              <a:rPr sz="1050" spc="15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vested</a:t>
            </a:r>
            <a:r>
              <a:rPr sz="1050" spc="15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in</a:t>
            </a:r>
            <a:r>
              <a:rPr sz="1050" spc="135" dirty="0">
                <a:latin typeface="Arial MT"/>
                <a:cs typeface="Arial MT"/>
              </a:rPr>
              <a:t> </a:t>
            </a:r>
            <a:r>
              <a:rPr lang="en-US" sz="1050" spc="135" dirty="0">
                <a:latin typeface="Arial MT"/>
                <a:cs typeface="Arial MT"/>
              </a:rPr>
              <a:t>AWLS </a:t>
            </a:r>
            <a:r>
              <a:rPr sz="1050" spc="-10" dirty="0">
                <a:latin typeface="Arial MT"/>
                <a:cs typeface="Arial MT"/>
              </a:rPr>
              <a:t>(notwithstanding 	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-3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delivery</a:t>
            </a:r>
            <a:r>
              <a:rPr sz="1050" spc="-1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of</a:t>
            </a:r>
            <a:r>
              <a:rPr sz="1050" spc="-2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-2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same</a:t>
            </a:r>
            <a:r>
              <a:rPr sz="1050" spc="-2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and</a:t>
            </a:r>
            <a:r>
              <a:rPr sz="1050" spc="-3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-1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passing</a:t>
            </a:r>
            <a:r>
              <a:rPr sz="1050" spc="-1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of</a:t>
            </a:r>
            <a:r>
              <a:rPr sz="1050" spc="-3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-1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risk</a:t>
            </a:r>
            <a:r>
              <a:rPr sz="1050" spc="-25" dirty="0">
                <a:latin typeface="Arial MT"/>
                <a:cs typeface="Arial MT"/>
              </a:rPr>
              <a:t> </a:t>
            </a:r>
            <a:r>
              <a:rPr sz="1050" spc="-10" dirty="0">
                <a:latin typeface="Arial MT"/>
                <a:cs typeface="Arial MT"/>
              </a:rPr>
              <a:t>therein);</a:t>
            </a:r>
            <a:endParaRPr sz="1050" dirty="0">
              <a:latin typeface="Arial MT"/>
              <a:cs typeface="Arial MT"/>
            </a:endParaRPr>
          </a:p>
          <a:p>
            <a:pPr marL="1088390" marR="11430" lvl="2" indent="-624840" algn="just">
              <a:lnSpc>
                <a:spcPts val="1210"/>
              </a:lnSpc>
              <a:spcBef>
                <a:spcPts val="1000"/>
              </a:spcBef>
              <a:buAutoNum type="arabicPeriod"/>
              <a:tabLst>
                <a:tab pos="1093470" algn="l"/>
              </a:tabLst>
            </a:pPr>
            <a:r>
              <a:rPr sz="1050" dirty="0">
                <a:latin typeface="Arial MT"/>
                <a:cs typeface="Arial MT"/>
              </a:rPr>
              <a:t>the</a:t>
            </a:r>
            <a:r>
              <a:rPr sz="1050" spc="10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Buyer</a:t>
            </a:r>
            <a:r>
              <a:rPr sz="1050" spc="11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shall</a:t>
            </a:r>
            <a:r>
              <a:rPr sz="1050" spc="11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store</a:t>
            </a:r>
            <a:r>
              <a:rPr sz="1050" spc="10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114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Solution</a:t>
            </a:r>
            <a:r>
              <a:rPr sz="1050" spc="11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(at</a:t>
            </a:r>
            <a:r>
              <a:rPr sz="1050" spc="10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no</a:t>
            </a:r>
            <a:r>
              <a:rPr sz="1050" spc="114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cost</a:t>
            </a:r>
            <a:r>
              <a:rPr sz="1050" spc="10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to</a:t>
            </a:r>
            <a:r>
              <a:rPr lang="en-US" sz="1050" dirty="0">
                <a:latin typeface="Arial MT"/>
                <a:cs typeface="Arial MT"/>
              </a:rPr>
              <a:t> AWLS</a:t>
            </a:r>
            <a:r>
              <a:rPr sz="1050" dirty="0">
                <a:latin typeface="Arial MT"/>
                <a:cs typeface="Arial MT"/>
              </a:rPr>
              <a:t>)</a:t>
            </a:r>
            <a:r>
              <a:rPr sz="1050" spc="12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in</a:t>
            </a:r>
            <a:r>
              <a:rPr sz="1050" spc="10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such</a:t>
            </a:r>
            <a:r>
              <a:rPr sz="1050" spc="10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</a:t>
            </a:r>
            <a:r>
              <a:rPr sz="1050" spc="114" dirty="0">
                <a:latin typeface="Arial MT"/>
                <a:cs typeface="Arial MT"/>
              </a:rPr>
              <a:t> </a:t>
            </a:r>
            <a:r>
              <a:rPr sz="1050" spc="-25" dirty="0">
                <a:latin typeface="Arial MT"/>
                <a:cs typeface="Arial MT"/>
              </a:rPr>
              <a:t>way 	</a:t>
            </a:r>
            <a:r>
              <a:rPr sz="1050" dirty="0">
                <a:latin typeface="Arial MT"/>
                <a:cs typeface="Arial MT"/>
              </a:rPr>
              <a:t>that</a:t>
            </a:r>
            <a:r>
              <a:rPr sz="1050" spc="-3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it</a:t>
            </a:r>
            <a:r>
              <a:rPr sz="1050" spc="-3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can</a:t>
            </a:r>
            <a:r>
              <a:rPr sz="1050" spc="-4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be</a:t>
            </a:r>
            <a:r>
              <a:rPr sz="1050" spc="-3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readily</a:t>
            </a:r>
            <a:r>
              <a:rPr sz="1050" spc="-2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identified</a:t>
            </a:r>
            <a:r>
              <a:rPr sz="1050" spc="-3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as</a:t>
            </a:r>
            <a:r>
              <a:rPr sz="1050" spc="-2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being</a:t>
            </a:r>
            <a:r>
              <a:rPr lang="en-US" sz="1050" dirty="0">
                <a:latin typeface="Arial MT"/>
                <a:cs typeface="Arial MT"/>
              </a:rPr>
              <a:t> AWLS</a:t>
            </a:r>
            <a:r>
              <a:rPr sz="1050" dirty="0">
                <a:latin typeface="Arial MT"/>
                <a:cs typeface="Arial MT"/>
              </a:rPr>
              <a:t>’s</a:t>
            </a:r>
            <a:r>
              <a:rPr sz="1050" spc="-25" dirty="0">
                <a:latin typeface="Arial MT"/>
                <a:cs typeface="Arial MT"/>
              </a:rPr>
              <a:t> </a:t>
            </a:r>
            <a:r>
              <a:rPr sz="1050" spc="-10" dirty="0">
                <a:latin typeface="Arial MT"/>
                <a:cs typeface="Arial MT"/>
              </a:rPr>
              <a:t>property;</a:t>
            </a:r>
            <a:endParaRPr sz="1050" dirty="0">
              <a:latin typeface="Arial MT"/>
              <a:cs typeface="Arial MT"/>
            </a:endParaRPr>
          </a:p>
          <a:p>
            <a:pPr marL="1088390" marR="7620" lvl="2" indent="-624840" algn="just">
              <a:lnSpc>
                <a:spcPts val="1210"/>
              </a:lnSpc>
              <a:spcBef>
                <a:spcPts val="1000"/>
              </a:spcBef>
              <a:buAutoNum type="arabicPeriod"/>
              <a:tabLst>
                <a:tab pos="1093470" algn="l"/>
              </a:tabLst>
            </a:pPr>
            <a:r>
              <a:rPr sz="1050" dirty="0">
                <a:latin typeface="Arial MT"/>
                <a:cs typeface="Arial MT"/>
              </a:rPr>
              <a:t>the</a:t>
            </a:r>
            <a:r>
              <a:rPr sz="1050" spc="4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Buyer</a:t>
            </a:r>
            <a:r>
              <a:rPr sz="1050" spc="5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shall</a:t>
            </a:r>
            <a:r>
              <a:rPr sz="1050" spc="6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on</a:t>
            </a:r>
            <a:r>
              <a:rPr sz="1050" spc="5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request</a:t>
            </a:r>
            <a:r>
              <a:rPr sz="1050" spc="5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inform</a:t>
            </a:r>
            <a:r>
              <a:rPr sz="1050" spc="60" dirty="0">
                <a:latin typeface="Arial MT"/>
                <a:cs typeface="Arial MT"/>
              </a:rPr>
              <a:t> </a:t>
            </a:r>
            <a:r>
              <a:rPr lang="en-US" sz="1050" spc="60" dirty="0">
                <a:latin typeface="Arial MT"/>
                <a:cs typeface="Arial MT"/>
              </a:rPr>
              <a:t>AWLS </a:t>
            </a:r>
            <a:r>
              <a:rPr sz="1050" dirty="0">
                <a:latin typeface="Arial MT"/>
                <a:cs typeface="Arial MT"/>
              </a:rPr>
              <a:t>of</a:t>
            </a:r>
            <a:r>
              <a:rPr sz="1050" spc="5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5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precise</a:t>
            </a:r>
            <a:r>
              <a:rPr sz="1050" spc="4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location</a:t>
            </a:r>
            <a:r>
              <a:rPr sz="1050" spc="5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of</a:t>
            </a:r>
            <a:r>
              <a:rPr sz="1050" spc="50" dirty="0">
                <a:latin typeface="Arial MT"/>
                <a:cs typeface="Arial MT"/>
              </a:rPr>
              <a:t> </a:t>
            </a:r>
            <a:r>
              <a:rPr sz="1050" spc="-20" dirty="0">
                <a:latin typeface="Arial MT"/>
                <a:cs typeface="Arial MT"/>
              </a:rPr>
              <a:t>each 	</a:t>
            </a:r>
            <a:r>
              <a:rPr sz="1050" dirty="0">
                <a:latin typeface="Arial MT"/>
                <a:cs typeface="Arial MT"/>
              </a:rPr>
              <a:t>item</a:t>
            </a:r>
            <a:r>
              <a:rPr sz="1050" spc="32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of</a:t>
            </a:r>
            <a:r>
              <a:rPr sz="1050" spc="32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32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Solution</a:t>
            </a:r>
            <a:r>
              <a:rPr sz="1050" spc="33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identified</a:t>
            </a:r>
            <a:r>
              <a:rPr sz="1050" spc="33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where</a:t>
            </a:r>
            <a:r>
              <a:rPr sz="1050" spc="33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applicable</a:t>
            </a:r>
            <a:r>
              <a:rPr sz="1050" spc="33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by</a:t>
            </a:r>
            <a:r>
              <a:rPr sz="1050" spc="32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its</a:t>
            </a:r>
            <a:r>
              <a:rPr sz="1050" spc="32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serial</a:t>
            </a:r>
            <a:r>
              <a:rPr sz="1050" spc="33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number,</a:t>
            </a:r>
            <a:r>
              <a:rPr sz="1050" spc="335" dirty="0">
                <a:latin typeface="Arial MT"/>
                <a:cs typeface="Arial MT"/>
              </a:rPr>
              <a:t> </a:t>
            </a:r>
            <a:r>
              <a:rPr sz="1050" spc="-25" dirty="0">
                <a:latin typeface="Arial MT"/>
                <a:cs typeface="Arial MT"/>
              </a:rPr>
              <a:t>by 	</a:t>
            </a:r>
            <a:r>
              <a:rPr sz="1050" dirty="0">
                <a:latin typeface="Arial MT"/>
                <a:cs typeface="Arial MT"/>
              </a:rPr>
              <a:t>supplying</a:t>
            </a:r>
            <a:r>
              <a:rPr sz="1050" spc="140" dirty="0">
                <a:latin typeface="Arial MT"/>
                <a:cs typeface="Arial MT"/>
              </a:rPr>
              <a:t> </a:t>
            </a:r>
            <a:r>
              <a:rPr lang="en-US" sz="1050" spc="140" dirty="0">
                <a:latin typeface="Arial MT"/>
                <a:cs typeface="Arial MT"/>
              </a:rPr>
              <a:t>AWLS </a:t>
            </a:r>
            <a:r>
              <a:rPr sz="1050" dirty="0">
                <a:latin typeface="Arial MT"/>
                <a:cs typeface="Arial MT"/>
              </a:rPr>
              <a:t>at</a:t>
            </a:r>
            <a:r>
              <a:rPr sz="1050" spc="145" dirty="0">
                <a:latin typeface="Arial MT"/>
                <a:cs typeface="Arial MT"/>
              </a:rPr>
              <a:t> 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135" dirty="0">
                <a:latin typeface="Arial MT"/>
                <a:cs typeface="Arial MT"/>
              </a:rPr>
              <a:t>  </a:t>
            </a:r>
            <a:r>
              <a:rPr sz="1050" dirty="0">
                <a:latin typeface="Arial MT"/>
                <a:cs typeface="Arial MT"/>
              </a:rPr>
              <a:t>Buyer’s</a:t>
            </a:r>
            <a:r>
              <a:rPr sz="1050" spc="145" dirty="0">
                <a:latin typeface="Arial MT"/>
                <a:cs typeface="Arial MT"/>
              </a:rPr>
              <a:t>  </a:t>
            </a:r>
            <a:r>
              <a:rPr sz="1050" dirty="0">
                <a:latin typeface="Arial MT"/>
                <a:cs typeface="Arial MT"/>
              </a:rPr>
              <a:t>expense</a:t>
            </a:r>
            <a:r>
              <a:rPr sz="1050" spc="140" dirty="0">
                <a:latin typeface="Arial MT"/>
                <a:cs typeface="Arial MT"/>
              </a:rPr>
              <a:t>  </a:t>
            </a:r>
            <a:r>
              <a:rPr sz="1050" dirty="0">
                <a:latin typeface="Arial MT"/>
                <a:cs typeface="Arial MT"/>
              </a:rPr>
              <a:t>within</a:t>
            </a:r>
            <a:r>
              <a:rPr sz="1050" spc="140" dirty="0">
                <a:latin typeface="Arial MT"/>
                <a:cs typeface="Arial MT"/>
              </a:rPr>
              <a:t>  </a:t>
            </a:r>
            <a:r>
              <a:rPr sz="1050" dirty="0">
                <a:latin typeface="Arial MT"/>
                <a:cs typeface="Arial MT"/>
              </a:rPr>
              <a:t>seven</a:t>
            </a:r>
            <a:r>
              <a:rPr sz="1050" spc="140" dirty="0">
                <a:latin typeface="Arial MT"/>
                <a:cs typeface="Arial MT"/>
              </a:rPr>
              <a:t>  </a:t>
            </a:r>
            <a:r>
              <a:rPr sz="1050" dirty="0">
                <a:latin typeface="Arial MT"/>
                <a:cs typeface="Arial MT"/>
              </a:rPr>
              <a:t>days</a:t>
            </a:r>
            <a:r>
              <a:rPr sz="1050" spc="135" dirty="0">
                <a:latin typeface="Arial MT"/>
                <a:cs typeface="Arial MT"/>
              </a:rPr>
              <a:t>  </a:t>
            </a:r>
            <a:r>
              <a:rPr sz="1050" spc="-25" dirty="0">
                <a:latin typeface="Arial MT"/>
                <a:cs typeface="Arial MT"/>
              </a:rPr>
              <a:t>of 	</a:t>
            </a:r>
            <a:r>
              <a:rPr lang="en-US" sz="1050" spc="-25" dirty="0">
                <a:latin typeface="Arial MT"/>
                <a:cs typeface="Arial MT"/>
              </a:rPr>
              <a:t>AWLS</a:t>
            </a:r>
            <a:r>
              <a:rPr sz="1050" dirty="0">
                <a:latin typeface="Arial MT"/>
                <a:cs typeface="Arial MT"/>
              </a:rPr>
              <a:t>’s</a:t>
            </a:r>
            <a:r>
              <a:rPr sz="1050" spc="-3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request</a:t>
            </a:r>
            <a:r>
              <a:rPr sz="1050" spc="-2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with</a:t>
            </a:r>
            <a:r>
              <a:rPr sz="1050" spc="-3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</a:t>
            </a:r>
            <a:r>
              <a:rPr sz="1050" spc="-4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written</a:t>
            </a:r>
            <a:r>
              <a:rPr sz="1050" spc="-2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schedule</a:t>
            </a:r>
            <a:r>
              <a:rPr sz="1050" spc="-3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of</a:t>
            </a:r>
            <a:r>
              <a:rPr sz="1050" spc="-3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-3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said</a:t>
            </a:r>
            <a:r>
              <a:rPr sz="1050" spc="-35" dirty="0">
                <a:latin typeface="Arial MT"/>
                <a:cs typeface="Arial MT"/>
              </a:rPr>
              <a:t> </a:t>
            </a:r>
            <a:r>
              <a:rPr sz="1050" spc="-10" dirty="0">
                <a:latin typeface="Arial MT"/>
                <a:cs typeface="Arial MT"/>
              </a:rPr>
              <a:t>locations;</a:t>
            </a:r>
            <a:endParaRPr sz="1050" dirty="0">
              <a:latin typeface="Arial MT"/>
              <a:cs typeface="Arial MT"/>
            </a:endParaRPr>
          </a:p>
          <a:p>
            <a:pPr marL="1088390" marR="5080" lvl="2" indent="-624840" algn="just">
              <a:lnSpc>
                <a:spcPts val="1210"/>
              </a:lnSpc>
              <a:spcBef>
                <a:spcPts val="1000"/>
              </a:spcBef>
              <a:buAutoNum type="arabicPeriod"/>
              <a:tabLst>
                <a:tab pos="1093470" algn="l"/>
              </a:tabLst>
            </a:pPr>
            <a:r>
              <a:rPr sz="1050" dirty="0">
                <a:latin typeface="Arial MT"/>
                <a:cs typeface="Arial MT"/>
              </a:rPr>
              <a:t>the</a:t>
            </a:r>
            <a:r>
              <a:rPr sz="1050" spc="6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Buyer</a:t>
            </a:r>
            <a:r>
              <a:rPr sz="1050" spc="5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may</a:t>
            </a:r>
            <a:r>
              <a:rPr sz="1050" spc="7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sell</a:t>
            </a:r>
            <a:r>
              <a:rPr sz="1050" spc="6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6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Solution</a:t>
            </a:r>
            <a:r>
              <a:rPr sz="1050" spc="7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in</a:t>
            </a:r>
            <a:r>
              <a:rPr sz="1050" spc="6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6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normal</a:t>
            </a:r>
            <a:r>
              <a:rPr sz="1050" spc="7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course</a:t>
            </a:r>
            <a:r>
              <a:rPr sz="1050" spc="5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of</a:t>
            </a:r>
            <a:r>
              <a:rPr sz="1050" spc="6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its</a:t>
            </a:r>
            <a:r>
              <a:rPr sz="1050" spc="6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business</a:t>
            </a:r>
            <a:r>
              <a:rPr sz="1050" spc="7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and</a:t>
            </a:r>
            <a:r>
              <a:rPr sz="1050" spc="60" dirty="0">
                <a:latin typeface="Arial MT"/>
                <a:cs typeface="Arial MT"/>
              </a:rPr>
              <a:t> </a:t>
            </a:r>
            <a:r>
              <a:rPr sz="1050" spc="-25" dirty="0">
                <a:latin typeface="Arial MT"/>
                <a:cs typeface="Arial MT"/>
              </a:rPr>
              <a:t>may 	</a:t>
            </a:r>
            <a:r>
              <a:rPr sz="1050" dirty="0">
                <a:latin typeface="Arial MT"/>
                <a:cs typeface="Arial MT"/>
              </a:rPr>
              <a:t>pass</a:t>
            </a:r>
            <a:r>
              <a:rPr sz="1050" spc="-1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good title</a:t>
            </a:r>
            <a:r>
              <a:rPr sz="1050" spc="-1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to</a:t>
            </a:r>
            <a:r>
              <a:rPr sz="1050" spc="-1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its</a:t>
            </a:r>
            <a:r>
              <a:rPr sz="1050" spc="-1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buyer</a:t>
            </a:r>
            <a:r>
              <a:rPr sz="1050" spc="-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being</a:t>
            </a:r>
            <a:r>
              <a:rPr sz="1050" spc="-1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</a:t>
            </a:r>
            <a:r>
              <a:rPr sz="1050" spc="-1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bona fide</a:t>
            </a:r>
            <a:r>
              <a:rPr sz="1050" spc="-1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purchaser</a:t>
            </a:r>
            <a:r>
              <a:rPr sz="1050" spc="-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for</a:t>
            </a:r>
            <a:r>
              <a:rPr sz="1050" spc="-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value</a:t>
            </a:r>
            <a:r>
              <a:rPr sz="1050" spc="-1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without</a:t>
            </a:r>
            <a:r>
              <a:rPr sz="1050" spc="-10" dirty="0">
                <a:latin typeface="Arial MT"/>
                <a:cs typeface="Arial MT"/>
              </a:rPr>
              <a:t> notice 	</a:t>
            </a:r>
            <a:r>
              <a:rPr sz="1050" dirty="0">
                <a:latin typeface="Arial MT"/>
                <a:cs typeface="Arial MT"/>
              </a:rPr>
              <a:t>of</a:t>
            </a:r>
            <a:r>
              <a:rPr lang="en-US" sz="1050" dirty="0">
                <a:latin typeface="Arial MT"/>
                <a:cs typeface="Arial MT"/>
              </a:rPr>
              <a:t> AWLS</a:t>
            </a:r>
            <a:r>
              <a:rPr sz="1050" dirty="0">
                <a:latin typeface="Arial MT"/>
                <a:cs typeface="Arial MT"/>
              </a:rPr>
              <a:t>’s</a:t>
            </a:r>
            <a:r>
              <a:rPr sz="1050" spc="31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rights</a:t>
            </a:r>
            <a:r>
              <a:rPr sz="1050" spc="30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(subject</a:t>
            </a:r>
            <a:r>
              <a:rPr sz="1050" spc="30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to</a:t>
            </a:r>
            <a:r>
              <a:rPr sz="1050" spc="29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compliance</a:t>
            </a:r>
            <a:r>
              <a:rPr sz="1050" spc="30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with</a:t>
            </a:r>
            <a:r>
              <a:rPr sz="1050" spc="30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any</a:t>
            </a:r>
            <a:r>
              <a:rPr sz="1050" spc="30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applicable</a:t>
            </a:r>
            <a:r>
              <a:rPr sz="1050" spc="305" dirty="0">
                <a:latin typeface="Arial MT"/>
                <a:cs typeface="Arial MT"/>
              </a:rPr>
              <a:t> </a:t>
            </a:r>
            <a:r>
              <a:rPr sz="1050" spc="-10" dirty="0">
                <a:latin typeface="Arial MT"/>
                <a:cs typeface="Arial MT"/>
              </a:rPr>
              <a:t>export 	</a:t>
            </a:r>
            <a:r>
              <a:rPr sz="1050" dirty="0">
                <a:latin typeface="Arial MT"/>
                <a:cs typeface="Arial MT"/>
              </a:rPr>
              <a:t>licence)</a:t>
            </a:r>
            <a:r>
              <a:rPr sz="1050" spc="-3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on</a:t>
            </a:r>
            <a:r>
              <a:rPr sz="1050" spc="-4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-4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following</a:t>
            </a:r>
            <a:r>
              <a:rPr sz="1050" spc="-30" dirty="0">
                <a:latin typeface="Arial MT"/>
                <a:cs typeface="Arial MT"/>
              </a:rPr>
              <a:t> </a:t>
            </a:r>
            <a:r>
              <a:rPr sz="1050" spc="-10" dirty="0">
                <a:latin typeface="Arial MT"/>
                <a:cs typeface="Arial MT"/>
              </a:rPr>
              <a:t>conditions:</a:t>
            </a:r>
            <a:endParaRPr sz="1050" dirty="0">
              <a:latin typeface="Arial MT"/>
              <a:cs typeface="Arial MT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969770" y="9446269"/>
            <a:ext cx="187960" cy="1854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50" spc="-25" dirty="0">
                <a:latin typeface="Arial MT"/>
                <a:cs typeface="Arial MT"/>
              </a:rPr>
              <a:t>(a)</a:t>
            </a:r>
            <a:endParaRPr sz="1050">
              <a:latin typeface="Arial MT"/>
              <a:cs typeface="Arial MT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419350" y="9446269"/>
            <a:ext cx="4247515" cy="339090"/>
          </a:xfrm>
          <a:prstGeom prst="rect">
            <a:avLst/>
          </a:prstGeom>
        </p:spPr>
        <p:txBody>
          <a:bodyPr vert="horz" wrap="square" lIns="0" tIns="22860" rIns="0" bIns="0" rtlCol="0">
            <a:spAutoFit/>
          </a:bodyPr>
          <a:lstStyle/>
          <a:p>
            <a:pPr marL="12700" marR="5080">
              <a:lnSpc>
                <a:spcPts val="1210"/>
              </a:lnSpc>
              <a:spcBef>
                <a:spcPts val="180"/>
              </a:spcBef>
            </a:pPr>
            <a:r>
              <a:rPr lang="en-US" sz="1050" dirty="0">
                <a:latin typeface="Arial MT"/>
                <a:cs typeface="Arial MT"/>
              </a:rPr>
              <a:t>AWLS </a:t>
            </a:r>
            <a:r>
              <a:rPr sz="1050" dirty="0">
                <a:latin typeface="Arial MT"/>
                <a:cs typeface="Arial MT"/>
              </a:rPr>
              <a:t>may</a:t>
            </a:r>
            <a:r>
              <a:rPr sz="1050" spc="5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at</a:t>
            </a:r>
            <a:r>
              <a:rPr sz="1050" spc="4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any</a:t>
            </a:r>
            <a:r>
              <a:rPr sz="1050" spc="4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time</a:t>
            </a:r>
            <a:r>
              <a:rPr sz="1050" spc="5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revoke</a:t>
            </a:r>
            <a:r>
              <a:rPr sz="1050" spc="4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5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Buyer’s</a:t>
            </a:r>
            <a:r>
              <a:rPr sz="1050" spc="5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said</a:t>
            </a:r>
            <a:r>
              <a:rPr sz="1050" spc="4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power</a:t>
            </a:r>
            <a:r>
              <a:rPr sz="1050" spc="5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of</a:t>
            </a:r>
            <a:r>
              <a:rPr sz="1050" spc="4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sale</a:t>
            </a:r>
            <a:r>
              <a:rPr sz="1050" spc="40" dirty="0">
                <a:latin typeface="Arial MT"/>
                <a:cs typeface="Arial MT"/>
              </a:rPr>
              <a:t> </a:t>
            </a:r>
            <a:r>
              <a:rPr sz="1050" spc="-25" dirty="0">
                <a:latin typeface="Arial MT"/>
                <a:cs typeface="Arial MT"/>
              </a:rPr>
              <a:t>in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-25" dirty="0">
                <a:latin typeface="Arial MT"/>
                <a:cs typeface="Arial MT"/>
              </a:rPr>
              <a:t> </a:t>
            </a:r>
            <a:r>
              <a:rPr sz="1050" spc="-10" dirty="0">
                <a:latin typeface="Arial MT"/>
                <a:cs typeface="Arial MT"/>
              </a:rPr>
              <a:t>circumstances </a:t>
            </a:r>
            <a:r>
              <a:rPr sz="1050" dirty="0">
                <a:latin typeface="Arial MT"/>
                <a:cs typeface="Arial MT"/>
              </a:rPr>
              <a:t>set</a:t>
            </a:r>
            <a:r>
              <a:rPr sz="1050" spc="-1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out</a:t>
            </a:r>
            <a:r>
              <a:rPr sz="1050" spc="-1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in</a:t>
            </a:r>
            <a:r>
              <a:rPr sz="1050" spc="-2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Condition</a:t>
            </a:r>
            <a:r>
              <a:rPr sz="1050" spc="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  <a:hlinkClick r:id="rId3" action="ppaction://hlinksldjump"/>
              </a:rPr>
              <a:t>6.5</a:t>
            </a:r>
            <a:r>
              <a:rPr sz="1050" spc="-2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and</a:t>
            </a:r>
            <a:r>
              <a:rPr sz="1050" spc="-2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Condition</a:t>
            </a:r>
            <a:r>
              <a:rPr sz="1050" spc="-10" dirty="0">
                <a:latin typeface="Arial MT"/>
                <a:cs typeface="Arial MT"/>
              </a:rPr>
              <a:t> </a:t>
            </a:r>
            <a:r>
              <a:rPr sz="1050" spc="-25" dirty="0">
                <a:latin typeface="Arial MT"/>
                <a:cs typeface="Arial MT"/>
                <a:hlinkClick r:id="rId4" action="ppaction://hlinksldjump"/>
              </a:rPr>
              <a:t>8</a:t>
            </a:r>
            <a:r>
              <a:rPr sz="1050" spc="-25" dirty="0">
                <a:latin typeface="Arial MT"/>
                <a:cs typeface="Arial MT"/>
              </a:rPr>
              <a:t>;</a:t>
            </a:r>
            <a:endParaRPr sz="1050" dirty="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8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3175" rIns="0" bIns="0" rtlCol="0">
            <a:spAutoFit/>
          </a:bodyPr>
          <a:lstStyle/>
          <a:p>
            <a:pPr marL="38100">
              <a:lnSpc>
                <a:spcPts val="885"/>
              </a:lnSpc>
              <a:spcBef>
                <a:spcPts val="25"/>
              </a:spcBef>
            </a:pPr>
            <a:r>
              <a:rPr spc="-25" dirty="0"/>
              <a:t>8</a:t>
            </a:r>
          </a:p>
          <a:p>
            <a:pPr marL="38100">
              <a:lnSpc>
                <a:spcPts val="885"/>
              </a:lnSpc>
            </a:pPr>
            <a:r>
              <a:rPr spc="-10" dirty="0"/>
              <a:t>PME\NFL1\2466106.5</a:t>
            </a:r>
          </a:p>
        </p:txBody>
      </p:sp>
      <p:sp>
        <p:nvSpPr>
          <p:cNvPr id="2" name="object 2"/>
          <p:cNvSpPr txBox="1"/>
          <p:nvPr/>
        </p:nvSpPr>
        <p:spPr>
          <a:xfrm>
            <a:off x="1969770" y="880119"/>
            <a:ext cx="187960" cy="1854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50" spc="-25" dirty="0">
                <a:latin typeface="Arial MT"/>
                <a:cs typeface="Arial MT"/>
              </a:rPr>
              <a:t>(b)</a:t>
            </a:r>
            <a:endParaRPr sz="1050">
              <a:latin typeface="Arial MT"/>
              <a:cs typeface="Arial MT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419350" y="880119"/>
            <a:ext cx="4247515" cy="339090"/>
          </a:xfrm>
          <a:prstGeom prst="rect">
            <a:avLst/>
          </a:prstGeom>
        </p:spPr>
        <p:txBody>
          <a:bodyPr vert="horz" wrap="square" lIns="0" tIns="22860" rIns="0" bIns="0" rtlCol="0">
            <a:spAutoFit/>
          </a:bodyPr>
          <a:lstStyle/>
          <a:p>
            <a:pPr marL="12700" marR="5080">
              <a:lnSpc>
                <a:spcPts val="1210"/>
              </a:lnSpc>
              <a:spcBef>
                <a:spcPts val="180"/>
              </a:spcBef>
            </a:pPr>
            <a:r>
              <a:rPr sz="1050" dirty="0">
                <a:latin typeface="Arial MT"/>
                <a:cs typeface="Arial MT"/>
              </a:rPr>
              <a:t>the</a:t>
            </a:r>
            <a:r>
              <a:rPr sz="1050" spc="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Buyer</a:t>
            </a:r>
            <a:r>
              <a:rPr sz="1050" spc="1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shall</a:t>
            </a:r>
            <a:r>
              <a:rPr sz="1050" spc="2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notify</a:t>
            </a:r>
            <a:r>
              <a:rPr sz="1050" spc="25" dirty="0">
                <a:latin typeface="Arial MT"/>
                <a:cs typeface="Arial MT"/>
              </a:rPr>
              <a:t> </a:t>
            </a:r>
            <a:r>
              <a:rPr lang="en-US" sz="1050" spc="25" dirty="0">
                <a:latin typeface="Arial MT"/>
                <a:cs typeface="Arial MT"/>
              </a:rPr>
              <a:t>AWLS </a:t>
            </a:r>
            <a:r>
              <a:rPr sz="1050" dirty="0">
                <a:latin typeface="Arial MT"/>
                <a:cs typeface="Arial MT"/>
              </a:rPr>
              <a:t>without</a:t>
            </a:r>
            <a:r>
              <a:rPr sz="1050" spc="1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delay</a:t>
            </a:r>
            <a:r>
              <a:rPr sz="1050" spc="2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of</a:t>
            </a:r>
            <a:r>
              <a:rPr sz="1050" spc="1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any</a:t>
            </a:r>
            <a:r>
              <a:rPr sz="1050" spc="1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actions</a:t>
            </a:r>
            <a:r>
              <a:rPr sz="1050" spc="2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by</a:t>
            </a:r>
            <a:r>
              <a:rPr sz="1050" spc="10" dirty="0">
                <a:latin typeface="Arial MT"/>
                <a:cs typeface="Arial MT"/>
              </a:rPr>
              <a:t> </a:t>
            </a:r>
            <a:r>
              <a:rPr sz="1050" spc="-10" dirty="0">
                <a:latin typeface="Arial MT"/>
                <a:cs typeface="Arial MT"/>
              </a:rPr>
              <a:t>third </a:t>
            </a:r>
            <a:r>
              <a:rPr sz="1050" dirty="0">
                <a:latin typeface="Arial MT"/>
                <a:cs typeface="Arial MT"/>
              </a:rPr>
              <a:t>parties</a:t>
            </a:r>
            <a:r>
              <a:rPr sz="1050" spc="-3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which</a:t>
            </a:r>
            <a:r>
              <a:rPr sz="1050" spc="-4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might</a:t>
            </a:r>
            <a:r>
              <a:rPr sz="1050" spc="-2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infringe</a:t>
            </a:r>
            <a:r>
              <a:rPr sz="1050" spc="-3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Westminster’s</a:t>
            </a:r>
            <a:r>
              <a:rPr sz="1050" spc="-3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title</a:t>
            </a:r>
            <a:r>
              <a:rPr sz="1050" spc="-3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to</a:t>
            </a:r>
            <a:r>
              <a:rPr sz="1050" spc="-5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-30" dirty="0">
                <a:latin typeface="Arial MT"/>
                <a:cs typeface="Arial MT"/>
              </a:rPr>
              <a:t> </a:t>
            </a:r>
            <a:r>
              <a:rPr sz="1050" spc="-10" dirty="0">
                <a:latin typeface="Arial MT"/>
                <a:cs typeface="Arial MT"/>
              </a:rPr>
              <a:t>Solution.</a:t>
            </a:r>
            <a:endParaRPr sz="1050" dirty="0">
              <a:latin typeface="Arial MT"/>
              <a:cs typeface="Arial MT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89000" y="1314460"/>
            <a:ext cx="5778500" cy="3411190"/>
          </a:xfrm>
          <a:prstGeom prst="rect">
            <a:avLst/>
          </a:prstGeom>
        </p:spPr>
        <p:txBody>
          <a:bodyPr vert="horz" wrap="square" lIns="0" tIns="22860" rIns="0" bIns="0" rtlCol="0">
            <a:spAutoFit/>
          </a:bodyPr>
          <a:lstStyle/>
          <a:p>
            <a:pPr marL="1088390" marR="5080" lvl="2" indent="-624840" algn="just">
              <a:lnSpc>
                <a:spcPts val="1210"/>
              </a:lnSpc>
              <a:spcBef>
                <a:spcPts val="180"/>
              </a:spcBef>
              <a:buAutoNum type="arabicPeriod" startAt="5"/>
              <a:tabLst>
                <a:tab pos="1093470" algn="l"/>
              </a:tabLst>
            </a:pPr>
            <a:r>
              <a:rPr sz="1050" dirty="0">
                <a:latin typeface="Arial MT"/>
                <a:cs typeface="Arial MT"/>
              </a:rPr>
              <a:t>upon</a:t>
            </a:r>
            <a:r>
              <a:rPr sz="1050" spc="5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determination</a:t>
            </a:r>
            <a:r>
              <a:rPr sz="1050" spc="4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of</a:t>
            </a:r>
            <a:r>
              <a:rPr sz="1050" spc="4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4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Buyer’s</a:t>
            </a:r>
            <a:r>
              <a:rPr sz="1050" spc="4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power</a:t>
            </a:r>
            <a:r>
              <a:rPr sz="1050" spc="6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of</a:t>
            </a:r>
            <a:r>
              <a:rPr sz="1050" spc="3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sale</a:t>
            </a:r>
            <a:r>
              <a:rPr sz="1050" spc="45" dirty="0">
                <a:latin typeface="Arial MT"/>
                <a:cs typeface="Arial MT"/>
              </a:rPr>
              <a:t> </a:t>
            </a:r>
            <a:r>
              <a:rPr lang="en-US" sz="1050" spc="45" dirty="0">
                <a:latin typeface="Arial MT"/>
                <a:cs typeface="Arial MT"/>
              </a:rPr>
              <a:t>AWLS </a:t>
            </a:r>
            <a:r>
              <a:rPr sz="1050" dirty="0">
                <a:latin typeface="Arial MT"/>
                <a:cs typeface="Arial MT"/>
              </a:rPr>
              <a:t>shall</a:t>
            </a:r>
            <a:r>
              <a:rPr sz="1050" spc="4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be</a:t>
            </a:r>
            <a:r>
              <a:rPr sz="1050" spc="45" dirty="0">
                <a:latin typeface="Arial MT"/>
                <a:cs typeface="Arial MT"/>
              </a:rPr>
              <a:t> </a:t>
            </a:r>
            <a:r>
              <a:rPr sz="1050" spc="-10" dirty="0">
                <a:latin typeface="Arial MT"/>
                <a:cs typeface="Arial MT"/>
              </a:rPr>
              <a:t>entitled 	</a:t>
            </a:r>
            <a:r>
              <a:rPr sz="1050" dirty="0">
                <a:latin typeface="Arial MT"/>
                <a:cs typeface="Arial MT"/>
              </a:rPr>
              <a:t>by</a:t>
            </a:r>
            <a:r>
              <a:rPr sz="1050" spc="-3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itself</a:t>
            </a:r>
            <a:r>
              <a:rPr sz="1050" spc="-2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its</a:t>
            </a:r>
            <a:r>
              <a:rPr sz="1050" spc="-2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servants</a:t>
            </a:r>
            <a:r>
              <a:rPr sz="1050" spc="-3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or</a:t>
            </a:r>
            <a:r>
              <a:rPr sz="1050" spc="-2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agents</a:t>
            </a:r>
            <a:r>
              <a:rPr sz="1050" spc="-2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to</a:t>
            </a:r>
            <a:r>
              <a:rPr sz="1050" spc="-2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enter</a:t>
            </a:r>
            <a:r>
              <a:rPr sz="1050" spc="-1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upon</a:t>
            </a:r>
            <a:r>
              <a:rPr sz="1050" spc="-3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any</a:t>
            </a:r>
            <a:r>
              <a:rPr sz="1050" spc="-2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of</a:t>
            </a:r>
            <a:r>
              <a:rPr sz="1050" spc="-2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-3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Buyer’s</a:t>
            </a:r>
            <a:r>
              <a:rPr sz="1050" spc="-2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premises</a:t>
            </a:r>
            <a:r>
              <a:rPr sz="1050" spc="-2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for</a:t>
            </a:r>
            <a:r>
              <a:rPr sz="1050" spc="-20" dirty="0">
                <a:latin typeface="Arial MT"/>
                <a:cs typeface="Arial MT"/>
              </a:rPr>
              <a:t> </a:t>
            </a:r>
            <a:r>
              <a:rPr sz="1050" spc="-25" dirty="0">
                <a:latin typeface="Arial MT"/>
                <a:cs typeface="Arial MT"/>
              </a:rPr>
              <a:t>the 	</a:t>
            </a:r>
            <a:r>
              <a:rPr sz="1050" dirty="0">
                <a:latin typeface="Arial MT"/>
                <a:cs typeface="Arial MT"/>
              </a:rPr>
              <a:t>purpose</a:t>
            </a:r>
            <a:r>
              <a:rPr sz="1050" spc="14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of</a:t>
            </a:r>
            <a:r>
              <a:rPr sz="1050" spc="13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removing</a:t>
            </a:r>
            <a:r>
              <a:rPr sz="1050" spc="14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and</a:t>
            </a:r>
            <a:r>
              <a:rPr sz="1050" spc="15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repossessing</a:t>
            </a:r>
            <a:r>
              <a:rPr sz="1050" spc="14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14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Solution</a:t>
            </a:r>
            <a:r>
              <a:rPr sz="1050" spc="15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(or</a:t>
            </a:r>
            <a:r>
              <a:rPr sz="1050" spc="14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any</a:t>
            </a:r>
            <a:r>
              <a:rPr sz="1050" spc="15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part</a:t>
            </a:r>
            <a:r>
              <a:rPr sz="1050" spc="14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thereof)</a:t>
            </a:r>
            <a:r>
              <a:rPr sz="1050" spc="155" dirty="0">
                <a:latin typeface="Arial MT"/>
                <a:cs typeface="Arial MT"/>
              </a:rPr>
              <a:t> </a:t>
            </a:r>
            <a:r>
              <a:rPr sz="1050" spc="-25" dirty="0">
                <a:latin typeface="Arial MT"/>
                <a:cs typeface="Arial MT"/>
              </a:rPr>
              <a:t>or 	</a:t>
            </a:r>
            <a:r>
              <a:rPr sz="1050" dirty="0">
                <a:latin typeface="Arial MT"/>
                <a:cs typeface="Arial MT"/>
              </a:rPr>
              <a:t>their</a:t>
            </a:r>
            <a:r>
              <a:rPr sz="1050" spc="21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proceeds</a:t>
            </a:r>
            <a:r>
              <a:rPr sz="1050" spc="21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of</a:t>
            </a:r>
            <a:r>
              <a:rPr sz="1050" spc="20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sale</a:t>
            </a:r>
            <a:r>
              <a:rPr sz="1050" spc="204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and</a:t>
            </a:r>
            <a:r>
              <a:rPr sz="1050" spc="210" dirty="0">
                <a:latin typeface="Arial MT"/>
                <a:cs typeface="Arial MT"/>
              </a:rPr>
              <a:t> </a:t>
            </a:r>
            <a:r>
              <a:rPr lang="en-US" sz="1050" spc="210" dirty="0">
                <a:latin typeface="Arial MT"/>
                <a:cs typeface="Arial MT"/>
              </a:rPr>
              <a:t>AWLS </a:t>
            </a:r>
            <a:r>
              <a:rPr sz="1050" dirty="0">
                <a:latin typeface="Arial MT"/>
                <a:cs typeface="Arial MT"/>
              </a:rPr>
              <a:t>shall</a:t>
            </a:r>
            <a:r>
              <a:rPr sz="1050" spc="21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be</a:t>
            </a:r>
            <a:r>
              <a:rPr sz="1050" spc="19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entitled</a:t>
            </a:r>
            <a:r>
              <a:rPr sz="1050" spc="21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to</a:t>
            </a:r>
            <a:r>
              <a:rPr sz="1050" spc="20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claim</a:t>
            </a:r>
            <a:r>
              <a:rPr sz="1050" spc="204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from</a:t>
            </a:r>
            <a:r>
              <a:rPr sz="1050" spc="200" dirty="0">
                <a:latin typeface="Arial MT"/>
                <a:cs typeface="Arial MT"/>
              </a:rPr>
              <a:t> </a:t>
            </a:r>
            <a:r>
              <a:rPr sz="1050" spc="-25" dirty="0">
                <a:latin typeface="Arial MT"/>
                <a:cs typeface="Arial MT"/>
              </a:rPr>
              <a:t>the 	</a:t>
            </a:r>
            <a:r>
              <a:rPr sz="1050" dirty="0">
                <a:latin typeface="Arial MT"/>
                <a:cs typeface="Arial MT"/>
              </a:rPr>
              <a:t>Buyer</a:t>
            </a:r>
            <a:r>
              <a:rPr sz="1050" spc="4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3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costs</a:t>
            </a:r>
            <a:r>
              <a:rPr sz="1050" spc="3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and</a:t>
            </a:r>
            <a:r>
              <a:rPr sz="1050" spc="4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expenses</a:t>
            </a:r>
            <a:r>
              <a:rPr sz="1050" spc="4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incurred</a:t>
            </a:r>
            <a:r>
              <a:rPr sz="1050" spc="5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by</a:t>
            </a:r>
            <a:r>
              <a:rPr sz="1050" spc="45" dirty="0">
                <a:latin typeface="Arial MT"/>
                <a:cs typeface="Arial MT"/>
              </a:rPr>
              <a:t> </a:t>
            </a:r>
            <a:r>
              <a:rPr lang="en-US" sz="1050" spc="45" dirty="0">
                <a:latin typeface="Arial MT"/>
                <a:cs typeface="Arial MT"/>
              </a:rPr>
              <a:t>AWLS </a:t>
            </a:r>
            <a:r>
              <a:rPr sz="1050" dirty="0">
                <a:latin typeface="Arial MT"/>
                <a:cs typeface="Arial MT"/>
              </a:rPr>
              <a:t>in</a:t>
            </a:r>
            <a:r>
              <a:rPr sz="1050" spc="4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and</a:t>
            </a:r>
            <a:r>
              <a:rPr sz="1050" spc="4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ancillary</a:t>
            </a:r>
            <a:r>
              <a:rPr sz="1050" spc="5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to</a:t>
            </a:r>
            <a:r>
              <a:rPr sz="1050" spc="35" dirty="0">
                <a:latin typeface="Arial MT"/>
                <a:cs typeface="Arial MT"/>
              </a:rPr>
              <a:t> </a:t>
            </a:r>
            <a:r>
              <a:rPr sz="1050" spc="-25" dirty="0">
                <a:latin typeface="Arial MT"/>
                <a:cs typeface="Arial MT"/>
              </a:rPr>
              <a:t>the 	</a:t>
            </a:r>
            <a:r>
              <a:rPr sz="1050" dirty="0">
                <a:latin typeface="Arial MT"/>
                <a:cs typeface="Arial MT"/>
              </a:rPr>
              <a:t>process</a:t>
            </a:r>
            <a:r>
              <a:rPr sz="1050" spc="-3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of</a:t>
            </a:r>
            <a:r>
              <a:rPr sz="1050" spc="-3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such</a:t>
            </a:r>
            <a:r>
              <a:rPr sz="1050" spc="-3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removal</a:t>
            </a:r>
            <a:r>
              <a:rPr sz="1050" spc="-3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and</a:t>
            </a:r>
            <a:r>
              <a:rPr sz="1050" spc="-20" dirty="0">
                <a:latin typeface="Arial MT"/>
                <a:cs typeface="Arial MT"/>
              </a:rPr>
              <a:t> </a:t>
            </a:r>
            <a:r>
              <a:rPr sz="1050" spc="-10" dirty="0">
                <a:latin typeface="Arial MT"/>
                <a:cs typeface="Arial MT"/>
              </a:rPr>
              <a:t>repossession;</a:t>
            </a:r>
            <a:endParaRPr sz="1050" dirty="0">
              <a:latin typeface="Arial MT"/>
              <a:cs typeface="Arial MT"/>
            </a:endParaRPr>
          </a:p>
          <a:p>
            <a:pPr marL="1088390" marR="11430" lvl="2" indent="-624840" algn="just">
              <a:lnSpc>
                <a:spcPts val="1210"/>
              </a:lnSpc>
              <a:spcBef>
                <a:spcPts val="1000"/>
              </a:spcBef>
              <a:buAutoNum type="arabicPeriod" startAt="5"/>
              <a:tabLst>
                <a:tab pos="1093470" algn="l"/>
              </a:tabLst>
            </a:pPr>
            <a:r>
              <a:rPr sz="1050" dirty="0">
                <a:latin typeface="Arial MT"/>
                <a:cs typeface="Arial MT"/>
              </a:rPr>
              <a:t>until</a:t>
            </a:r>
            <a:r>
              <a:rPr sz="1050" spc="-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title</a:t>
            </a:r>
            <a:r>
              <a:rPr sz="1050" spc="-1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in</a:t>
            </a:r>
            <a:r>
              <a:rPr sz="1050" spc="-1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-1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Solution</a:t>
            </a:r>
            <a:r>
              <a:rPr sz="1050" spc="-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has</a:t>
            </a:r>
            <a:r>
              <a:rPr sz="1050" spc="-1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passed</a:t>
            </a:r>
            <a:r>
              <a:rPr sz="1050" spc="-1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to</a:t>
            </a:r>
            <a:r>
              <a:rPr sz="1050" spc="-1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-1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Buyer,</a:t>
            </a:r>
            <a:r>
              <a:rPr sz="1050" spc="-1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-1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Buyer</a:t>
            </a:r>
            <a:r>
              <a:rPr sz="1050" spc="-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shall</a:t>
            </a:r>
            <a:r>
              <a:rPr sz="1050" spc="-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not</a:t>
            </a:r>
            <a:r>
              <a:rPr sz="1050" spc="-1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purport</a:t>
            </a:r>
            <a:r>
              <a:rPr sz="1050" spc="5" dirty="0">
                <a:latin typeface="Arial MT"/>
                <a:cs typeface="Arial MT"/>
              </a:rPr>
              <a:t> </a:t>
            </a:r>
            <a:r>
              <a:rPr sz="1050" spc="-25" dirty="0">
                <a:latin typeface="Arial MT"/>
                <a:cs typeface="Arial MT"/>
              </a:rPr>
              <a:t>to 	</a:t>
            </a:r>
            <a:r>
              <a:rPr sz="1050" dirty="0">
                <a:latin typeface="Arial MT"/>
                <a:cs typeface="Arial MT"/>
              </a:rPr>
              <a:t>be</a:t>
            </a:r>
            <a:r>
              <a:rPr sz="1050" spc="9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10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owner</a:t>
            </a:r>
            <a:r>
              <a:rPr sz="1050" spc="10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of</a:t>
            </a:r>
            <a:r>
              <a:rPr sz="1050" spc="9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10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Solution</a:t>
            </a:r>
            <a:r>
              <a:rPr sz="1050" spc="10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and</a:t>
            </a:r>
            <a:r>
              <a:rPr sz="1050" spc="10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shall</a:t>
            </a:r>
            <a:r>
              <a:rPr sz="1050" spc="9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not</a:t>
            </a:r>
            <a:r>
              <a:rPr sz="1050" spc="10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show</a:t>
            </a:r>
            <a:r>
              <a:rPr sz="1050" spc="10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10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Solution</a:t>
            </a:r>
            <a:r>
              <a:rPr sz="1050" spc="10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as</a:t>
            </a:r>
            <a:r>
              <a:rPr sz="1050" spc="9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stock</a:t>
            </a:r>
            <a:r>
              <a:rPr sz="1050" spc="10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in</a:t>
            </a:r>
            <a:r>
              <a:rPr sz="1050" spc="90" dirty="0">
                <a:latin typeface="Arial MT"/>
                <a:cs typeface="Arial MT"/>
              </a:rPr>
              <a:t> </a:t>
            </a:r>
            <a:r>
              <a:rPr sz="1050" spc="-25" dirty="0">
                <a:latin typeface="Arial MT"/>
                <a:cs typeface="Arial MT"/>
              </a:rPr>
              <a:t>the 	</a:t>
            </a:r>
            <a:r>
              <a:rPr sz="1050" dirty="0">
                <a:latin typeface="Arial MT"/>
                <a:cs typeface="Arial MT"/>
              </a:rPr>
              <a:t>Buyer’s</a:t>
            </a:r>
            <a:r>
              <a:rPr sz="1050" spc="-50" dirty="0">
                <a:latin typeface="Arial MT"/>
                <a:cs typeface="Arial MT"/>
              </a:rPr>
              <a:t> </a:t>
            </a:r>
            <a:r>
              <a:rPr sz="1050" spc="-10" dirty="0">
                <a:latin typeface="Arial MT"/>
                <a:cs typeface="Arial MT"/>
              </a:rPr>
              <a:t>accounts.</a:t>
            </a:r>
            <a:endParaRPr sz="1050" dirty="0">
              <a:latin typeface="Arial MT"/>
              <a:cs typeface="Arial MT"/>
            </a:endParaRPr>
          </a:p>
          <a:p>
            <a:pPr marL="462915" lvl="1" indent="-450215">
              <a:lnSpc>
                <a:spcPct val="100000"/>
              </a:lnSpc>
              <a:spcBef>
                <a:spcPts val="920"/>
              </a:spcBef>
              <a:buAutoNum type="arabicPeriod" startAt="2"/>
              <a:tabLst>
                <a:tab pos="462915" algn="l"/>
              </a:tabLst>
            </a:pPr>
            <a:r>
              <a:rPr sz="1050" dirty="0">
                <a:latin typeface="Arial MT"/>
                <a:cs typeface="Arial MT"/>
              </a:rPr>
              <a:t>Nothing</a:t>
            </a:r>
            <a:r>
              <a:rPr sz="1050" spc="-3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in</a:t>
            </a:r>
            <a:r>
              <a:rPr sz="1050" spc="-4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these</a:t>
            </a:r>
            <a:r>
              <a:rPr sz="1050" spc="-4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Conditions</a:t>
            </a:r>
            <a:r>
              <a:rPr sz="1050" spc="-35" dirty="0">
                <a:latin typeface="Arial MT"/>
                <a:cs typeface="Arial MT"/>
              </a:rPr>
              <a:t> </a:t>
            </a:r>
            <a:r>
              <a:rPr sz="1050" spc="-10" dirty="0">
                <a:latin typeface="Arial MT"/>
                <a:cs typeface="Arial MT"/>
              </a:rPr>
              <a:t>shall:</a:t>
            </a:r>
            <a:endParaRPr sz="1050" dirty="0">
              <a:latin typeface="Arial MT"/>
              <a:cs typeface="Arial MT"/>
            </a:endParaRPr>
          </a:p>
          <a:p>
            <a:pPr marL="1092835" lvl="2" indent="-629285">
              <a:lnSpc>
                <a:spcPct val="100000"/>
              </a:lnSpc>
              <a:spcBef>
                <a:spcPts val="950"/>
              </a:spcBef>
              <a:buAutoNum type="arabicPeriod"/>
              <a:tabLst>
                <a:tab pos="1092835" algn="l"/>
              </a:tabLst>
            </a:pPr>
            <a:r>
              <a:rPr sz="1050" dirty="0">
                <a:latin typeface="Arial MT"/>
                <a:cs typeface="Arial MT"/>
              </a:rPr>
              <a:t>entitle</a:t>
            </a:r>
            <a:r>
              <a:rPr sz="1050" spc="-3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-3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Buyer</a:t>
            </a:r>
            <a:r>
              <a:rPr sz="1050" spc="-3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to</a:t>
            </a:r>
            <a:r>
              <a:rPr sz="1050" spc="-3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return</a:t>
            </a:r>
            <a:r>
              <a:rPr sz="1050" spc="-3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-3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Solution</a:t>
            </a:r>
            <a:r>
              <a:rPr sz="1050" spc="-2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or</a:t>
            </a:r>
            <a:r>
              <a:rPr sz="1050" spc="-3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to</a:t>
            </a:r>
            <a:r>
              <a:rPr sz="1050" spc="-4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delay</a:t>
            </a:r>
            <a:r>
              <a:rPr sz="1050" spc="-1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payment</a:t>
            </a:r>
            <a:r>
              <a:rPr sz="1050" spc="-2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thereof;</a:t>
            </a:r>
            <a:r>
              <a:rPr sz="1050" spc="-20" dirty="0">
                <a:latin typeface="Arial MT"/>
                <a:cs typeface="Arial MT"/>
              </a:rPr>
              <a:t> </a:t>
            </a:r>
            <a:r>
              <a:rPr sz="1050" spc="-25" dirty="0">
                <a:latin typeface="Arial MT"/>
                <a:cs typeface="Arial MT"/>
              </a:rPr>
              <a:t>or</a:t>
            </a:r>
            <a:endParaRPr sz="1050" dirty="0">
              <a:latin typeface="Arial MT"/>
              <a:cs typeface="Arial MT"/>
            </a:endParaRPr>
          </a:p>
          <a:p>
            <a:pPr marL="1088390" marR="6985" lvl="2" indent="-624840" algn="just">
              <a:lnSpc>
                <a:spcPts val="1210"/>
              </a:lnSpc>
              <a:spcBef>
                <a:spcPts val="1030"/>
              </a:spcBef>
              <a:buAutoNum type="arabicPeriod"/>
              <a:tabLst>
                <a:tab pos="1093470" algn="l"/>
              </a:tabLst>
            </a:pPr>
            <a:r>
              <a:rPr sz="1050" dirty="0">
                <a:latin typeface="Arial MT"/>
                <a:cs typeface="Arial MT"/>
              </a:rPr>
              <a:t>constitute</a:t>
            </a:r>
            <a:r>
              <a:rPr sz="1050" spc="-1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or</a:t>
            </a:r>
            <a:r>
              <a:rPr sz="1050" spc="-2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be</a:t>
            </a:r>
            <a:r>
              <a:rPr sz="1050" spc="-1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deemed</a:t>
            </a:r>
            <a:r>
              <a:rPr sz="1050" spc="-1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to</a:t>
            </a:r>
            <a:r>
              <a:rPr sz="1050" spc="-2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have</a:t>
            </a:r>
            <a:r>
              <a:rPr sz="1050" spc="-2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constituted</a:t>
            </a:r>
            <a:r>
              <a:rPr sz="1050" spc="-1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-1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Buyer</a:t>
            </a:r>
            <a:r>
              <a:rPr sz="1050" spc="-1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as</a:t>
            </a:r>
            <a:r>
              <a:rPr lang="en-US" sz="1050" dirty="0">
                <a:latin typeface="Arial MT"/>
                <a:cs typeface="Arial MT"/>
              </a:rPr>
              <a:t> AWLS</a:t>
            </a:r>
            <a:r>
              <a:rPr sz="1050" dirty="0">
                <a:latin typeface="Arial MT"/>
                <a:cs typeface="Arial MT"/>
              </a:rPr>
              <a:t>’s</a:t>
            </a:r>
            <a:r>
              <a:rPr sz="1050" spc="-10" dirty="0">
                <a:latin typeface="Arial MT"/>
                <a:cs typeface="Arial MT"/>
              </a:rPr>
              <a:t> agent; 	</a:t>
            </a:r>
            <a:r>
              <a:rPr sz="1050" spc="-25" dirty="0">
                <a:latin typeface="Arial MT"/>
                <a:cs typeface="Arial MT"/>
              </a:rPr>
              <a:t>or</a:t>
            </a:r>
            <a:endParaRPr sz="1050" dirty="0">
              <a:latin typeface="Arial MT"/>
              <a:cs typeface="Arial MT"/>
            </a:endParaRPr>
          </a:p>
          <a:p>
            <a:pPr marL="1088390" marR="6350" lvl="2" indent="-624840" algn="just">
              <a:lnSpc>
                <a:spcPts val="1210"/>
              </a:lnSpc>
              <a:spcBef>
                <a:spcPts val="1000"/>
              </a:spcBef>
              <a:buAutoNum type="arabicPeriod"/>
              <a:tabLst>
                <a:tab pos="1093470" algn="l"/>
              </a:tabLst>
            </a:pPr>
            <a:r>
              <a:rPr sz="1050" dirty="0">
                <a:latin typeface="Arial MT"/>
                <a:cs typeface="Arial MT"/>
              </a:rPr>
              <a:t>render</a:t>
            </a:r>
            <a:r>
              <a:rPr sz="1050" spc="220" dirty="0">
                <a:latin typeface="Arial MT"/>
                <a:cs typeface="Arial MT"/>
              </a:rPr>
              <a:t> </a:t>
            </a:r>
            <a:r>
              <a:rPr lang="en-US" sz="1050" spc="220" dirty="0">
                <a:latin typeface="Arial MT"/>
                <a:cs typeface="Arial MT"/>
              </a:rPr>
              <a:t>AWLS </a:t>
            </a:r>
            <a:r>
              <a:rPr sz="1050" dirty="0">
                <a:latin typeface="Arial MT"/>
                <a:cs typeface="Arial MT"/>
              </a:rPr>
              <a:t>liable</a:t>
            </a:r>
            <a:r>
              <a:rPr sz="1050" spc="225" dirty="0">
                <a:latin typeface="Arial MT"/>
                <a:cs typeface="Arial MT"/>
              </a:rPr>
              <a:t>  </a:t>
            </a:r>
            <a:r>
              <a:rPr sz="1050" dirty="0">
                <a:latin typeface="Arial MT"/>
                <a:cs typeface="Arial MT"/>
              </a:rPr>
              <a:t>to</a:t>
            </a:r>
            <a:r>
              <a:rPr sz="1050" spc="210" dirty="0">
                <a:latin typeface="Arial MT"/>
                <a:cs typeface="Arial MT"/>
              </a:rPr>
              <a:t>  </a:t>
            </a:r>
            <a:r>
              <a:rPr sz="1050" dirty="0">
                <a:latin typeface="Arial MT"/>
                <a:cs typeface="Arial MT"/>
              </a:rPr>
              <a:t>any</a:t>
            </a:r>
            <a:r>
              <a:rPr sz="1050" spc="220" dirty="0">
                <a:latin typeface="Arial MT"/>
                <a:cs typeface="Arial MT"/>
              </a:rPr>
              <a:t>  </a:t>
            </a:r>
            <a:r>
              <a:rPr sz="1050" dirty="0">
                <a:latin typeface="Arial MT"/>
                <a:cs typeface="Arial MT"/>
              </a:rPr>
              <a:t>third</a:t>
            </a:r>
            <a:r>
              <a:rPr sz="1050" spc="220" dirty="0">
                <a:latin typeface="Arial MT"/>
                <a:cs typeface="Arial MT"/>
              </a:rPr>
              <a:t>  </a:t>
            </a:r>
            <a:r>
              <a:rPr sz="1050" dirty="0">
                <a:latin typeface="Arial MT"/>
                <a:cs typeface="Arial MT"/>
              </a:rPr>
              <a:t>party</a:t>
            </a:r>
            <a:r>
              <a:rPr sz="1050" spc="220" dirty="0">
                <a:latin typeface="Arial MT"/>
                <a:cs typeface="Arial MT"/>
              </a:rPr>
              <a:t>  </a:t>
            </a:r>
            <a:r>
              <a:rPr sz="1050" dirty="0">
                <a:latin typeface="Arial MT"/>
                <a:cs typeface="Arial MT"/>
              </a:rPr>
              <a:t>for</a:t>
            </a:r>
            <a:r>
              <a:rPr sz="1050" spc="220" dirty="0">
                <a:latin typeface="Arial MT"/>
                <a:cs typeface="Arial MT"/>
              </a:rPr>
              <a:t>  </a:t>
            </a:r>
            <a:r>
              <a:rPr sz="1050" dirty="0">
                <a:latin typeface="Arial MT"/>
                <a:cs typeface="Arial MT"/>
              </a:rPr>
              <a:t>any</a:t>
            </a:r>
            <a:r>
              <a:rPr sz="1050" spc="220" dirty="0">
                <a:latin typeface="Arial MT"/>
                <a:cs typeface="Arial MT"/>
              </a:rPr>
              <a:t>  </a:t>
            </a:r>
            <a:r>
              <a:rPr sz="1050" spc="-10" dirty="0">
                <a:latin typeface="Arial MT"/>
                <a:cs typeface="Arial MT"/>
              </a:rPr>
              <a:t>unauthorised 	</a:t>
            </a:r>
            <a:r>
              <a:rPr sz="1050" dirty="0">
                <a:latin typeface="Arial MT"/>
                <a:cs typeface="Arial MT"/>
              </a:rPr>
              <a:t>representation</a:t>
            </a:r>
            <a:r>
              <a:rPr sz="1050" spc="9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or</a:t>
            </a:r>
            <a:r>
              <a:rPr sz="1050" spc="10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warranty</a:t>
            </a:r>
            <a:r>
              <a:rPr sz="1050" spc="10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made</a:t>
            </a:r>
            <a:r>
              <a:rPr sz="1050" spc="10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or</a:t>
            </a:r>
            <a:r>
              <a:rPr sz="1050" spc="9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given</a:t>
            </a:r>
            <a:r>
              <a:rPr sz="1050" spc="10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by</a:t>
            </a:r>
            <a:r>
              <a:rPr sz="1050" spc="10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10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Buyer</a:t>
            </a:r>
            <a:r>
              <a:rPr sz="1050" spc="9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to</a:t>
            </a:r>
            <a:r>
              <a:rPr sz="1050" spc="10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such</a:t>
            </a:r>
            <a:r>
              <a:rPr sz="1050" spc="8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third</a:t>
            </a:r>
            <a:r>
              <a:rPr sz="1050" spc="11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party</a:t>
            </a:r>
            <a:r>
              <a:rPr sz="1050" spc="95" dirty="0">
                <a:latin typeface="Arial MT"/>
                <a:cs typeface="Arial MT"/>
              </a:rPr>
              <a:t> </a:t>
            </a:r>
            <a:r>
              <a:rPr sz="1050" spc="-25" dirty="0">
                <a:latin typeface="Arial MT"/>
                <a:cs typeface="Arial MT"/>
              </a:rPr>
              <a:t>in 	</a:t>
            </a:r>
            <a:r>
              <a:rPr sz="1050" dirty="0">
                <a:latin typeface="Arial MT"/>
                <a:cs typeface="Arial MT"/>
              </a:rPr>
              <a:t>relation</a:t>
            </a:r>
            <a:r>
              <a:rPr sz="1050" spc="-3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to</a:t>
            </a:r>
            <a:r>
              <a:rPr sz="1050" spc="-3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-3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Solution;</a:t>
            </a:r>
            <a:r>
              <a:rPr sz="1050" spc="-30" dirty="0">
                <a:latin typeface="Arial MT"/>
                <a:cs typeface="Arial MT"/>
              </a:rPr>
              <a:t> </a:t>
            </a:r>
            <a:r>
              <a:rPr sz="1050" spc="-25" dirty="0">
                <a:latin typeface="Arial MT"/>
                <a:cs typeface="Arial MT"/>
              </a:rPr>
              <a:t>or</a:t>
            </a:r>
            <a:endParaRPr sz="1050" dirty="0">
              <a:latin typeface="Arial MT"/>
              <a:cs typeface="Arial MT"/>
            </a:endParaRPr>
          </a:p>
          <a:p>
            <a:pPr marL="1088390" marR="5080" lvl="2" indent="-624840" algn="just">
              <a:lnSpc>
                <a:spcPts val="1210"/>
              </a:lnSpc>
              <a:spcBef>
                <a:spcPts val="1000"/>
              </a:spcBef>
              <a:buAutoNum type="arabicPeriod"/>
              <a:tabLst>
                <a:tab pos="1093470" algn="l"/>
              </a:tabLst>
            </a:pPr>
            <a:r>
              <a:rPr sz="1050" dirty="0">
                <a:latin typeface="Arial MT"/>
                <a:cs typeface="Arial MT"/>
              </a:rPr>
              <a:t>prevent</a:t>
            </a:r>
            <a:r>
              <a:rPr sz="1050" spc="90" dirty="0">
                <a:latin typeface="Arial MT"/>
                <a:cs typeface="Arial MT"/>
              </a:rPr>
              <a:t> </a:t>
            </a:r>
            <a:r>
              <a:rPr lang="en-US" sz="1050" spc="90" dirty="0">
                <a:latin typeface="Arial MT"/>
                <a:cs typeface="Arial MT"/>
              </a:rPr>
              <a:t>AWLS </a:t>
            </a:r>
            <a:r>
              <a:rPr sz="1050" dirty="0">
                <a:latin typeface="Arial MT"/>
                <a:cs typeface="Arial MT"/>
              </a:rPr>
              <a:t>from</a:t>
            </a:r>
            <a:r>
              <a:rPr sz="1050" spc="9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maintaining</a:t>
            </a:r>
            <a:r>
              <a:rPr sz="1050" spc="10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an</a:t>
            </a:r>
            <a:r>
              <a:rPr sz="1050" spc="9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action</a:t>
            </a:r>
            <a:r>
              <a:rPr sz="1050" spc="10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for</a:t>
            </a:r>
            <a:r>
              <a:rPr sz="1050" spc="10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9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price</a:t>
            </a:r>
            <a:r>
              <a:rPr sz="1050" spc="90" dirty="0">
                <a:latin typeface="Arial MT"/>
                <a:cs typeface="Arial MT"/>
              </a:rPr>
              <a:t> </a:t>
            </a:r>
            <a:r>
              <a:rPr sz="1050" spc="-10" dirty="0">
                <a:latin typeface="Arial MT"/>
                <a:cs typeface="Arial MT"/>
              </a:rPr>
              <a:t>notwithstanding 	</a:t>
            </a:r>
            <a:r>
              <a:rPr sz="1050" dirty="0">
                <a:latin typeface="Arial MT"/>
                <a:cs typeface="Arial MT"/>
              </a:rPr>
              <a:t>that</a:t>
            </a:r>
            <a:r>
              <a:rPr sz="1050" spc="-2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-2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property</a:t>
            </a:r>
            <a:r>
              <a:rPr sz="1050" spc="-2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in</a:t>
            </a:r>
            <a:r>
              <a:rPr sz="1050" spc="-2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-3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Solution</a:t>
            </a:r>
            <a:r>
              <a:rPr sz="1050" spc="-1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may</a:t>
            </a:r>
            <a:r>
              <a:rPr sz="1050" spc="-3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not</a:t>
            </a:r>
            <a:r>
              <a:rPr sz="1050" spc="-2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have</a:t>
            </a:r>
            <a:r>
              <a:rPr sz="1050" spc="-2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passed</a:t>
            </a:r>
            <a:r>
              <a:rPr sz="1050" spc="-3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to</a:t>
            </a:r>
            <a:r>
              <a:rPr sz="1050" spc="-2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-30" dirty="0">
                <a:latin typeface="Arial MT"/>
                <a:cs typeface="Arial MT"/>
              </a:rPr>
              <a:t> </a:t>
            </a:r>
            <a:r>
              <a:rPr sz="1050" spc="-10" dirty="0">
                <a:latin typeface="Arial MT"/>
                <a:cs typeface="Arial MT"/>
              </a:rPr>
              <a:t>Buyer.</a:t>
            </a:r>
            <a:endParaRPr sz="1050" dirty="0">
              <a:latin typeface="Arial MT"/>
              <a:cs typeface="Arial MT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89000" y="4969519"/>
            <a:ext cx="173355" cy="1854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50" spc="-25" dirty="0">
                <a:latin typeface="Arial MT"/>
                <a:cs typeface="Arial MT"/>
              </a:rPr>
              <a:t>11</a:t>
            </a:r>
            <a:endParaRPr sz="1050">
              <a:latin typeface="Arial MT"/>
              <a:cs typeface="Arial MT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339850" y="4969519"/>
            <a:ext cx="328930" cy="1854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50" b="1" spc="-20" dirty="0">
                <a:latin typeface="Arial"/>
                <a:cs typeface="Arial"/>
              </a:rPr>
              <a:t>LIEN</a:t>
            </a:r>
            <a:endParaRPr sz="105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889000" y="5250189"/>
            <a:ext cx="5784215" cy="4508500"/>
          </a:xfrm>
          <a:prstGeom prst="rect">
            <a:avLst/>
          </a:prstGeom>
        </p:spPr>
        <p:txBody>
          <a:bodyPr vert="horz" wrap="square" lIns="0" tIns="22860" rIns="0" bIns="0" rtlCol="0">
            <a:spAutoFit/>
          </a:bodyPr>
          <a:lstStyle/>
          <a:p>
            <a:pPr marL="463550" marR="11430" algn="just">
              <a:lnSpc>
                <a:spcPts val="1210"/>
              </a:lnSpc>
              <a:spcBef>
                <a:spcPts val="180"/>
              </a:spcBef>
            </a:pPr>
            <a:r>
              <a:rPr lang="en-US" sz="1050" dirty="0">
                <a:latin typeface="Arial MT"/>
                <a:cs typeface="Arial MT"/>
              </a:rPr>
              <a:t>AWLS </a:t>
            </a:r>
            <a:r>
              <a:rPr sz="1050" dirty="0">
                <a:latin typeface="Arial MT"/>
                <a:cs typeface="Arial MT"/>
              </a:rPr>
              <a:t>retains</a:t>
            </a:r>
            <a:r>
              <a:rPr sz="1050" spc="12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</a:t>
            </a:r>
            <a:r>
              <a:rPr sz="1050" spc="11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general</a:t>
            </a:r>
            <a:r>
              <a:rPr sz="1050" spc="12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lien</a:t>
            </a:r>
            <a:r>
              <a:rPr sz="1050" spc="12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on</a:t>
            </a:r>
            <a:r>
              <a:rPr sz="1050" spc="12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any</a:t>
            </a:r>
            <a:r>
              <a:rPr sz="1050" spc="114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of</a:t>
            </a:r>
            <a:r>
              <a:rPr sz="1050" spc="11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12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Buyer’s</a:t>
            </a:r>
            <a:r>
              <a:rPr sz="1050" spc="10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Equipment</a:t>
            </a:r>
            <a:r>
              <a:rPr sz="1050" spc="12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or</a:t>
            </a:r>
            <a:r>
              <a:rPr sz="1050" spc="11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materials</a:t>
            </a:r>
            <a:r>
              <a:rPr sz="1050" spc="12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in</a:t>
            </a:r>
            <a:r>
              <a:rPr sz="1050" spc="110" dirty="0">
                <a:latin typeface="Arial MT"/>
                <a:cs typeface="Arial MT"/>
              </a:rPr>
              <a:t> </a:t>
            </a:r>
            <a:r>
              <a:rPr sz="1050" spc="-25" dirty="0">
                <a:latin typeface="Arial MT"/>
                <a:cs typeface="Arial MT"/>
              </a:rPr>
              <a:t>its </a:t>
            </a:r>
            <a:r>
              <a:rPr sz="1050" dirty="0">
                <a:latin typeface="Arial MT"/>
                <a:cs typeface="Arial MT"/>
              </a:rPr>
              <a:t>possession</a:t>
            </a:r>
            <a:r>
              <a:rPr sz="1050" spc="15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for</a:t>
            </a:r>
            <a:r>
              <a:rPr sz="1050" spc="15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any</a:t>
            </a:r>
            <a:r>
              <a:rPr sz="1050" spc="15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unpaid</a:t>
            </a:r>
            <a:r>
              <a:rPr sz="1050" spc="16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balance</a:t>
            </a:r>
            <a:r>
              <a:rPr sz="1050" spc="16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15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Buyer</a:t>
            </a:r>
            <a:r>
              <a:rPr sz="1050" spc="15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may</a:t>
            </a:r>
            <a:r>
              <a:rPr sz="1050" spc="16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owe</a:t>
            </a:r>
            <a:r>
              <a:rPr sz="1050" spc="15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to</a:t>
            </a:r>
            <a:r>
              <a:rPr lang="en-US" sz="1050" dirty="0">
                <a:latin typeface="Arial MT"/>
                <a:cs typeface="Arial MT"/>
              </a:rPr>
              <a:t> AWLS</a:t>
            </a:r>
            <a:r>
              <a:rPr sz="1050" dirty="0">
                <a:latin typeface="Arial MT"/>
                <a:cs typeface="Arial MT"/>
              </a:rPr>
              <a:t>.</a:t>
            </a:r>
            <a:r>
              <a:rPr sz="1050" spc="160" dirty="0">
                <a:latin typeface="Arial MT"/>
                <a:cs typeface="Arial MT"/>
              </a:rPr>
              <a:t> </a:t>
            </a:r>
            <a:r>
              <a:rPr lang="en-US" sz="1050" spc="160" dirty="0">
                <a:latin typeface="Arial MT"/>
                <a:cs typeface="Arial MT"/>
              </a:rPr>
              <a:t>AWLS </a:t>
            </a:r>
            <a:r>
              <a:rPr sz="1050" dirty="0">
                <a:latin typeface="Arial MT"/>
                <a:cs typeface="Arial MT"/>
              </a:rPr>
              <a:t>shall</a:t>
            </a:r>
            <a:r>
              <a:rPr sz="1050" spc="-3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be</a:t>
            </a:r>
            <a:r>
              <a:rPr sz="1050" spc="-3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entitled</a:t>
            </a:r>
            <a:r>
              <a:rPr sz="1050" spc="-2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to</a:t>
            </a:r>
            <a:r>
              <a:rPr sz="1050" spc="-2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sell</a:t>
            </a:r>
            <a:r>
              <a:rPr sz="1050" spc="-3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any</a:t>
            </a:r>
            <a:r>
              <a:rPr sz="1050" spc="-2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such</a:t>
            </a:r>
            <a:r>
              <a:rPr sz="1050" spc="-2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Buyer’s</a:t>
            </a:r>
            <a:r>
              <a:rPr sz="1050" spc="-3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Equipment</a:t>
            </a:r>
            <a:r>
              <a:rPr sz="1050" spc="-2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in</a:t>
            </a:r>
            <a:r>
              <a:rPr sz="1050" spc="-3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-3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event</a:t>
            </a:r>
            <a:r>
              <a:rPr sz="1050" spc="-2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that</a:t>
            </a:r>
            <a:r>
              <a:rPr sz="1050" spc="-2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payment</a:t>
            </a:r>
            <a:r>
              <a:rPr sz="1050" spc="-1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is</a:t>
            </a:r>
            <a:r>
              <a:rPr sz="1050" spc="-3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not</a:t>
            </a:r>
            <a:r>
              <a:rPr sz="1050" spc="-25" dirty="0">
                <a:latin typeface="Arial MT"/>
                <a:cs typeface="Arial MT"/>
              </a:rPr>
              <a:t> </a:t>
            </a:r>
            <a:r>
              <a:rPr sz="1050" spc="-20" dirty="0">
                <a:latin typeface="Arial MT"/>
                <a:cs typeface="Arial MT"/>
              </a:rPr>
              <a:t>made </a:t>
            </a:r>
            <a:r>
              <a:rPr sz="1050" dirty="0">
                <a:latin typeface="Arial MT"/>
                <a:cs typeface="Arial MT"/>
              </a:rPr>
              <a:t>in</a:t>
            </a:r>
            <a:r>
              <a:rPr sz="1050" spc="-2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full</a:t>
            </a:r>
            <a:r>
              <a:rPr sz="1050" spc="-2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within</a:t>
            </a:r>
            <a:r>
              <a:rPr sz="1050" spc="-1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28</a:t>
            </a:r>
            <a:r>
              <a:rPr sz="1050" spc="-2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days</a:t>
            </a:r>
            <a:r>
              <a:rPr sz="1050" spc="-2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of</a:t>
            </a:r>
            <a:r>
              <a:rPr sz="1050" spc="-2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notice</a:t>
            </a:r>
            <a:r>
              <a:rPr sz="1050" spc="-2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given</a:t>
            </a:r>
            <a:r>
              <a:rPr sz="1050" spc="-2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to</a:t>
            </a:r>
            <a:r>
              <a:rPr sz="1050" spc="-2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-2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Buyer</a:t>
            </a:r>
            <a:r>
              <a:rPr sz="1050" spc="-2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by</a:t>
            </a:r>
            <a:r>
              <a:rPr sz="1050" spc="-25" dirty="0">
                <a:latin typeface="Arial MT"/>
                <a:cs typeface="Arial MT"/>
              </a:rPr>
              <a:t> </a:t>
            </a:r>
            <a:r>
              <a:rPr lang="en-US" sz="1050" spc="-25" dirty="0">
                <a:latin typeface="Arial MT"/>
                <a:cs typeface="Arial MT"/>
              </a:rPr>
              <a:t>AWLS </a:t>
            </a:r>
            <a:r>
              <a:rPr sz="1050" dirty="0">
                <a:latin typeface="Arial MT"/>
                <a:cs typeface="Arial MT"/>
              </a:rPr>
              <a:t>of</a:t>
            </a:r>
            <a:r>
              <a:rPr sz="1050" spc="-2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its</a:t>
            </a:r>
            <a:r>
              <a:rPr sz="1050" spc="-2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exercise</a:t>
            </a:r>
            <a:r>
              <a:rPr sz="1050" spc="-2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of</a:t>
            </a:r>
            <a:r>
              <a:rPr sz="1050" spc="-3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-25" dirty="0">
                <a:latin typeface="Arial MT"/>
                <a:cs typeface="Arial MT"/>
              </a:rPr>
              <a:t> </a:t>
            </a:r>
            <a:r>
              <a:rPr sz="1050" spc="-10" dirty="0">
                <a:latin typeface="Arial MT"/>
                <a:cs typeface="Arial MT"/>
              </a:rPr>
              <a:t>lien.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1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proceeds</a:t>
            </a:r>
            <a:r>
              <a:rPr sz="1050" spc="2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of</a:t>
            </a:r>
            <a:r>
              <a:rPr sz="1050" spc="2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sale</a:t>
            </a:r>
            <a:r>
              <a:rPr sz="1050" spc="1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may</a:t>
            </a:r>
            <a:r>
              <a:rPr sz="1050" spc="2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be</a:t>
            </a:r>
            <a:r>
              <a:rPr sz="1050" spc="1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taken</a:t>
            </a:r>
            <a:r>
              <a:rPr sz="1050" spc="2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by</a:t>
            </a:r>
            <a:r>
              <a:rPr sz="1050" spc="25" dirty="0">
                <a:latin typeface="Arial MT"/>
                <a:cs typeface="Arial MT"/>
              </a:rPr>
              <a:t> </a:t>
            </a:r>
            <a:r>
              <a:rPr lang="en-US" sz="1050" spc="25" dirty="0">
                <a:latin typeface="Arial MT"/>
                <a:cs typeface="Arial MT"/>
              </a:rPr>
              <a:t>AWLS </a:t>
            </a:r>
            <a:r>
              <a:rPr sz="1050" dirty="0">
                <a:latin typeface="Arial MT"/>
                <a:cs typeface="Arial MT"/>
              </a:rPr>
              <a:t>for</a:t>
            </a:r>
            <a:r>
              <a:rPr sz="1050" spc="2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reimbursement</a:t>
            </a:r>
            <a:r>
              <a:rPr sz="1050" spc="3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of</a:t>
            </a:r>
            <a:r>
              <a:rPr sz="1050" spc="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3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expense</a:t>
            </a:r>
            <a:r>
              <a:rPr sz="1050" spc="25" dirty="0">
                <a:latin typeface="Arial MT"/>
                <a:cs typeface="Arial MT"/>
              </a:rPr>
              <a:t> </a:t>
            </a:r>
            <a:r>
              <a:rPr sz="1050" spc="-25" dirty="0">
                <a:latin typeface="Arial MT"/>
                <a:cs typeface="Arial MT"/>
              </a:rPr>
              <a:t>of </a:t>
            </a:r>
            <a:r>
              <a:rPr sz="1050" dirty="0">
                <a:latin typeface="Arial MT"/>
                <a:cs typeface="Arial MT"/>
              </a:rPr>
              <a:t>exercise</a:t>
            </a:r>
            <a:r>
              <a:rPr sz="1050" spc="-1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of</a:t>
            </a:r>
            <a:r>
              <a:rPr sz="1050" spc="-1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-1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lien and</a:t>
            </a:r>
            <a:r>
              <a:rPr sz="1050" spc="-1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-1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sale,</a:t>
            </a:r>
            <a:r>
              <a:rPr sz="1050" spc="-1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and</a:t>
            </a:r>
            <a:r>
              <a:rPr sz="1050" spc="-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payment of</a:t>
            </a:r>
            <a:r>
              <a:rPr sz="1050" spc="-1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-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said</a:t>
            </a:r>
            <a:r>
              <a:rPr sz="1050" spc="-1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balance,</a:t>
            </a:r>
            <a:r>
              <a:rPr sz="1050" spc="-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and</a:t>
            </a:r>
            <a:r>
              <a:rPr sz="1050" spc="-10" dirty="0">
                <a:latin typeface="Arial MT"/>
                <a:cs typeface="Arial MT"/>
              </a:rPr>
              <a:t> </a:t>
            </a:r>
            <a:r>
              <a:rPr lang="en-US" sz="1050" spc="-10" dirty="0">
                <a:latin typeface="Arial MT"/>
                <a:cs typeface="Arial MT"/>
              </a:rPr>
              <a:t>AWLS </a:t>
            </a:r>
            <a:r>
              <a:rPr sz="1050" spc="-10" dirty="0">
                <a:latin typeface="Arial MT"/>
                <a:cs typeface="Arial MT"/>
              </a:rPr>
              <a:t>shall </a:t>
            </a:r>
            <a:r>
              <a:rPr sz="1050" dirty="0">
                <a:latin typeface="Arial MT"/>
                <a:cs typeface="Arial MT"/>
              </a:rPr>
              <a:t>account</a:t>
            </a:r>
            <a:r>
              <a:rPr sz="1050" spc="-2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for</a:t>
            </a:r>
            <a:r>
              <a:rPr sz="1050" spc="-2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any</a:t>
            </a:r>
            <a:r>
              <a:rPr sz="1050" spc="-30" dirty="0">
                <a:latin typeface="Arial MT"/>
                <a:cs typeface="Arial MT"/>
              </a:rPr>
              <a:t> </a:t>
            </a:r>
            <a:r>
              <a:rPr sz="1050" spc="-10" dirty="0">
                <a:latin typeface="Arial MT"/>
                <a:cs typeface="Arial MT"/>
              </a:rPr>
              <a:t>surplus.</a:t>
            </a:r>
            <a:endParaRPr sz="1050" dirty="0">
              <a:latin typeface="Arial MT"/>
              <a:cs typeface="Arial MT"/>
            </a:endParaRPr>
          </a:p>
          <a:p>
            <a:pPr marL="462915" indent="-450215">
              <a:lnSpc>
                <a:spcPct val="100000"/>
              </a:lnSpc>
              <a:spcBef>
                <a:spcPts val="919"/>
              </a:spcBef>
              <a:buAutoNum type="arabicPlain" startAt="12"/>
              <a:tabLst>
                <a:tab pos="462915" algn="l"/>
              </a:tabLst>
            </a:pPr>
            <a:r>
              <a:rPr sz="1050" b="1" spc="-10" dirty="0">
                <a:latin typeface="Arial"/>
                <a:cs typeface="Arial"/>
              </a:rPr>
              <a:t>DELIVERY</a:t>
            </a:r>
            <a:endParaRPr sz="1050" dirty="0">
              <a:latin typeface="Arial"/>
              <a:cs typeface="Arial"/>
            </a:endParaRPr>
          </a:p>
          <a:p>
            <a:pPr marL="459740" marR="9525" lvl="1" indent="-447040" algn="just">
              <a:lnSpc>
                <a:spcPts val="1210"/>
              </a:lnSpc>
              <a:spcBef>
                <a:spcPts val="1030"/>
              </a:spcBef>
              <a:buAutoNum type="arabicPeriod"/>
              <a:tabLst>
                <a:tab pos="463550" algn="l"/>
              </a:tabLst>
            </a:pPr>
            <a:r>
              <a:rPr sz="1050" dirty="0">
                <a:latin typeface="Arial MT"/>
                <a:cs typeface="Arial MT"/>
              </a:rPr>
              <a:t>Delivery</a:t>
            </a:r>
            <a:r>
              <a:rPr sz="1050" spc="44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of</a:t>
            </a:r>
            <a:r>
              <a:rPr sz="1050" spc="44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44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Solution</a:t>
            </a:r>
            <a:r>
              <a:rPr sz="1050" spc="44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shall</a:t>
            </a:r>
            <a:r>
              <a:rPr sz="1050" spc="44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be</a:t>
            </a:r>
            <a:r>
              <a:rPr sz="1050" spc="434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made</a:t>
            </a:r>
            <a:r>
              <a:rPr sz="1050" spc="44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by</a:t>
            </a:r>
            <a:r>
              <a:rPr sz="1050" spc="44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44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Buyer</a:t>
            </a:r>
            <a:r>
              <a:rPr sz="1050" spc="44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collecting</a:t>
            </a:r>
            <a:r>
              <a:rPr sz="1050" spc="44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44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Solution</a:t>
            </a:r>
            <a:r>
              <a:rPr sz="1050" spc="445" dirty="0">
                <a:latin typeface="Arial MT"/>
                <a:cs typeface="Arial MT"/>
              </a:rPr>
              <a:t> </a:t>
            </a:r>
            <a:r>
              <a:rPr sz="1050" spc="-25" dirty="0">
                <a:latin typeface="Arial MT"/>
                <a:cs typeface="Arial MT"/>
              </a:rPr>
              <a:t>at 	</a:t>
            </a:r>
            <a:r>
              <a:rPr lang="en-US" sz="1050" spc="-25" dirty="0">
                <a:latin typeface="Arial MT"/>
                <a:cs typeface="Arial MT"/>
              </a:rPr>
              <a:t>AWLS </a:t>
            </a:r>
            <a:r>
              <a:rPr sz="1050" dirty="0">
                <a:latin typeface="Arial MT"/>
                <a:cs typeface="Arial MT"/>
              </a:rPr>
              <a:t>’s</a:t>
            </a:r>
            <a:r>
              <a:rPr sz="1050" spc="17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premises</a:t>
            </a:r>
            <a:r>
              <a:rPr sz="1050" spc="17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at</a:t>
            </a:r>
            <a:r>
              <a:rPr sz="1050" spc="16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any</a:t>
            </a:r>
            <a:r>
              <a:rPr sz="1050" spc="16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time</a:t>
            </a:r>
            <a:r>
              <a:rPr sz="1050" spc="16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after</a:t>
            </a:r>
            <a:r>
              <a:rPr sz="1050" spc="170" dirty="0">
                <a:latin typeface="Arial MT"/>
                <a:cs typeface="Arial MT"/>
              </a:rPr>
              <a:t> </a:t>
            </a:r>
            <a:r>
              <a:rPr lang="en-US" sz="1050" spc="170" dirty="0">
                <a:latin typeface="Arial MT"/>
                <a:cs typeface="Arial MT"/>
              </a:rPr>
              <a:t>AWLS </a:t>
            </a:r>
            <a:r>
              <a:rPr sz="1050" dirty="0">
                <a:latin typeface="Arial MT"/>
                <a:cs typeface="Arial MT"/>
              </a:rPr>
              <a:t>has</a:t>
            </a:r>
            <a:r>
              <a:rPr sz="1050" spc="16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notified</a:t>
            </a:r>
            <a:r>
              <a:rPr sz="1050" spc="17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16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Buyer</a:t>
            </a:r>
            <a:r>
              <a:rPr sz="1050" spc="16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that</a:t>
            </a:r>
            <a:r>
              <a:rPr sz="1050" spc="170" dirty="0">
                <a:latin typeface="Arial MT"/>
                <a:cs typeface="Arial MT"/>
              </a:rPr>
              <a:t> </a:t>
            </a:r>
            <a:r>
              <a:rPr sz="1050" spc="-25" dirty="0">
                <a:latin typeface="Arial MT"/>
                <a:cs typeface="Arial MT"/>
              </a:rPr>
              <a:t>the 	</a:t>
            </a:r>
            <a:r>
              <a:rPr sz="1050" dirty="0">
                <a:latin typeface="Arial MT"/>
                <a:cs typeface="Arial MT"/>
              </a:rPr>
              <a:t>Solution</a:t>
            </a:r>
            <a:r>
              <a:rPr sz="1050" spc="36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is</a:t>
            </a:r>
            <a:r>
              <a:rPr sz="1050" spc="35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ready</a:t>
            </a:r>
            <a:r>
              <a:rPr sz="1050" spc="37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for</a:t>
            </a:r>
            <a:r>
              <a:rPr sz="1050" spc="36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collection</a:t>
            </a:r>
            <a:r>
              <a:rPr sz="1050" spc="38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or,</a:t>
            </a:r>
            <a:r>
              <a:rPr sz="1050" spc="36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if</a:t>
            </a:r>
            <a:r>
              <a:rPr sz="1050" spc="36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some</a:t>
            </a:r>
            <a:r>
              <a:rPr sz="1050" spc="37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other</a:t>
            </a:r>
            <a:r>
              <a:rPr sz="1050" spc="37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place</a:t>
            </a:r>
            <a:r>
              <a:rPr sz="1050" spc="36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for</a:t>
            </a:r>
            <a:r>
              <a:rPr sz="1050" spc="37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delivery</a:t>
            </a:r>
            <a:r>
              <a:rPr sz="1050" spc="37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is</a:t>
            </a:r>
            <a:r>
              <a:rPr sz="1050" spc="37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agreed</a:t>
            </a:r>
            <a:r>
              <a:rPr sz="1050" spc="370" dirty="0">
                <a:latin typeface="Arial MT"/>
                <a:cs typeface="Arial MT"/>
              </a:rPr>
              <a:t> </a:t>
            </a:r>
            <a:r>
              <a:rPr sz="1050" spc="-25" dirty="0">
                <a:latin typeface="Arial MT"/>
                <a:cs typeface="Arial MT"/>
              </a:rPr>
              <a:t>by</a:t>
            </a:r>
            <a:r>
              <a:rPr lang="en-US" sz="1050" spc="-25" dirty="0">
                <a:latin typeface="Arial MT"/>
                <a:cs typeface="Arial MT"/>
              </a:rPr>
              <a:t> AWLS</a:t>
            </a:r>
            <a:r>
              <a:rPr sz="1050" dirty="0">
                <a:latin typeface="Arial MT"/>
                <a:cs typeface="Arial MT"/>
              </a:rPr>
              <a:t>,</a:t>
            </a:r>
            <a:r>
              <a:rPr sz="1050" spc="5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by</a:t>
            </a:r>
            <a:r>
              <a:rPr sz="1050" spc="40" dirty="0">
                <a:latin typeface="Arial MT"/>
                <a:cs typeface="Arial MT"/>
              </a:rPr>
              <a:t> </a:t>
            </a:r>
            <a:r>
              <a:rPr lang="en-US" sz="1050" spc="40" dirty="0">
                <a:latin typeface="Arial MT"/>
                <a:cs typeface="Arial MT"/>
              </a:rPr>
              <a:t>AWLS </a:t>
            </a:r>
            <a:r>
              <a:rPr sz="1050" dirty="0">
                <a:latin typeface="Arial MT"/>
                <a:cs typeface="Arial MT"/>
              </a:rPr>
              <a:t>delivering</a:t>
            </a:r>
            <a:r>
              <a:rPr sz="1050" spc="5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4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Solution</a:t>
            </a:r>
            <a:r>
              <a:rPr sz="1050" spc="5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to</a:t>
            </a:r>
            <a:r>
              <a:rPr sz="1050" spc="4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that</a:t>
            </a:r>
            <a:r>
              <a:rPr sz="1050" spc="4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place,</a:t>
            </a:r>
            <a:r>
              <a:rPr sz="1050" spc="4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or</a:t>
            </a:r>
            <a:r>
              <a:rPr sz="1050" spc="4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in</a:t>
            </a:r>
            <a:r>
              <a:rPr sz="1050" spc="4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accordance</a:t>
            </a:r>
            <a:r>
              <a:rPr sz="1050" spc="45" dirty="0">
                <a:latin typeface="Arial MT"/>
                <a:cs typeface="Arial MT"/>
              </a:rPr>
              <a:t> </a:t>
            </a:r>
            <a:r>
              <a:rPr sz="1050" spc="-20" dirty="0">
                <a:latin typeface="Arial MT"/>
                <a:cs typeface="Arial MT"/>
              </a:rPr>
              <a:t>with 	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-4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Special</a:t>
            </a:r>
            <a:r>
              <a:rPr sz="1050" spc="-3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Conditions</a:t>
            </a:r>
            <a:r>
              <a:rPr sz="1050" spc="-3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(if</a:t>
            </a:r>
            <a:r>
              <a:rPr sz="1050" spc="-35" dirty="0">
                <a:latin typeface="Arial MT"/>
                <a:cs typeface="Arial MT"/>
              </a:rPr>
              <a:t> </a:t>
            </a:r>
            <a:r>
              <a:rPr sz="1050" spc="-10" dirty="0">
                <a:latin typeface="Arial MT"/>
                <a:cs typeface="Arial MT"/>
              </a:rPr>
              <a:t>applicable).</a:t>
            </a:r>
            <a:endParaRPr sz="1050" dirty="0">
              <a:latin typeface="Arial MT"/>
              <a:cs typeface="Arial MT"/>
            </a:endParaRPr>
          </a:p>
          <a:p>
            <a:pPr marL="459740" marR="5080" lvl="1" indent="-447040" algn="just">
              <a:lnSpc>
                <a:spcPts val="1210"/>
              </a:lnSpc>
              <a:spcBef>
                <a:spcPts val="1000"/>
              </a:spcBef>
              <a:buAutoNum type="arabicPeriod"/>
              <a:tabLst>
                <a:tab pos="463550" algn="l"/>
              </a:tabLst>
            </a:pPr>
            <a:r>
              <a:rPr sz="1050" dirty="0">
                <a:latin typeface="Arial MT"/>
                <a:cs typeface="Arial MT"/>
              </a:rPr>
              <a:t>Any</a:t>
            </a:r>
            <a:r>
              <a:rPr sz="1050" spc="-1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dates</a:t>
            </a:r>
            <a:r>
              <a:rPr sz="1050" spc="1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quoted</a:t>
            </a:r>
            <a:r>
              <a:rPr sz="1050" spc="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for delivery</a:t>
            </a:r>
            <a:r>
              <a:rPr sz="1050" spc="1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of</a:t>
            </a:r>
            <a:r>
              <a:rPr sz="1050" spc="-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 Solution</a:t>
            </a:r>
            <a:r>
              <a:rPr sz="1050" spc="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are</a:t>
            </a:r>
            <a:r>
              <a:rPr sz="1050" spc="-1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approximate</a:t>
            </a:r>
            <a:r>
              <a:rPr sz="1050" spc="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only and</a:t>
            </a:r>
            <a:r>
              <a:rPr sz="1050" spc="5" dirty="0">
                <a:latin typeface="Arial MT"/>
                <a:cs typeface="Arial MT"/>
              </a:rPr>
              <a:t> </a:t>
            </a:r>
            <a:r>
              <a:rPr lang="en-US" sz="1050" spc="5" dirty="0">
                <a:latin typeface="Arial MT"/>
                <a:cs typeface="Arial MT"/>
              </a:rPr>
              <a:t>AWLS </a:t>
            </a:r>
            <a:r>
              <a:rPr sz="1050" spc="-10" dirty="0">
                <a:latin typeface="Arial MT"/>
                <a:cs typeface="Arial MT"/>
              </a:rPr>
              <a:t>shall 	</a:t>
            </a:r>
            <a:r>
              <a:rPr sz="1050" dirty="0">
                <a:latin typeface="Arial MT"/>
                <a:cs typeface="Arial MT"/>
              </a:rPr>
              <a:t>not</a:t>
            </a:r>
            <a:r>
              <a:rPr sz="1050" spc="-3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be</a:t>
            </a:r>
            <a:r>
              <a:rPr sz="1050" spc="-2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liable</a:t>
            </a:r>
            <a:r>
              <a:rPr sz="1050" spc="-2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for</a:t>
            </a:r>
            <a:r>
              <a:rPr sz="1050" spc="-2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any</a:t>
            </a:r>
            <a:r>
              <a:rPr sz="1050" spc="-2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delay</a:t>
            </a:r>
            <a:r>
              <a:rPr sz="1050" spc="-1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in</a:t>
            </a:r>
            <a:r>
              <a:rPr sz="1050" spc="-3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delivery</a:t>
            </a:r>
            <a:r>
              <a:rPr sz="1050" spc="-1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of</a:t>
            </a:r>
            <a:r>
              <a:rPr sz="1050" spc="-2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-2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Solution</a:t>
            </a:r>
            <a:r>
              <a:rPr sz="1050" spc="-2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howsoever</a:t>
            </a:r>
            <a:r>
              <a:rPr sz="1050" spc="-1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caused.</a:t>
            </a:r>
            <a:r>
              <a:rPr sz="1050" spc="30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Time</a:t>
            </a:r>
            <a:r>
              <a:rPr sz="1050" spc="-2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for</a:t>
            </a:r>
            <a:r>
              <a:rPr sz="1050" spc="-25" dirty="0">
                <a:latin typeface="Arial MT"/>
                <a:cs typeface="Arial MT"/>
              </a:rPr>
              <a:t> </a:t>
            </a:r>
            <a:r>
              <a:rPr sz="1050" spc="-10" dirty="0">
                <a:latin typeface="Arial MT"/>
                <a:cs typeface="Arial MT"/>
              </a:rPr>
              <a:t>delivery 	</a:t>
            </a:r>
            <a:r>
              <a:rPr sz="1050" dirty="0">
                <a:latin typeface="Arial MT"/>
                <a:cs typeface="Arial MT"/>
              </a:rPr>
              <a:t>shall</a:t>
            </a:r>
            <a:r>
              <a:rPr sz="1050" spc="15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not</a:t>
            </a:r>
            <a:r>
              <a:rPr sz="1050" spc="15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be</a:t>
            </a:r>
            <a:r>
              <a:rPr sz="1050" spc="15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of</a:t>
            </a:r>
            <a:r>
              <a:rPr sz="1050" spc="15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15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essence</a:t>
            </a:r>
            <a:r>
              <a:rPr sz="1050" spc="15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unless</a:t>
            </a:r>
            <a:r>
              <a:rPr sz="1050" spc="15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previously</a:t>
            </a:r>
            <a:r>
              <a:rPr sz="1050" spc="15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agreed</a:t>
            </a:r>
            <a:r>
              <a:rPr sz="1050" spc="15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by</a:t>
            </a:r>
            <a:r>
              <a:rPr sz="1050" spc="145" dirty="0">
                <a:latin typeface="Arial MT"/>
                <a:cs typeface="Arial MT"/>
              </a:rPr>
              <a:t> </a:t>
            </a:r>
            <a:r>
              <a:rPr lang="en-US" sz="1050" spc="145" dirty="0">
                <a:latin typeface="Arial MT"/>
                <a:cs typeface="Arial MT"/>
              </a:rPr>
              <a:t>AWLS </a:t>
            </a:r>
            <a:r>
              <a:rPr sz="1050" dirty="0">
                <a:latin typeface="Arial MT"/>
                <a:cs typeface="Arial MT"/>
              </a:rPr>
              <a:t>in</a:t>
            </a:r>
            <a:r>
              <a:rPr sz="1050" spc="15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Writing.</a:t>
            </a:r>
            <a:r>
              <a:rPr sz="1050" spc="114" dirty="0">
                <a:latin typeface="Arial MT"/>
                <a:cs typeface="Arial MT"/>
              </a:rPr>
              <a:t>  </a:t>
            </a:r>
            <a:r>
              <a:rPr sz="1050" spc="-25" dirty="0">
                <a:latin typeface="Arial MT"/>
                <a:cs typeface="Arial MT"/>
              </a:rPr>
              <a:t>The 	</a:t>
            </a:r>
            <a:r>
              <a:rPr sz="1050" dirty="0">
                <a:latin typeface="Arial MT"/>
                <a:cs typeface="Arial MT"/>
              </a:rPr>
              <a:t>Solution</a:t>
            </a:r>
            <a:r>
              <a:rPr sz="1050" spc="8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may</a:t>
            </a:r>
            <a:r>
              <a:rPr sz="1050" spc="8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be</a:t>
            </a:r>
            <a:r>
              <a:rPr sz="1050" spc="8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delivered</a:t>
            </a:r>
            <a:r>
              <a:rPr sz="1050" spc="8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by</a:t>
            </a:r>
            <a:r>
              <a:rPr sz="1050" spc="85" dirty="0">
                <a:latin typeface="Arial MT"/>
                <a:cs typeface="Arial MT"/>
              </a:rPr>
              <a:t> </a:t>
            </a:r>
            <a:r>
              <a:rPr lang="en-US" sz="1050" spc="85" dirty="0">
                <a:latin typeface="Arial MT"/>
                <a:cs typeface="Arial MT"/>
              </a:rPr>
              <a:t>AWLS </a:t>
            </a:r>
            <a:r>
              <a:rPr sz="1050" dirty="0">
                <a:latin typeface="Arial MT"/>
                <a:cs typeface="Arial MT"/>
              </a:rPr>
              <a:t>in</a:t>
            </a:r>
            <a:r>
              <a:rPr sz="1050" spc="8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advance</a:t>
            </a:r>
            <a:r>
              <a:rPr sz="1050" spc="7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of</a:t>
            </a:r>
            <a:r>
              <a:rPr sz="1050" spc="8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7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quoted</a:t>
            </a:r>
            <a:r>
              <a:rPr sz="1050" spc="8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delivery</a:t>
            </a:r>
            <a:r>
              <a:rPr sz="1050" spc="9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date</a:t>
            </a:r>
            <a:r>
              <a:rPr sz="1050" spc="85" dirty="0">
                <a:latin typeface="Arial MT"/>
                <a:cs typeface="Arial MT"/>
              </a:rPr>
              <a:t> </a:t>
            </a:r>
            <a:r>
              <a:rPr sz="1050" spc="-20" dirty="0">
                <a:latin typeface="Arial MT"/>
                <a:cs typeface="Arial MT"/>
              </a:rPr>
              <a:t>upon 	</a:t>
            </a:r>
            <a:r>
              <a:rPr sz="1050" dirty="0">
                <a:latin typeface="Arial MT"/>
                <a:cs typeface="Arial MT"/>
              </a:rPr>
              <a:t>giving</a:t>
            </a:r>
            <a:r>
              <a:rPr sz="1050" spc="-4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reasonable</a:t>
            </a:r>
            <a:r>
              <a:rPr sz="1050" spc="-3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notice</a:t>
            </a:r>
            <a:r>
              <a:rPr sz="1050" spc="-3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to</a:t>
            </a:r>
            <a:r>
              <a:rPr sz="1050" spc="-4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-25" dirty="0">
                <a:latin typeface="Arial MT"/>
                <a:cs typeface="Arial MT"/>
              </a:rPr>
              <a:t> </a:t>
            </a:r>
            <a:r>
              <a:rPr sz="1050" spc="-10" dirty="0">
                <a:latin typeface="Arial MT"/>
                <a:cs typeface="Arial MT"/>
              </a:rPr>
              <a:t>Buyer.</a:t>
            </a:r>
            <a:endParaRPr sz="1050" dirty="0">
              <a:latin typeface="Arial MT"/>
              <a:cs typeface="Arial MT"/>
            </a:endParaRPr>
          </a:p>
          <a:p>
            <a:pPr marL="459740" marR="15875" lvl="1" indent="-447040" algn="just">
              <a:lnSpc>
                <a:spcPts val="1210"/>
              </a:lnSpc>
              <a:spcBef>
                <a:spcPts val="1000"/>
              </a:spcBef>
              <a:buAutoNum type="arabicPeriod"/>
              <a:tabLst>
                <a:tab pos="463550" algn="l"/>
              </a:tabLst>
            </a:pPr>
            <a:r>
              <a:rPr lang="en-US" sz="1050" dirty="0">
                <a:latin typeface="Arial MT"/>
                <a:cs typeface="Arial MT"/>
              </a:rPr>
              <a:t>AWLS </a:t>
            </a:r>
            <a:r>
              <a:rPr sz="1050" dirty="0">
                <a:latin typeface="Arial MT"/>
                <a:cs typeface="Arial MT"/>
              </a:rPr>
              <a:t>reserves</a:t>
            </a:r>
            <a:r>
              <a:rPr sz="1050" spc="5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6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right</a:t>
            </a:r>
            <a:r>
              <a:rPr sz="1050" spc="5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to</a:t>
            </a:r>
            <a:r>
              <a:rPr sz="1050" spc="6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deliver</a:t>
            </a:r>
            <a:r>
              <a:rPr sz="1050" spc="6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by</a:t>
            </a:r>
            <a:r>
              <a:rPr sz="1050" spc="5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instalments</a:t>
            </a:r>
            <a:r>
              <a:rPr sz="1050" spc="6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and</a:t>
            </a:r>
            <a:r>
              <a:rPr sz="1050" spc="6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where</a:t>
            </a:r>
            <a:r>
              <a:rPr sz="1050" spc="5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6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Solution</a:t>
            </a:r>
            <a:r>
              <a:rPr sz="1050" spc="5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is</a:t>
            </a:r>
            <a:r>
              <a:rPr sz="1050" spc="6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to</a:t>
            </a:r>
            <a:r>
              <a:rPr sz="1050" spc="55" dirty="0">
                <a:latin typeface="Arial MT"/>
                <a:cs typeface="Arial MT"/>
              </a:rPr>
              <a:t> </a:t>
            </a:r>
            <a:r>
              <a:rPr sz="1050" spc="-25" dirty="0">
                <a:latin typeface="Arial MT"/>
                <a:cs typeface="Arial MT"/>
              </a:rPr>
              <a:t>be 	</a:t>
            </a:r>
            <a:r>
              <a:rPr sz="1050" dirty="0">
                <a:latin typeface="Arial MT"/>
                <a:cs typeface="Arial MT"/>
              </a:rPr>
              <a:t>delivered</a:t>
            </a:r>
            <a:r>
              <a:rPr sz="1050" spc="3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in</a:t>
            </a:r>
            <a:r>
              <a:rPr sz="1050" spc="2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instalments,</a:t>
            </a:r>
            <a:r>
              <a:rPr sz="1050" spc="3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each</a:t>
            </a:r>
            <a:r>
              <a:rPr sz="1050" spc="3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delivery</a:t>
            </a:r>
            <a:r>
              <a:rPr sz="1050" spc="4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shall</a:t>
            </a:r>
            <a:r>
              <a:rPr sz="1050" spc="3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constitute</a:t>
            </a:r>
            <a:r>
              <a:rPr sz="1050" spc="3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</a:t>
            </a:r>
            <a:r>
              <a:rPr sz="1050" spc="2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separate</a:t>
            </a:r>
            <a:r>
              <a:rPr sz="1050" spc="4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contract</a:t>
            </a:r>
            <a:r>
              <a:rPr sz="1050" spc="3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and</a:t>
            </a:r>
            <a:r>
              <a:rPr sz="1050" spc="3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failure</a:t>
            </a:r>
            <a:r>
              <a:rPr sz="1050" spc="35" dirty="0">
                <a:latin typeface="Arial MT"/>
                <a:cs typeface="Arial MT"/>
              </a:rPr>
              <a:t> </a:t>
            </a:r>
            <a:r>
              <a:rPr sz="1050" spc="-25" dirty="0">
                <a:latin typeface="Arial MT"/>
                <a:cs typeface="Arial MT"/>
              </a:rPr>
              <a:t>by </a:t>
            </a:r>
            <a:r>
              <a:rPr lang="en-US" sz="1050" spc="-25" dirty="0">
                <a:latin typeface="Arial MT"/>
                <a:cs typeface="Arial MT"/>
              </a:rPr>
              <a:t>AWLS </a:t>
            </a:r>
            <a:r>
              <a:rPr sz="1050" dirty="0">
                <a:latin typeface="Arial MT"/>
                <a:cs typeface="Arial MT"/>
              </a:rPr>
              <a:t>to</a:t>
            </a:r>
            <a:r>
              <a:rPr sz="1050" spc="19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deliver</a:t>
            </a:r>
            <a:r>
              <a:rPr sz="1050" spc="20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any</a:t>
            </a:r>
            <a:r>
              <a:rPr sz="1050" spc="19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one</a:t>
            </a:r>
            <a:r>
              <a:rPr sz="1050" spc="19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or</a:t>
            </a:r>
            <a:r>
              <a:rPr sz="1050" spc="19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more</a:t>
            </a:r>
            <a:r>
              <a:rPr sz="1050" spc="19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of</a:t>
            </a:r>
            <a:r>
              <a:rPr sz="1050" spc="20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19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instalments</a:t>
            </a:r>
            <a:r>
              <a:rPr sz="1050" spc="204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in</a:t>
            </a:r>
            <a:r>
              <a:rPr sz="1050" spc="19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accordance</a:t>
            </a:r>
            <a:r>
              <a:rPr sz="1050" spc="19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with</a:t>
            </a:r>
            <a:r>
              <a:rPr sz="1050" spc="200" dirty="0">
                <a:latin typeface="Arial MT"/>
                <a:cs typeface="Arial MT"/>
              </a:rPr>
              <a:t> </a:t>
            </a:r>
            <a:r>
              <a:rPr sz="1050" spc="-10" dirty="0">
                <a:latin typeface="Arial MT"/>
                <a:cs typeface="Arial MT"/>
              </a:rPr>
              <a:t>these 	</a:t>
            </a:r>
            <a:r>
              <a:rPr sz="1050" dirty="0">
                <a:latin typeface="Arial MT"/>
                <a:cs typeface="Arial MT"/>
              </a:rPr>
              <a:t>Conditions</a:t>
            </a:r>
            <a:r>
              <a:rPr sz="1050" spc="3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or</a:t>
            </a:r>
            <a:r>
              <a:rPr sz="1050" spc="2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any</a:t>
            </a:r>
            <a:r>
              <a:rPr sz="1050" spc="3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claim</a:t>
            </a:r>
            <a:r>
              <a:rPr sz="1050" spc="2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by</a:t>
            </a:r>
            <a:r>
              <a:rPr sz="1050" spc="3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3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Buyer</a:t>
            </a:r>
            <a:r>
              <a:rPr sz="1050" spc="2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in</a:t>
            </a:r>
            <a:r>
              <a:rPr sz="1050" spc="2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respect</a:t>
            </a:r>
            <a:r>
              <a:rPr sz="1050" spc="2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of</a:t>
            </a:r>
            <a:r>
              <a:rPr sz="1050" spc="2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any</a:t>
            </a:r>
            <a:r>
              <a:rPr sz="1050" spc="3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one</a:t>
            </a:r>
            <a:r>
              <a:rPr sz="1050" spc="2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or</a:t>
            </a:r>
            <a:r>
              <a:rPr sz="1050" spc="3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more</a:t>
            </a:r>
            <a:r>
              <a:rPr sz="1050" spc="2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instalments</a:t>
            </a:r>
            <a:r>
              <a:rPr sz="1050" spc="3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shall</a:t>
            </a:r>
            <a:r>
              <a:rPr sz="1050" spc="30" dirty="0">
                <a:latin typeface="Arial MT"/>
                <a:cs typeface="Arial MT"/>
              </a:rPr>
              <a:t> </a:t>
            </a:r>
            <a:r>
              <a:rPr sz="1050" spc="-25" dirty="0">
                <a:latin typeface="Arial MT"/>
                <a:cs typeface="Arial MT"/>
              </a:rPr>
              <a:t>not 	</a:t>
            </a:r>
            <a:r>
              <a:rPr sz="1050" dirty="0">
                <a:latin typeface="Arial MT"/>
                <a:cs typeface="Arial MT"/>
              </a:rPr>
              <a:t>entitle</a:t>
            </a:r>
            <a:r>
              <a:rPr sz="1050" spc="-2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-2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Buyer</a:t>
            </a:r>
            <a:r>
              <a:rPr sz="1050" spc="-2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to</a:t>
            </a:r>
            <a:r>
              <a:rPr sz="1050" spc="-2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treat</a:t>
            </a:r>
            <a:r>
              <a:rPr sz="1050" spc="-2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-2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Contract</a:t>
            </a:r>
            <a:r>
              <a:rPr sz="1050" spc="-2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as</a:t>
            </a:r>
            <a:r>
              <a:rPr sz="1050" spc="-2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</a:t>
            </a:r>
            <a:r>
              <a:rPr sz="1050" spc="-2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whole</a:t>
            </a:r>
            <a:r>
              <a:rPr sz="1050" spc="-2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as</a:t>
            </a:r>
            <a:r>
              <a:rPr sz="1050" spc="-15" dirty="0">
                <a:latin typeface="Arial MT"/>
                <a:cs typeface="Arial MT"/>
              </a:rPr>
              <a:t> </a:t>
            </a:r>
            <a:r>
              <a:rPr sz="1050" spc="-10" dirty="0">
                <a:latin typeface="Arial MT"/>
                <a:cs typeface="Arial MT"/>
              </a:rPr>
              <a:t>repudiated.</a:t>
            </a:r>
            <a:endParaRPr sz="1050" dirty="0">
              <a:latin typeface="Arial MT"/>
              <a:cs typeface="Arial MT"/>
            </a:endParaRPr>
          </a:p>
          <a:p>
            <a:pPr marL="459740" marR="12700" lvl="1" indent="-447040" algn="just">
              <a:lnSpc>
                <a:spcPts val="1210"/>
              </a:lnSpc>
              <a:spcBef>
                <a:spcPts val="1000"/>
              </a:spcBef>
              <a:buAutoNum type="arabicPeriod"/>
              <a:tabLst>
                <a:tab pos="463550" algn="l"/>
              </a:tabLst>
            </a:pPr>
            <a:r>
              <a:rPr sz="1050" dirty="0">
                <a:latin typeface="Arial MT"/>
                <a:cs typeface="Arial MT"/>
              </a:rPr>
              <a:t>If</a:t>
            </a:r>
            <a:r>
              <a:rPr sz="1050" spc="75" dirty="0">
                <a:latin typeface="Arial MT"/>
                <a:cs typeface="Arial MT"/>
              </a:rPr>
              <a:t> </a:t>
            </a:r>
            <a:r>
              <a:rPr lang="en-US" sz="1050" spc="75" dirty="0">
                <a:latin typeface="Arial MT"/>
                <a:cs typeface="Arial MT"/>
              </a:rPr>
              <a:t>AWLS </a:t>
            </a:r>
            <a:r>
              <a:rPr sz="1050" dirty="0">
                <a:latin typeface="Arial MT"/>
                <a:cs typeface="Arial MT"/>
              </a:rPr>
              <a:t>fails</a:t>
            </a:r>
            <a:r>
              <a:rPr sz="1050" spc="10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to</a:t>
            </a:r>
            <a:r>
              <a:rPr sz="1050" spc="8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deliver</a:t>
            </a:r>
            <a:r>
              <a:rPr sz="1050" spc="9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9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Solution</a:t>
            </a:r>
            <a:r>
              <a:rPr sz="1050" spc="9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for</a:t>
            </a:r>
            <a:r>
              <a:rPr sz="1050" spc="9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any</a:t>
            </a:r>
            <a:r>
              <a:rPr sz="1050" spc="9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reason</a:t>
            </a:r>
            <a:r>
              <a:rPr sz="1050" spc="9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other</a:t>
            </a:r>
            <a:r>
              <a:rPr sz="1050" spc="9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than</a:t>
            </a:r>
            <a:r>
              <a:rPr sz="1050" spc="10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any</a:t>
            </a:r>
            <a:r>
              <a:rPr sz="1050" spc="8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cause</a:t>
            </a:r>
            <a:r>
              <a:rPr sz="1050" spc="90" dirty="0">
                <a:latin typeface="Arial MT"/>
                <a:cs typeface="Arial MT"/>
              </a:rPr>
              <a:t> </a:t>
            </a:r>
            <a:r>
              <a:rPr sz="1050" spc="-10" dirty="0">
                <a:latin typeface="Arial MT"/>
                <a:cs typeface="Arial MT"/>
              </a:rPr>
              <a:t>beyond 	</a:t>
            </a:r>
            <a:r>
              <a:rPr sz="1050" dirty="0">
                <a:latin typeface="Arial MT"/>
                <a:cs typeface="Arial MT"/>
              </a:rPr>
              <a:t>Westminster’s</a:t>
            </a:r>
            <a:r>
              <a:rPr sz="1050" spc="16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reasonable</a:t>
            </a:r>
            <a:r>
              <a:rPr sz="1050" spc="16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control</a:t>
            </a:r>
            <a:r>
              <a:rPr sz="1050" spc="17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or</a:t>
            </a:r>
            <a:r>
              <a:rPr sz="1050" spc="15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the</a:t>
            </a:r>
            <a:r>
              <a:rPr sz="1050" spc="16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Buyer’s</a:t>
            </a:r>
            <a:r>
              <a:rPr sz="1050" spc="17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fault,</a:t>
            </a:r>
            <a:r>
              <a:rPr sz="1050" spc="17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and</a:t>
            </a:r>
            <a:r>
              <a:rPr sz="1050" spc="165" dirty="0">
                <a:latin typeface="Arial MT"/>
                <a:cs typeface="Arial MT"/>
              </a:rPr>
              <a:t> </a:t>
            </a:r>
            <a:r>
              <a:rPr lang="en-US" sz="1050" spc="165" dirty="0">
                <a:latin typeface="Arial MT"/>
                <a:cs typeface="Arial MT"/>
              </a:rPr>
              <a:t>AWLS </a:t>
            </a:r>
            <a:r>
              <a:rPr sz="1050" dirty="0">
                <a:latin typeface="Arial MT"/>
                <a:cs typeface="Arial MT"/>
              </a:rPr>
              <a:t>is</a:t>
            </a:r>
            <a:r>
              <a:rPr sz="1050" spc="175" dirty="0">
                <a:latin typeface="Arial MT"/>
                <a:cs typeface="Arial MT"/>
              </a:rPr>
              <a:t> </a:t>
            </a:r>
            <a:r>
              <a:rPr sz="1050" spc="-10" dirty="0">
                <a:latin typeface="Arial MT"/>
                <a:cs typeface="Arial MT"/>
              </a:rPr>
              <a:t>accordingly</a:t>
            </a:r>
            <a:endParaRPr sz="1050" dirty="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0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100</TotalTime>
  <Words>8230</Words>
  <Application>Microsoft Office PowerPoint</Application>
  <PresentationFormat>Custom</PresentationFormat>
  <Paragraphs>304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Arial MT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ACER NITro</dc:creator>
  <cp:lastModifiedBy>ACER NITro</cp:lastModifiedBy>
  <cp:revision>2</cp:revision>
  <dcterms:created xsi:type="dcterms:W3CDTF">2025-03-28T13:50:23Z</dcterms:created>
  <dcterms:modified xsi:type="dcterms:W3CDTF">2025-03-31T00:05:22Z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2018-10-30T00:00:00Z</vt:filetime>
  </property>
  <property fmtid="{D5CDD505-2E9C-101B-9397-08002B2CF9AE}" pid="3" name="Creator">
    <vt:lpwstr>Writer</vt:lpwstr>
  </property>
  <property fmtid="{D5CDD505-2E9C-101B-9397-08002B2CF9AE}" pid="4" name="Producer">
    <vt:lpwstr>LibreOffice 6.1</vt:lpwstr>
  </property>
  <property fmtid="{D5CDD505-2E9C-101B-9397-08002B2CF9AE}" pid="5" name="LastSaved">
    <vt:filetime>2018-10-30T00:00:00Z</vt:filetime>
  </property>
</Properties>
</file>