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8" d="100"/>
          <a:sy n="238" d="100"/>
        </p:scale>
        <p:origin x="-840" y="-64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885"/>
              </a:lnSpc>
              <a:spcBef>
                <a:spcPts val="2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885"/>
              </a:lnSpc>
              <a:spcBef>
                <a:spcPts val="2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885"/>
              </a:lnSpc>
              <a:spcBef>
                <a:spcPts val="2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885"/>
              </a:lnSpc>
              <a:spcBef>
                <a:spcPts val="2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885"/>
              </a:lnSpc>
              <a:spcBef>
                <a:spcPts val="2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3600" y="10012822"/>
            <a:ext cx="993139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885"/>
              </a:lnSpc>
              <a:spcBef>
                <a:spcPts val="2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186939" y="6426854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>
                <a:moveTo>
                  <a:pt x="0" y="0"/>
                </a:moveTo>
                <a:lnTo>
                  <a:pt x="3184951" y="0"/>
                </a:lnTo>
              </a:path>
            </a:pathLst>
          </a:custGeom>
          <a:ln w="8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25139" y="6488439"/>
            <a:ext cx="14763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Arial"/>
                <a:cs typeface="Arial"/>
              </a:rPr>
              <a:t>CONDITIONS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20" dirty="0">
                <a:latin typeface="Arial"/>
                <a:cs typeface="Arial"/>
              </a:rPr>
              <a:t>SALE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86939" y="6886594"/>
            <a:ext cx="3185160" cy="0"/>
          </a:xfrm>
          <a:custGeom>
            <a:avLst/>
            <a:gdLst/>
            <a:ahLst/>
            <a:cxnLst/>
            <a:rect l="l" t="t" r="r" b="b"/>
            <a:pathLst>
              <a:path w="3185160">
                <a:moveTo>
                  <a:pt x="0" y="0"/>
                </a:moveTo>
                <a:lnTo>
                  <a:pt x="3184951" y="0"/>
                </a:lnTo>
              </a:path>
            </a:pathLst>
          </a:custGeom>
          <a:ln w="8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9000" y="10012822"/>
            <a:ext cx="972819" cy="24257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ts val="885"/>
              </a:lnSpc>
              <a:spcBef>
                <a:spcPts val="25"/>
              </a:spcBef>
            </a:pPr>
            <a:r>
              <a:rPr sz="750" spc="-50" dirty="0">
                <a:latin typeface="Arial MT"/>
                <a:cs typeface="Arial MT"/>
              </a:rPr>
              <a:t>1</a:t>
            </a:r>
            <a:endParaRPr sz="750">
              <a:latin typeface="Arial MT"/>
              <a:cs typeface="Arial MT"/>
            </a:endParaRPr>
          </a:p>
          <a:p>
            <a:pPr marL="12700">
              <a:lnSpc>
                <a:spcPts val="885"/>
              </a:lnSpc>
            </a:pPr>
            <a:r>
              <a:rPr sz="750" b="1" spc="-10" dirty="0">
                <a:latin typeface="Arial"/>
                <a:cs typeface="Arial"/>
              </a:rPr>
              <a:t>PME\NFL1\2466106.5</a:t>
            </a:r>
            <a:endParaRPr sz="75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7758E4-3879-EFF9-436F-C53E8D89C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539" y="2044271"/>
            <a:ext cx="4483073" cy="31696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9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5778500" cy="25641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762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</a:t>
            </a:r>
            <a:r>
              <a:rPr sz="1050" dirty="0" err="1">
                <a:latin typeface="Arial MT"/>
                <a:cs typeface="Arial MT"/>
              </a:rPr>
              <a:t>Buyer,</a:t>
            </a:r>
            <a:r>
              <a:rPr lang="en-US" sz="1050" dirty="0" err="1">
                <a:latin typeface="Arial MT"/>
                <a:cs typeface="Arial MT"/>
              </a:rPr>
              <a:t>AWLS</a:t>
            </a:r>
            <a:r>
              <a:rPr sz="1050" dirty="0" err="1">
                <a:latin typeface="Arial MT"/>
                <a:cs typeface="Arial MT"/>
              </a:rPr>
              <a:t>’s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 limited 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excess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 any)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cost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(in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cheapest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market)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similar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replace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those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not 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over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Solution.</a:t>
            </a:r>
            <a:endParaRPr sz="1050" dirty="0">
              <a:latin typeface="Arial MT"/>
              <a:cs typeface="Arial MT"/>
            </a:endParaRPr>
          </a:p>
          <a:p>
            <a:pPr marL="459740" marR="5080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fails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(or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thereof)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fails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give 	</a:t>
            </a:r>
            <a:r>
              <a:rPr lang="en-US" sz="1050" spc="-20" dirty="0">
                <a:latin typeface="Arial MT"/>
                <a:cs typeface="Arial MT"/>
              </a:rPr>
              <a:t>AWLS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adequate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instructions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(otherwise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than 	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cause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beyond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control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fault)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then,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prejudice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remedy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</a:t>
            </a:r>
            <a:r>
              <a:rPr lang="en-US" sz="1050" spc="-25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lang="en-US" sz="1050" spc="-50" dirty="0">
                <a:latin typeface="Arial MT"/>
                <a:cs typeface="Arial MT"/>
              </a:rPr>
              <a:t>AWLS </a:t>
            </a:r>
            <a:r>
              <a:rPr sz="1050" spc="-20" dirty="0">
                <a:latin typeface="Arial MT"/>
                <a:cs typeface="Arial MT"/>
              </a:rPr>
              <a:t>may: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store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until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actual delivery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charge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Buyer for 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reasonable 	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(including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insurance)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storage;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sell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thereof)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best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readily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obtainable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(after</a:t>
            </a:r>
            <a:r>
              <a:rPr sz="1050" spc="3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deducting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storage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insurance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selling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expenses) 	</a:t>
            </a:r>
            <a:r>
              <a:rPr sz="1050" dirty="0">
                <a:latin typeface="Arial MT"/>
                <a:cs typeface="Arial MT"/>
              </a:rPr>
              <a:t>account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excess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over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charge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shortfall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below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Contract;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9850" y="3539499"/>
            <a:ext cx="3298825" cy="466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1985" algn="l"/>
              </a:tabLst>
            </a:pPr>
            <a:r>
              <a:rPr sz="1050" spc="-10" dirty="0">
                <a:latin typeface="Arial MT"/>
                <a:cs typeface="Arial MT"/>
              </a:rPr>
              <a:t>12.5.3</a:t>
            </a:r>
            <a:r>
              <a:rPr sz="1050" dirty="0">
                <a:latin typeface="Arial MT"/>
                <a:cs typeface="Arial MT"/>
              </a:rPr>
              <a:t>	terminate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immediate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effect.</a:t>
            </a:r>
            <a:endParaRPr sz="10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050" b="1" spc="-10" dirty="0">
                <a:latin typeface="Arial"/>
                <a:cs typeface="Arial"/>
              </a:rPr>
              <a:t>GUARANTEE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000" y="382016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13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4100839"/>
            <a:ext cx="5779770" cy="123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915" lvl="1" indent="-45021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2915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hereby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guarantees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that:-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30"/>
              </a:spcBef>
              <a:buAutoNum type="arabicPeriod"/>
              <a:tabLst>
                <a:tab pos="109347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free</a:t>
            </a:r>
            <a:r>
              <a:rPr sz="1050" spc="2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charge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either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repair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or,</a:t>
            </a:r>
            <a:r>
              <a:rPr sz="1050" spc="2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option,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replace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spc="-50" dirty="0">
                <a:latin typeface="Arial MT"/>
                <a:cs typeface="Arial MT"/>
              </a:rPr>
              <a:t>a 	</a:t>
            </a:r>
            <a:r>
              <a:rPr sz="1050" dirty="0">
                <a:latin typeface="Arial MT"/>
                <a:cs typeface="Arial MT"/>
              </a:rPr>
              <a:t>defective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parts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thereof)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appear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use 	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6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(six)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months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their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initial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12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(twelve)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months 	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period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periods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Writing 	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lang="en-US" sz="1050" spc="1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whichever</a:t>
            </a:r>
            <a:r>
              <a:rPr sz="1050" spc="114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first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spc="-10" dirty="0">
                <a:latin typeface="Arial MT"/>
                <a:cs typeface="Arial MT"/>
              </a:rPr>
              <a:t>expire, 	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-7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THAT: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9770" y="543052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(a)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9350" y="5430529"/>
            <a:ext cx="424815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complained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30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days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their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appearance;</a:t>
            </a:r>
            <a:r>
              <a:rPr sz="1050" spc="-25" dirty="0">
                <a:latin typeface="Arial MT"/>
                <a:cs typeface="Arial MT"/>
              </a:rPr>
              <a:t> and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9770" y="586486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(b)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9350" y="5864869"/>
            <a:ext cx="4248785" cy="646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lang="en-US" sz="1050" spc="45" dirty="0">
                <a:latin typeface="Arial MT"/>
                <a:cs typeface="Arial MT"/>
              </a:rPr>
              <a:t>AWLS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access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inspect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defective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found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reasonable </a:t>
            </a:r>
            <a:r>
              <a:rPr sz="1050" dirty="0">
                <a:latin typeface="Arial MT"/>
                <a:cs typeface="Arial MT"/>
              </a:rPr>
              <a:t>satisfaction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arisen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solely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faulty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design, </a:t>
            </a:r>
            <a:r>
              <a:rPr sz="1050" dirty="0">
                <a:latin typeface="Arial MT"/>
                <a:cs typeface="Arial MT"/>
              </a:rPr>
              <a:t>assembly,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workmanship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materials.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9850" y="6606550"/>
            <a:ext cx="5329555" cy="13881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636905" marR="5080" lvl="2" indent="-624840" algn="just">
              <a:lnSpc>
                <a:spcPts val="1210"/>
              </a:lnSpc>
              <a:spcBef>
                <a:spcPts val="180"/>
              </a:spcBef>
              <a:buAutoNum type="arabicPeriod" startAt="2"/>
              <a:tabLst>
                <a:tab pos="641985" algn="l"/>
              </a:tabLst>
            </a:pP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prejudice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duty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common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law,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lang="en-US" sz="1050" spc="175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is 	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4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</a:t>
            </a:r>
            <a:r>
              <a:rPr sz="1050" spc="4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4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steps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450" dirty="0">
                <a:latin typeface="Arial MT"/>
                <a:cs typeface="Arial MT"/>
              </a:rPr>
              <a:t> </a:t>
            </a:r>
            <a:r>
              <a:rPr lang="en-US" sz="1050" spc="450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may 	</a:t>
            </a:r>
            <a:r>
              <a:rPr sz="1050" dirty="0">
                <a:latin typeface="Arial MT"/>
                <a:cs typeface="Arial MT"/>
              </a:rPr>
              <a:t>reasonably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(including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limited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taking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relevant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insurance 	</a:t>
            </a:r>
            <a:r>
              <a:rPr sz="1050" dirty="0">
                <a:latin typeface="Arial MT"/>
                <a:cs typeface="Arial MT"/>
              </a:rPr>
              <a:t>policies)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mitigate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reduce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loss,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damages,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for 	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lang="en-US" sz="1050" spc="-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  <a:hlinkClick r:id="rId2" action="ppaction://hlinksldjump"/>
              </a:rPr>
              <a:t>13.1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636905" marR="8255" lvl="2" indent="-62484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641985" algn="l"/>
              </a:tabLst>
            </a:pP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avoidance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doubt,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 will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 be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regarded as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having arisen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solely 	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lang="en-US" sz="1050" spc="60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faulty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design,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assembly,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workmanship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materials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following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circumstances: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9770" y="808990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(a)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9350" y="8089909"/>
            <a:ext cx="4245610" cy="6197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arise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drawing,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design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specification </a:t>
            </a:r>
            <a:r>
              <a:rPr sz="1050" dirty="0">
                <a:latin typeface="Arial MT"/>
                <a:cs typeface="Arial MT"/>
              </a:rPr>
              <a:t>supplied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Buyer;</a:t>
            </a:r>
            <a:r>
              <a:rPr sz="1050" spc="-25" dirty="0">
                <a:latin typeface="Arial MT"/>
                <a:cs typeface="Arial MT"/>
              </a:rPr>
              <a:t> or</a:t>
            </a:r>
            <a:endParaRPr sz="10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arise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fair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wear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tear,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wilful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damage,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69770" y="8524250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(b)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9350" y="8677919"/>
            <a:ext cx="424815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negligence,</a:t>
            </a:r>
            <a:r>
              <a:rPr sz="1050" spc="38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abnormal</a:t>
            </a:r>
            <a:r>
              <a:rPr sz="1050" spc="38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working</a:t>
            </a:r>
            <a:r>
              <a:rPr sz="1050" spc="38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38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failure</a:t>
            </a:r>
            <a:r>
              <a:rPr sz="1050" spc="39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80" dirty="0">
                <a:latin typeface="Arial MT"/>
                <a:cs typeface="Arial MT"/>
              </a:rPr>
              <a:t>  </a:t>
            </a:r>
            <a:r>
              <a:rPr sz="1050" spc="-10" dirty="0">
                <a:latin typeface="Arial MT"/>
                <a:cs typeface="Arial MT"/>
              </a:rPr>
              <a:t>follow 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instructions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(whether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oral</a:t>
            </a:r>
            <a:r>
              <a:rPr sz="1050" spc="3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writing),</a:t>
            </a:r>
            <a:r>
              <a:rPr sz="1050" spc="3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misuse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alteration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repair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approval;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69770" y="9265929"/>
            <a:ext cx="18034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(c)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19350" y="9265929"/>
            <a:ext cx="424878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arise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part,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material,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is </a:t>
            </a:r>
            <a:r>
              <a:rPr sz="1050" dirty="0">
                <a:latin typeface="Arial MT"/>
                <a:cs typeface="Arial MT"/>
              </a:rPr>
              <a:t>requested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purchased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and/or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10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39850" y="880119"/>
            <a:ext cx="5329555" cy="773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0922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incorporation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Solution,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4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manufactured</a:t>
            </a:r>
            <a:r>
              <a:rPr sz="1050" spc="4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designed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641985" marR="6350" indent="-629920">
              <a:lnSpc>
                <a:spcPts val="1210"/>
              </a:lnSpc>
              <a:spcBef>
                <a:spcPts val="1000"/>
              </a:spcBef>
              <a:tabLst>
                <a:tab pos="641985" algn="l"/>
              </a:tabLst>
            </a:pPr>
            <a:r>
              <a:rPr sz="1050" spc="-10" dirty="0">
                <a:latin typeface="Arial MT"/>
                <a:cs typeface="Arial MT"/>
              </a:rPr>
              <a:t>13.1.4</a:t>
            </a:r>
            <a:r>
              <a:rPr sz="1050" dirty="0">
                <a:latin typeface="Arial MT"/>
                <a:cs typeface="Arial MT"/>
              </a:rPr>
              <a:t>	For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avoidance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doubt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regarded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defective </a:t>
            </a:r>
            <a:r>
              <a:rPr sz="1050" dirty="0">
                <a:latin typeface="Arial MT"/>
                <a:cs typeface="Arial MT"/>
              </a:rPr>
              <a:t>merely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because: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9770" y="174879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(a)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9350" y="1748799"/>
            <a:ext cx="4254500" cy="646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it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incompatible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either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software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whose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required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was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not </a:t>
            </a:r>
            <a:r>
              <a:rPr sz="1050" dirty="0">
                <a:latin typeface="Arial MT"/>
                <a:cs typeface="Arial MT"/>
              </a:rPr>
              <a:t>accepted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lang="en-US" sz="1050" spc="405" dirty="0" err="1">
                <a:latin typeface="Arial MT"/>
                <a:cs typeface="Arial MT"/>
              </a:rPr>
              <a:t>AWLS</a:t>
            </a:r>
            <a:r>
              <a:rPr sz="1050" dirty="0" err="1">
                <a:latin typeface="Arial MT"/>
                <a:cs typeface="Arial MT"/>
              </a:rPr>
              <a:t>in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clause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2" action="ppaction://hlinksldjump"/>
              </a:rPr>
              <a:t>4.8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with </a:t>
            </a:r>
            <a:r>
              <a:rPr sz="1050" dirty="0">
                <a:latin typeface="Arial MT"/>
                <a:cs typeface="Arial MT"/>
              </a:rPr>
              <a:t>software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been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updated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since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Solution;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2490479"/>
            <a:ext cx="5783580" cy="2410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3470">
              <a:lnSpc>
                <a:spcPct val="100000"/>
              </a:lnSpc>
              <a:spcBef>
                <a:spcPts val="100"/>
              </a:spcBef>
              <a:tabLst>
                <a:tab pos="1542415" algn="l"/>
              </a:tabLst>
            </a:pPr>
            <a:r>
              <a:rPr sz="1050" spc="-25" dirty="0">
                <a:latin typeface="Arial MT"/>
                <a:cs typeface="Arial MT"/>
              </a:rPr>
              <a:t>(b)</a:t>
            </a:r>
            <a:r>
              <a:rPr sz="1050" dirty="0">
                <a:latin typeface="Arial MT"/>
                <a:cs typeface="Arial MT"/>
              </a:rPr>
              <a:t>	it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becomes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old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obsolete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date.</a:t>
            </a:r>
            <a:endParaRPr sz="1050" dirty="0">
              <a:latin typeface="Arial MT"/>
              <a:cs typeface="Arial MT"/>
            </a:endParaRPr>
          </a:p>
          <a:p>
            <a:pPr marL="1088390" marR="10795" lvl="2" indent="-624840" algn="just">
              <a:lnSpc>
                <a:spcPts val="1210"/>
              </a:lnSpc>
              <a:spcBef>
                <a:spcPts val="1030"/>
              </a:spcBef>
              <a:buAutoNum type="arabicPeriod" startAt="5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repaired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replaced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redelivered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lang="en-US" sz="1050" spc="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free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dirty="0">
                <a:latin typeface="Arial MT"/>
                <a:cs typeface="Arial MT"/>
              </a:rPr>
              <a:t>charge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original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point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Conditions.</a:t>
            </a:r>
            <a:endParaRPr sz="1050" dirty="0">
              <a:latin typeface="Arial MT"/>
              <a:cs typeface="Arial MT"/>
            </a:endParaRPr>
          </a:p>
          <a:p>
            <a:pPr marL="1088390" marR="10795" lvl="2" indent="-6248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Alternatively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3" action="ppaction://hlinksldjump"/>
              </a:rPr>
              <a:t>13.1.1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lang="en-US" sz="1050" spc="7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absolute 	</a:t>
            </a:r>
            <a:r>
              <a:rPr sz="1050" dirty="0">
                <a:latin typeface="Arial MT"/>
                <a:cs typeface="Arial MT"/>
              </a:rPr>
              <a:t>discretion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refund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defective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Solution.</a:t>
            </a:r>
            <a:endParaRPr sz="1050" dirty="0">
              <a:latin typeface="Arial MT"/>
              <a:cs typeface="Arial MT"/>
            </a:endParaRPr>
          </a:p>
          <a:p>
            <a:pPr marL="463550" marR="5080" indent="-450850" algn="just">
              <a:lnSpc>
                <a:spcPts val="1210"/>
              </a:lnSpc>
              <a:spcBef>
                <a:spcPts val="1000"/>
              </a:spcBef>
            </a:pPr>
            <a:r>
              <a:rPr sz="1050" dirty="0">
                <a:latin typeface="Arial MT"/>
                <a:cs typeface="Arial MT"/>
              </a:rPr>
              <a:t>13.2</a:t>
            </a:r>
            <a:r>
              <a:rPr sz="1050" spc="40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goods,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systems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and/or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services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supplied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lang="en-US" sz="1050" spc="3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party </a:t>
            </a:r>
            <a:r>
              <a:rPr sz="1050" dirty="0">
                <a:latin typeface="Arial MT"/>
                <a:cs typeface="Arial MT"/>
              </a:rPr>
              <a:t>manufacturer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supplier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(“</a:t>
            </a:r>
            <a:r>
              <a:rPr sz="1050" b="1" dirty="0">
                <a:latin typeface="Arial"/>
                <a:cs typeface="Arial"/>
              </a:rPr>
              <a:t>Third</a:t>
            </a:r>
            <a:r>
              <a:rPr sz="1050" b="1" spc="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Party</a:t>
            </a:r>
            <a:r>
              <a:rPr sz="1050" b="1" spc="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Supplier</a:t>
            </a:r>
            <a:r>
              <a:rPr sz="1050" dirty="0">
                <a:latin typeface="Arial MT"/>
                <a:cs typeface="Arial MT"/>
              </a:rPr>
              <a:t>”),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lang="en-US" sz="1050" spc="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 </a:t>
            </a:r>
            <a:r>
              <a:rPr sz="1050" dirty="0">
                <a:latin typeface="Arial MT"/>
                <a:cs typeface="Arial MT"/>
              </a:rPr>
              <a:t>(in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far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possible)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benefit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warranty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lang="en-US" sz="1050" spc="1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(“</a:t>
            </a:r>
            <a:r>
              <a:rPr sz="1050" b="1" dirty="0">
                <a:latin typeface="Arial"/>
                <a:cs typeface="Arial"/>
              </a:rPr>
              <a:t>Third</a:t>
            </a:r>
            <a:r>
              <a:rPr sz="1050" b="1" spc="14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Party </a:t>
            </a:r>
            <a:r>
              <a:rPr sz="1050" b="1" dirty="0">
                <a:latin typeface="Arial"/>
                <a:cs typeface="Arial"/>
              </a:rPr>
              <a:t>Warranty</a:t>
            </a:r>
            <a:r>
              <a:rPr sz="1050" dirty="0">
                <a:latin typeface="Arial MT"/>
                <a:cs typeface="Arial MT"/>
              </a:rPr>
              <a:t>”)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request)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details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 Warranty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 copies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 relevant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product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 sheets,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technical </a:t>
            </a:r>
            <a:r>
              <a:rPr sz="1050" dirty="0">
                <a:latin typeface="Arial MT"/>
                <a:cs typeface="Arial MT"/>
              </a:rPr>
              <a:t>data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sheets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product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leaflets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issued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Supplier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be </a:t>
            </a:r>
            <a:r>
              <a:rPr sz="1050" dirty="0">
                <a:latin typeface="Arial MT"/>
                <a:cs typeface="Arial MT"/>
              </a:rPr>
              <a:t>solely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responsible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entire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exclusion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lang="en-US" sz="1050" spc="-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complying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same.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9000" y="499618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14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9850" y="4996189"/>
            <a:ext cx="287591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latin typeface="Arial"/>
                <a:cs typeface="Arial"/>
              </a:rPr>
              <a:t>DISCLAIMER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AND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LIMITATION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LIABILITY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9000" y="5276859"/>
            <a:ext cx="5784215" cy="42545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9740" marR="5080" lvl="1" indent="-44704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 be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 the exclusion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 other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liability 	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whether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contractual,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tortious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for 	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caused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Solution,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4" action="ppaction://hlinksldjump"/>
              </a:rPr>
              <a:t>14.4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  <a:hlinkClick r:id="rId5" action="ppaction://hlinksldjump"/>
              </a:rPr>
              <a:t>14.5</a:t>
            </a:r>
            <a:r>
              <a:rPr sz="1050" spc="-20" dirty="0">
                <a:latin typeface="Arial MT"/>
                <a:cs typeface="Arial MT"/>
              </a:rPr>
              <a:t> 	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5" action="ppaction://hlinksldjump"/>
              </a:rPr>
              <a:t>14.6</a:t>
            </a:r>
            <a:r>
              <a:rPr sz="1050" dirty="0">
                <a:latin typeface="Arial MT"/>
                <a:cs typeface="Arial MT"/>
              </a:rPr>
              <a:t> 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 other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warranties,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stipulations 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 statements </a:t>
            </a:r>
            <a:r>
              <a:rPr sz="1050" spc="-10" dirty="0">
                <a:latin typeface="Arial MT"/>
                <a:cs typeface="Arial MT"/>
              </a:rPr>
              <a:t>whatsoever 	</a:t>
            </a:r>
            <a:r>
              <a:rPr sz="1050" dirty="0">
                <a:latin typeface="Arial MT"/>
                <a:cs typeface="Arial MT"/>
              </a:rPr>
              <a:t>concerning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Solution,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whether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express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implied,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statute,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common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howsoever,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hereby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excluded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fullest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permitted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law;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particular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(but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limitation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foregoing)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lang="en-US" sz="1050" spc="29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grants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warranties 	</a:t>
            </a:r>
            <a:r>
              <a:rPr sz="1050" dirty="0">
                <a:latin typeface="Arial MT"/>
                <a:cs typeface="Arial MT"/>
              </a:rPr>
              <a:t>regarding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fitness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performance,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nature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merchantable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quality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Solution,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whether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express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implied,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statute,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howsoever.</a:t>
            </a:r>
            <a:endParaRPr sz="1050" dirty="0">
              <a:latin typeface="Arial MT"/>
              <a:cs typeface="Arial MT"/>
            </a:endParaRPr>
          </a:p>
          <a:p>
            <a:pPr marL="459740" marR="7620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4" action="ppaction://hlinksldjump"/>
              </a:rPr>
              <a:t>14.4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5" action="ppaction://hlinksldjump"/>
              </a:rPr>
              <a:t>14.5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5" action="ppaction://hlinksldjump"/>
              </a:rPr>
              <a:t>14.6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notwithstanding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anything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contained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(other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4" action="ppaction://hlinksldjump"/>
              </a:rPr>
              <a:t>14.4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5" action="ppaction://hlinksldjump"/>
              </a:rPr>
              <a:t>14.5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5" action="ppaction://hlinksldjump"/>
              </a:rPr>
              <a:t>14.6</a:t>
            </a:r>
            <a:r>
              <a:rPr sz="1050" dirty="0">
                <a:latin typeface="Arial MT"/>
                <a:cs typeface="Arial MT"/>
              </a:rPr>
              <a:t>)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 	</a:t>
            </a:r>
            <a:r>
              <a:rPr sz="1050" dirty="0">
                <a:latin typeface="Arial MT"/>
                <a:cs typeface="Arial MT"/>
              </a:rPr>
              <a:t>(where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applicable),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circumstances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lang="en-US" sz="1050" spc="23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liable,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contract,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tort 	</a:t>
            </a:r>
            <a:r>
              <a:rPr sz="1050" dirty="0">
                <a:latin typeface="Arial MT"/>
                <a:cs typeface="Arial MT"/>
              </a:rPr>
              <a:t>(including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negligence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breach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statutory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duty)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howsoever,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whatever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cause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thereof,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(i)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profit,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business,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contracts,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revenue,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anticipated 	</a:t>
            </a:r>
            <a:r>
              <a:rPr sz="1050" dirty="0">
                <a:latin typeface="Arial MT"/>
                <a:cs typeface="Arial MT"/>
              </a:rPr>
              <a:t>savings,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(ii)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indirect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consequential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nature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whatsoever.</a:t>
            </a:r>
            <a:endParaRPr sz="1050" dirty="0">
              <a:latin typeface="Arial MT"/>
              <a:cs typeface="Arial MT"/>
            </a:endParaRPr>
          </a:p>
          <a:p>
            <a:pPr marL="459740" marR="10160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4" action="ppaction://hlinksldjump"/>
              </a:rPr>
              <a:t>14.4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5" action="ppaction://hlinksldjump"/>
              </a:rPr>
              <a:t>14.5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5" action="ppaction://hlinksldjump"/>
              </a:rPr>
              <a:t>14.6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notwithstanding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anything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contained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Contract,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contract,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tort 	</a:t>
            </a:r>
            <a:r>
              <a:rPr sz="1050" dirty="0">
                <a:latin typeface="Arial MT"/>
                <a:cs typeface="Arial MT"/>
              </a:rPr>
              <a:t>(including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negligence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breach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statutory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duty)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howsoever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arising,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be 	</a:t>
            </a:r>
            <a:r>
              <a:rPr sz="1050" dirty="0">
                <a:latin typeface="Arial MT"/>
                <a:cs typeface="Arial MT"/>
              </a:rPr>
              <a:t>limited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Contract.</a:t>
            </a:r>
            <a:endParaRPr sz="1050" dirty="0">
              <a:latin typeface="Arial MT"/>
              <a:cs typeface="Arial MT"/>
            </a:endParaRPr>
          </a:p>
          <a:p>
            <a:pPr marL="459740" marR="13335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sections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6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and/or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7(3A)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Unfair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1977 	</a:t>
            </a:r>
            <a:r>
              <a:rPr sz="1050" dirty="0">
                <a:latin typeface="Arial MT"/>
                <a:cs typeface="Arial MT"/>
              </a:rPr>
              <a:t>apply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Contract,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operate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construed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operate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exclude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restrict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 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lang="en-US" sz="1050" spc="-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breach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applicable 	</a:t>
            </a:r>
            <a:r>
              <a:rPr sz="1050" dirty="0">
                <a:latin typeface="Arial MT"/>
                <a:cs typeface="Arial MT"/>
              </a:rPr>
              <a:t>warranties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title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quiet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possession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implied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into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section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12(3)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1979,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section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2(3)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Services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1982,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whichever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applies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Contract.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11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5782310" cy="75552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9740" marR="9525" lvl="1" indent="-447040" algn="just">
              <a:lnSpc>
                <a:spcPts val="1210"/>
              </a:lnSpc>
              <a:spcBef>
                <a:spcPts val="18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section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2(1)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Unfair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1977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applies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nothing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operate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construed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operate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exclude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restrict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lang="en-US" sz="1050" spc="19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death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personal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injury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caused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	</a:t>
            </a:r>
            <a:r>
              <a:rPr sz="1050" dirty="0">
                <a:latin typeface="Arial MT"/>
                <a:cs typeface="Arial MT"/>
              </a:rPr>
              <a:t>reason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negligence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servants,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employees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agents.</a:t>
            </a:r>
            <a:endParaRPr sz="1050" dirty="0">
              <a:latin typeface="Arial MT"/>
              <a:cs typeface="Arial MT"/>
            </a:endParaRPr>
          </a:p>
          <a:p>
            <a:pPr marL="459740" marR="12700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consumer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defined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Act 	</a:t>
            </a:r>
            <a:r>
              <a:rPr sz="1050" dirty="0">
                <a:latin typeface="Arial MT"/>
                <a:cs typeface="Arial MT"/>
              </a:rPr>
              <a:t>1979)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statutory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affected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Conditions.</a:t>
            </a:r>
            <a:endParaRPr sz="1050" dirty="0">
              <a:latin typeface="Arial MT"/>
              <a:cs typeface="Arial MT"/>
            </a:endParaRPr>
          </a:p>
          <a:p>
            <a:pPr marL="459740" marR="7620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 not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 any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 for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failure 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perform 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-10" dirty="0">
                <a:latin typeface="Arial MT"/>
                <a:cs typeface="Arial MT"/>
              </a:rPr>
              <a:t> obligations 	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Force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Majeure.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Following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notification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lang="en-US" sz="1050" spc="10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Purchaser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cause,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lang="en-US" sz="1050" spc="8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allowed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extension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time 	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performance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obligations.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Condition,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‘Force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Majeure’ 	</a:t>
            </a:r>
            <a:r>
              <a:rPr sz="1050" dirty="0">
                <a:latin typeface="Arial MT"/>
                <a:cs typeface="Arial MT"/>
              </a:rPr>
              <a:t>means: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God,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explosion,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flood,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tempest,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fire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accident;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threat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war, 	</a:t>
            </a:r>
            <a:r>
              <a:rPr sz="1050" dirty="0">
                <a:latin typeface="Arial MT"/>
                <a:cs typeface="Arial MT"/>
              </a:rPr>
              <a:t>sabotage,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insurrection,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civil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disturbance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requisition;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acts,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restrictions,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regulations,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bye- 	</a:t>
            </a:r>
            <a:r>
              <a:rPr sz="1050" dirty="0">
                <a:latin typeface="Arial MT"/>
                <a:cs typeface="Arial MT"/>
              </a:rPr>
              <a:t>laws,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prohibitions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measures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 kind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governmental,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parliamentary 	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local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authority;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import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export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embargoes;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strikes,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lock-</a:t>
            </a:r>
            <a:r>
              <a:rPr sz="1050" dirty="0">
                <a:latin typeface="Arial MT"/>
                <a:cs typeface="Arial MT"/>
              </a:rPr>
              <a:t>outs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other 	</a:t>
            </a:r>
            <a:r>
              <a:rPr sz="1050" dirty="0">
                <a:latin typeface="Arial MT"/>
                <a:cs typeface="Arial MT"/>
              </a:rPr>
              <a:t>industrial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actions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trade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disputes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(whether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involving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employees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lang="en-US" sz="1050" spc="6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50" dirty="0">
                <a:latin typeface="Arial MT"/>
                <a:cs typeface="Arial MT"/>
              </a:rPr>
              <a:t>a 	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party);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difficulties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obtaining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raw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materials,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labour,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fuel,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machinery;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power 	</a:t>
            </a:r>
            <a:r>
              <a:rPr sz="1050" dirty="0">
                <a:latin typeface="Arial MT"/>
                <a:cs typeface="Arial MT"/>
              </a:rPr>
              <a:t>failure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breakdown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machinery.</a:t>
            </a:r>
            <a:endParaRPr sz="1050" dirty="0">
              <a:latin typeface="Arial MT"/>
              <a:cs typeface="Arial MT"/>
            </a:endParaRPr>
          </a:p>
          <a:p>
            <a:pPr marL="459740" marR="5080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Parties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hereby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expressly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acknowledge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having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taken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independent 	</a:t>
            </a:r>
            <a:r>
              <a:rPr sz="1050" dirty="0">
                <a:latin typeface="Arial MT"/>
                <a:cs typeface="Arial MT"/>
              </a:rPr>
              <a:t>legal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advice,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limitations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lang="en-US" sz="1050" spc="20" dirty="0">
                <a:latin typeface="Arial MT"/>
                <a:cs typeface="Arial MT"/>
              </a:rPr>
              <a:t>AWLS 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2" action="ppaction://hlinksldjump"/>
              </a:rPr>
              <a:t>14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all 	</a:t>
            </a:r>
            <a:r>
              <a:rPr sz="1050" dirty="0">
                <a:latin typeface="Arial MT"/>
                <a:cs typeface="Arial MT"/>
              </a:rPr>
              <a:t>respects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reasonable,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reflect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duly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considered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allocation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risk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Parties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reflected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Contract.</a:t>
            </a:r>
            <a:endParaRPr sz="1050" dirty="0">
              <a:latin typeface="Arial MT"/>
              <a:cs typeface="Arial MT"/>
            </a:endParaRPr>
          </a:p>
          <a:p>
            <a:pPr marL="459740" marR="10795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determined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basis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this 	</a:t>
            </a:r>
            <a:r>
              <a:rPr sz="1050" dirty="0">
                <a:latin typeface="Arial MT"/>
                <a:cs typeface="Arial MT"/>
              </a:rPr>
              <a:t>condition.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 by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written notice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lang="en-US" sz="1050" spc="-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request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0" dirty="0">
                <a:latin typeface="Arial MT"/>
                <a:cs typeface="Arial MT"/>
              </a:rPr>
              <a:t> agree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higher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liability.</a:t>
            </a:r>
            <a:r>
              <a:rPr sz="1050" spc="4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insurance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cover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higher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can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obtained, </a:t>
            </a:r>
            <a:r>
              <a:rPr lang="en-US" sz="1050" spc="-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endeavours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effect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insurance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demand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amount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premiums.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disclose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such 	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 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insurers shall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require.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case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 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recover 	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lang="en-US" sz="1050" spc="-40" dirty="0">
                <a:latin typeface="Arial MT"/>
                <a:cs typeface="Arial MT"/>
              </a:rPr>
              <a:t>AWLS 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more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amount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received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insurers.</a:t>
            </a:r>
            <a:endParaRPr sz="1050" dirty="0">
              <a:latin typeface="Arial MT"/>
              <a:cs typeface="Arial MT"/>
            </a:endParaRPr>
          </a:p>
          <a:p>
            <a:pPr marL="462915" indent="-450215">
              <a:lnSpc>
                <a:spcPct val="100000"/>
              </a:lnSpc>
              <a:spcBef>
                <a:spcPts val="920"/>
              </a:spcBef>
              <a:buAutoNum type="arabicPlain" startAt="15"/>
              <a:tabLst>
                <a:tab pos="462915" algn="l"/>
              </a:tabLst>
            </a:pPr>
            <a:r>
              <a:rPr sz="1050" b="1" dirty="0">
                <a:latin typeface="Arial"/>
                <a:cs typeface="Arial"/>
              </a:rPr>
              <a:t>SOFTWARE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LICENCE</a:t>
            </a:r>
            <a:endParaRPr sz="1050" dirty="0">
              <a:latin typeface="Arial"/>
              <a:cs typeface="Arial"/>
            </a:endParaRPr>
          </a:p>
          <a:p>
            <a:pPr marL="459740" marR="6985" lvl="1" indent="-447040" algn="just">
              <a:lnSpc>
                <a:spcPts val="1210"/>
              </a:lnSpc>
              <a:spcBef>
                <a:spcPts val="103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lang="en-US" sz="1050" spc="-1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software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integral 	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(“</a:t>
            </a:r>
            <a:r>
              <a:rPr sz="1050" b="1" dirty="0">
                <a:latin typeface="Arial"/>
                <a:cs typeface="Arial"/>
              </a:rPr>
              <a:t>Software</a:t>
            </a:r>
            <a:r>
              <a:rPr sz="1050" dirty="0">
                <a:latin typeface="Arial MT"/>
                <a:cs typeface="Arial MT"/>
              </a:rPr>
              <a:t>”)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printed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machine-</a:t>
            </a:r>
            <a:r>
              <a:rPr sz="1050" dirty="0">
                <a:latin typeface="Arial MT"/>
                <a:cs typeface="Arial MT"/>
              </a:rPr>
              <a:t>readable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form.</a:t>
            </a:r>
            <a:r>
              <a:rPr sz="1050" spc="19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be 	</a:t>
            </a:r>
            <a:r>
              <a:rPr sz="1050" dirty="0">
                <a:latin typeface="Arial MT"/>
                <a:cs typeface="Arial MT"/>
              </a:rPr>
              <a:t>granted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non-</a:t>
            </a:r>
            <a:r>
              <a:rPr sz="1050" dirty="0">
                <a:latin typeface="Arial MT"/>
                <a:cs typeface="Arial MT"/>
              </a:rPr>
              <a:t>exclusive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non-</a:t>
            </a:r>
            <a:r>
              <a:rPr sz="1050" dirty="0">
                <a:latin typeface="Arial MT"/>
                <a:cs typeface="Arial MT"/>
              </a:rPr>
              <a:t>transferable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royalty-</a:t>
            </a:r>
            <a:r>
              <a:rPr sz="1050" dirty="0">
                <a:latin typeface="Arial MT"/>
                <a:cs typeface="Arial MT"/>
              </a:rPr>
              <a:t>free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licence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Software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solely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with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designated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normal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course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business, 	</a:t>
            </a:r>
            <a:r>
              <a:rPr sz="1050" dirty="0">
                <a:latin typeface="Arial MT"/>
                <a:cs typeface="Arial MT"/>
              </a:rPr>
              <a:t>and for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purposes 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business; no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source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code will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 supplied.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Title to </a:t>
            </a:r>
            <a:r>
              <a:rPr sz="1050" spc="-10" dirty="0">
                <a:latin typeface="Arial MT"/>
                <a:cs typeface="Arial MT"/>
              </a:rPr>
              <a:t>Software 	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vest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remain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.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Software 	</a:t>
            </a:r>
            <a:r>
              <a:rPr sz="1050" dirty="0">
                <a:latin typeface="Arial MT"/>
                <a:cs typeface="Arial MT"/>
              </a:rPr>
              <a:t>contains Confidential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 and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undertakes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maintain 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confidentiality 	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Confidential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long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is 	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remains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unpublished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known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disclosure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thereafter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lawfully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obtained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party.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maintain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copyright,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proprietary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Software,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shall 	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decompile,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disassemble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reverse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engineer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Software.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necessary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achieve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interoperability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independent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computer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programs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	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European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Union 	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governmental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directives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concerning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software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interoperability.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000" y="8530600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16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850" y="8530600"/>
            <a:ext cx="11277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latin typeface="Arial"/>
                <a:cs typeface="Arial"/>
              </a:rPr>
              <a:t>EXPORT/IMPORT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8811269"/>
            <a:ext cx="5779135" cy="95376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16.1</a:t>
            </a:r>
            <a:r>
              <a:rPr sz="1050" spc="38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Some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forming 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 an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export/import licence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end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certificate.</a:t>
            </a:r>
            <a:r>
              <a:rPr sz="1050" spc="21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responsible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fee </a:t>
            </a:r>
            <a:r>
              <a:rPr sz="1050" dirty="0">
                <a:latin typeface="Arial MT"/>
                <a:cs typeface="Arial MT"/>
              </a:rPr>
              <a:t>relating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licence,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certificate,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permit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governmental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authorisation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required </a:t>
            </a:r>
            <a:r>
              <a:rPr sz="1050" dirty="0">
                <a:latin typeface="Arial MT"/>
                <a:cs typeface="Arial MT"/>
              </a:rPr>
              <a:t>including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but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limited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export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import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licence,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exchange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permit,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similar </a:t>
            </a:r>
            <a:r>
              <a:rPr sz="1050" dirty="0">
                <a:latin typeface="Arial MT"/>
                <a:cs typeface="Arial MT"/>
              </a:rPr>
              <a:t>authorisation,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even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authorisation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applied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lang="en-US" sz="1050" spc="10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.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 </a:t>
            </a:r>
            <a:r>
              <a:rPr sz="1050" dirty="0">
                <a:latin typeface="Arial MT"/>
                <a:cs typeface="Arial MT"/>
              </a:rPr>
              <a:t>warrants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represents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provides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lang="en-US" sz="1050" spc="229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other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12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5778500" cy="40741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6985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person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government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authority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government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authorisations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is </a:t>
            </a:r>
            <a:r>
              <a:rPr sz="1050" dirty="0">
                <a:latin typeface="Arial MT"/>
                <a:cs typeface="Arial MT"/>
              </a:rPr>
              <a:t>true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accurate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hereby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fully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indemnifies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lang="en-US" sz="1050" spc="254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costs, </a:t>
            </a:r>
            <a:r>
              <a:rPr sz="1050" dirty="0">
                <a:latin typeface="Arial MT"/>
                <a:cs typeface="Arial MT"/>
              </a:rPr>
              <a:t>expenses,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awarded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against,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incurred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suffered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lang="en-US" sz="1050" spc="9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50" dirty="0">
                <a:latin typeface="Arial MT"/>
                <a:cs typeface="Arial MT"/>
              </a:rPr>
              <a:t>a </a:t>
            </a:r>
            <a:r>
              <a:rPr sz="1050" dirty="0">
                <a:latin typeface="Arial MT"/>
                <a:cs typeface="Arial MT"/>
              </a:rPr>
              <a:t>result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Buyer.</a:t>
            </a:r>
            <a:endParaRPr sz="1050" dirty="0">
              <a:latin typeface="Arial MT"/>
              <a:cs typeface="Arial MT"/>
            </a:endParaRPr>
          </a:p>
          <a:p>
            <a:pPr marL="459740" marR="5080" lvl="1" indent="-44704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assistance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each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securing 	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requisite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government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authorisations.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lang="en-US" sz="1050" spc="26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 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relieved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obligations,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authorisation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delayed, 	</a:t>
            </a:r>
            <a:r>
              <a:rPr sz="1050" dirty="0">
                <a:latin typeface="Arial MT"/>
                <a:cs typeface="Arial MT"/>
              </a:rPr>
              <a:t>denied,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revoked,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restricted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renewed.</a:t>
            </a:r>
            <a:endParaRPr sz="1050" dirty="0">
              <a:latin typeface="Arial MT"/>
              <a:cs typeface="Arial MT"/>
            </a:endParaRPr>
          </a:p>
          <a:p>
            <a:pPr marL="459740" marR="5080" lvl="1" indent="-44704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represents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deal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purchased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technical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data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technology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relating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thereto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conformity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all 	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regulations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United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Kingdom,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including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United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Kingdom 	</a:t>
            </a:r>
            <a:r>
              <a:rPr sz="1050" dirty="0">
                <a:latin typeface="Arial MT"/>
                <a:cs typeface="Arial MT"/>
              </a:rPr>
              <a:t>export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licensing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laws,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regulations.</a:t>
            </a:r>
            <a:r>
              <a:rPr sz="1050" spc="14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 	</a:t>
            </a:r>
            <a:r>
              <a:rPr sz="1050" dirty="0">
                <a:latin typeface="Arial MT"/>
                <a:cs typeface="Arial MT"/>
              </a:rPr>
              <a:t>agrees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trans-</a:t>
            </a:r>
            <a:r>
              <a:rPr sz="1050" dirty="0">
                <a:latin typeface="Arial MT"/>
                <a:cs typeface="Arial MT"/>
              </a:rPr>
              <a:t>ship,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divert,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re-</a:t>
            </a:r>
            <a:r>
              <a:rPr sz="1050" dirty="0">
                <a:latin typeface="Arial MT"/>
                <a:cs typeface="Arial MT"/>
              </a:rPr>
              <a:t>export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dispose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United 	</a:t>
            </a:r>
            <a:r>
              <a:rPr sz="1050" dirty="0">
                <a:latin typeface="Arial MT"/>
                <a:cs typeface="Arial MT"/>
              </a:rPr>
              <a:t>Kingdom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origin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technology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obtained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except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expressly 	</a:t>
            </a:r>
            <a:r>
              <a:rPr sz="1050" dirty="0">
                <a:latin typeface="Arial MT"/>
                <a:cs typeface="Arial MT"/>
              </a:rPr>
              <a:t>permitted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regulations.</a:t>
            </a:r>
            <a:endParaRPr sz="1050" dirty="0">
              <a:latin typeface="Arial MT"/>
              <a:cs typeface="Arial MT"/>
            </a:endParaRPr>
          </a:p>
          <a:p>
            <a:pPr marL="459740" marR="5080" lvl="1" indent="-44704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responsible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complying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legislation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regulations</a:t>
            </a:r>
            <a:r>
              <a:rPr sz="1050" spc="-10" dirty="0">
                <a:latin typeface="Arial MT"/>
                <a:cs typeface="Arial MT"/>
              </a:rPr>
              <a:t> governing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importation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into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destination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duties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thereon.</a:t>
            </a:r>
            <a:endParaRPr sz="1050" dirty="0">
              <a:latin typeface="Arial MT"/>
              <a:cs typeface="Arial MT"/>
            </a:endParaRPr>
          </a:p>
          <a:p>
            <a:pPr marL="459740" marR="5080" lvl="1" indent="-44704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responsible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arranging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inspection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at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before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shipment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required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inspection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recorded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Conditions).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lang="en-US" sz="1050" spc="13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claim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defect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would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apparent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inspection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shipment,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during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transit.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000" y="625221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17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000" y="5049529"/>
            <a:ext cx="5779135" cy="13881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16.6</a:t>
            </a:r>
            <a:r>
              <a:rPr sz="1050" spc="10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undertakes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offer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resale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notified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before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placed,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knows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believe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person </a:t>
            </a:r>
            <a:r>
              <a:rPr sz="1050" dirty="0">
                <a:latin typeface="Arial MT"/>
                <a:cs typeface="Arial MT"/>
              </a:rPr>
              <a:t>intends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resell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country.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hereby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indemnifies </a:t>
            </a:r>
            <a:r>
              <a:rPr lang="en-US" sz="1050" spc="-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costs,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expenses,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awarded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against,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incurred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suffered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lang="en-US" sz="1050" spc="24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arising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breach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Buyer's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obligations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this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-5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  <a:hlinkClick r:id="rId2" action="ppaction://hlinksldjump"/>
              </a:rPr>
              <a:t>16.6</a:t>
            </a:r>
            <a:r>
              <a:rPr sz="1050" spc="-2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463550">
              <a:lnSpc>
                <a:spcPct val="100000"/>
              </a:lnSpc>
              <a:spcBef>
                <a:spcPts val="919"/>
              </a:spcBef>
            </a:pPr>
            <a:r>
              <a:rPr sz="1050" b="1" spc="-10" dirty="0">
                <a:latin typeface="Arial"/>
                <a:cs typeface="Arial"/>
              </a:rPr>
              <a:t>CONFIDENTIALITY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850" y="6532889"/>
            <a:ext cx="5327650" cy="8001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lang="en-US" sz="1050" spc="235" dirty="0">
                <a:latin typeface="Arial MT"/>
                <a:cs typeface="Arial MT"/>
              </a:rPr>
              <a:t>AWLS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endeavours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keep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confidential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information </a:t>
            </a:r>
            <a:r>
              <a:rPr sz="1050" dirty="0">
                <a:latin typeface="Arial MT"/>
                <a:cs typeface="Arial MT"/>
              </a:rPr>
              <a:t>relating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business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lang="en-US" sz="1050" spc="14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safeguards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information </a:t>
            </a:r>
            <a:r>
              <a:rPr sz="1050" dirty="0">
                <a:latin typeface="Arial MT"/>
                <a:cs typeface="Arial MT"/>
              </a:rPr>
              <a:t>relating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own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business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long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</a:t>
            </a:r>
            <a:r>
              <a:rPr sz="1050" dirty="0">
                <a:latin typeface="Arial MT"/>
                <a:cs typeface="Arial MT"/>
              </a:rPr>
              <a:t>remains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unpublished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known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lang="en-US" sz="1050" spc="10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disclosure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thereafter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lawfully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obtained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party.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9000" y="742823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18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9850" y="7428239"/>
            <a:ext cx="322453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Arial"/>
                <a:cs typeface="Arial"/>
              </a:rPr>
              <a:t>PROTECTION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WESTMINSTER’S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“KNOW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20" dirty="0">
                <a:latin typeface="Arial"/>
                <a:cs typeface="Arial"/>
              </a:rPr>
              <a:t>HOW”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9000" y="7708909"/>
            <a:ext cx="5783580" cy="15417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9740" marR="5080" lvl="1" indent="-44704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Buyer,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hereinafter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provided,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responsible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keeping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procuring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 be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kept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secret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confidential all information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(“</a:t>
            </a:r>
            <a:r>
              <a:rPr sz="1050" b="1" dirty="0">
                <a:latin typeface="Arial"/>
                <a:cs typeface="Arial"/>
              </a:rPr>
              <a:t>the</a:t>
            </a:r>
            <a:r>
              <a:rPr sz="1050" b="1" spc="-10" dirty="0">
                <a:latin typeface="Arial"/>
                <a:cs typeface="Arial"/>
              </a:rPr>
              <a:t> Know-</a:t>
            </a:r>
            <a:r>
              <a:rPr sz="1050" b="1" dirty="0">
                <a:latin typeface="Arial"/>
                <a:cs typeface="Arial"/>
              </a:rPr>
              <a:t>How</a:t>
            </a:r>
            <a:r>
              <a:rPr sz="1050" dirty="0">
                <a:latin typeface="Arial MT"/>
                <a:cs typeface="Arial MT"/>
              </a:rPr>
              <a:t>”)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supplied </a:t>
            </a:r>
            <a:r>
              <a:rPr sz="1050" spc="-25" dirty="0">
                <a:latin typeface="Arial MT"/>
                <a:cs typeface="Arial MT"/>
              </a:rPr>
              <a:t>by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secret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confidential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nature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lang="en-US" sz="1050" spc="6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first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have 	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secret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confidential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nature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information 	</a:t>
            </a:r>
            <a:r>
              <a:rPr sz="1050" dirty="0">
                <a:latin typeface="Arial MT"/>
                <a:cs typeface="Arial MT"/>
              </a:rPr>
              <a:t>before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it.</a:t>
            </a:r>
            <a:endParaRPr sz="1050" dirty="0">
              <a:latin typeface="Arial MT"/>
              <a:cs typeface="Arial MT"/>
            </a:endParaRPr>
          </a:p>
          <a:p>
            <a:pPr marL="459740" marR="11430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obligations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Paragraph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cease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six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months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publication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	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comprising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being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Know-</a:t>
            </a:r>
            <a:r>
              <a:rPr sz="1050" dirty="0">
                <a:latin typeface="Arial MT"/>
                <a:cs typeface="Arial MT"/>
              </a:rPr>
              <a:t>How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publication,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agreement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public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domain.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13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19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9850" y="880119"/>
            <a:ext cx="180340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Arial"/>
                <a:cs typeface="Arial"/>
              </a:rPr>
              <a:t>INTELLECTUAL</a:t>
            </a:r>
            <a:r>
              <a:rPr sz="1050" b="1" spc="-7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PROPERTY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000" y="1160789"/>
            <a:ext cx="5779135" cy="23101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9740" marR="5080" lvl="1" indent="-44704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copyright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subsisting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subsequently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subsists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documents,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drawings, 	</a:t>
            </a:r>
            <a:r>
              <a:rPr sz="1050" dirty="0">
                <a:latin typeface="Arial MT"/>
                <a:cs typeface="Arial MT"/>
              </a:rPr>
              <a:t>specifications,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designs,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programmes</a:t>
            </a:r>
            <a:r>
              <a:rPr sz="1050" spc="2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material</a:t>
            </a:r>
            <a:r>
              <a:rPr sz="1050" spc="2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prepared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lang="en-US" sz="1050" spc="260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	</a:t>
            </a:r>
            <a:r>
              <a:rPr sz="1050" dirty="0">
                <a:latin typeface="Arial MT"/>
                <a:cs typeface="Arial MT"/>
              </a:rPr>
              <a:t>whether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readable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 humans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 machines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belong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 Westminster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absolutely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they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reproduced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disclosed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their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original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translated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form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5" dirty="0">
                <a:latin typeface="Arial MT"/>
                <a:cs typeface="Arial MT"/>
              </a:rPr>
              <a:t> 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written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consent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which 	</a:t>
            </a:r>
            <a:r>
              <a:rPr sz="1050" dirty="0">
                <a:latin typeface="Arial MT"/>
                <a:cs typeface="Arial MT"/>
              </a:rPr>
              <a:t>they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were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furnished.</a:t>
            </a:r>
            <a:endParaRPr sz="1050" dirty="0">
              <a:latin typeface="Arial MT"/>
              <a:cs typeface="Arial MT"/>
            </a:endParaRPr>
          </a:p>
          <a:p>
            <a:pPr marL="459740" marR="5715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accepts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responsibility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accuracy</a:t>
            </a:r>
            <a:r>
              <a:rPr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drawings,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patterns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specifications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supplied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Buyer.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indemnify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lang="en-US" sz="1050" spc="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all 	</a:t>
            </a:r>
            <a:r>
              <a:rPr sz="1050" dirty="0">
                <a:latin typeface="Arial MT"/>
                <a:cs typeface="Arial MT"/>
              </a:rPr>
              <a:t>claims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whatsoever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damages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infringement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patent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intellectual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property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resulting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compliance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with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instructions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express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implied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indemnify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lang="en-US" sz="1050" spc="200" dirty="0">
                <a:latin typeface="Arial MT"/>
                <a:cs typeface="Arial MT"/>
              </a:rPr>
              <a:t>AWLS </a:t>
            </a:r>
            <a:r>
              <a:rPr sz="1050" spc="-10" dirty="0">
                <a:latin typeface="Arial MT"/>
                <a:cs typeface="Arial MT"/>
              </a:rPr>
              <a:t>	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 costs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 </a:t>
            </a:r>
            <a:r>
              <a:rPr sz="1050" spc="-25" dirty="0">
                <a:latin typeface="Arial MT"/>
                <a:cs typeface="Arial MT"/>
              </a:rPr>
              <a:t>be 	</a:t>
            </a:r>
            <a:r>
              <a:rPr sz="1050" dirty="0">
                <a:latin typeface="Arial MT"/>
                <a:cs typeface="Arial MT"/>
              </a:rPr>
              <a:t>incurred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lang="en-US" sz="1050" spc="9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reference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claim.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indemnity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extend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amount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lawyer’s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advice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claim.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356616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20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9850" y="3566169"/>
            <a:ext cx="75819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latin typeface="Arial"/>
                <a:cs typeface="Arial"/>
              </a:rPr>
              <a:t>INDEMNITY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000" y="3846839"/>
            <a:ext cx="5783580" cy="50965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9740" marR="5080" lvl="1" indent="-44704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Solutions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infringe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their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resale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infringes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patent,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copyright,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design,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trade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mark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industrial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intellectual 	</a:t>
            </a:r>
            <a:r>
              <a:rPr sz="1050" dirty="0">
                <a:latin typeface="Arial MT"/>
                <a:cs typeface="Arial MT"/>
              </a:rPr>
              <a:t>property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rights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4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person,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then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(except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12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  <a:hlinkClick r:id="rId2" action="ppaction://hlinksldjump"/>
              </a:rPr>
              <a:t>4.3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applies) </a:t>
            </a:r>
            <a:r>
              <a:rPr lang="en-US" sz="1050" spc="-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indemnify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loss,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damages,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expenses 	</a:t>
            </a:r>
            <a:r>
              <a:rPr sz="1050" dirty="0">
                <a:latin typeface="Arial MT"/>
                <a:cs typeface="Arial MT"/>
              </a:rPr>
              <a:t>awarded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incurred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connection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claim,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agreed 	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settlement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claim,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that:</a:t>
            </a:r>
            <a:endParaRPr sz="1050" dirty="0">
              <a:latin typeface="Arial MT"/>
              <a:cs typeface="Arial MT"/>
            </a:endParaRPr>
          </a:p>
          <a:p>
            <a:pPr marL="1088390" marR="1143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control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proceedings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negotiations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connection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claim;</a:t>
            </a:r>
            <a:endParaRPr sz="1050" dirty="0">
              <a:latin typeface="Arial MT"/>
              <a:cs typeface="Arial MT"/>
            </a:endParaRPr>
          </a:p>
          <a:p>
            <a:pPr marL="1088390" marR="9525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lang="en-US" sz="1050" spc="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assistance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proceedings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negotiations;</a:t>
            </a:r>
            <a:endParaRPr sz="1050" dirty="0">
              <a:latin typeface="Arial MT"/>
              <a:cs typeface="Arial MT"/>
            </a:endParaRPr>
          </a:p>
          <a:p>
            <a:pPr marL="1088390" marR="762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except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pursuant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final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award,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such 	</a:t>
            </a:r>
            <a:r>
              <a:rPr sz="1050" dirty="0">
                <a:latin typeface="Arial MT"/>
                <a:cs typeface="Arial MT"/>
              </a:rPr>
              <a:t>claim,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compromise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proceedings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consent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of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(which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unreasonably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withheld);</a:t>
            </a:r>
            <a:endParaRPr sz="1050" dirty="0">
              <a:latin typeface="Arial MT"/>
              <a:cs typeface="Arial MT"/>
            </a:endParaRPr>
          </a:p>
          <a:p>
            <a:pPr marL="1088390" marR="10795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nothing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would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might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vitiate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policy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insurance 	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insurance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cover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relation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infringement, 	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indemnity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extent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recovers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sums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policy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cover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(which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best 	</a:t>
            </a:r>
            <a:r>
              <a:rPr sz="1050" dirty="0">
                <a:latin typeface="Arial MT"/>
                <a:cs typeface="Arial MT"/>
              </a:rPr>
              <a:t>endeavours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do);</a:t>
            </a:r>
            <a:endParaRPr sz="1050" dirty="0">
              <a:latin typeface="Arial MT"/>
              <a:cs typeface="Arial MT"/>
            </a:endParaRPr>
          </a:p>
          <a:p>
            <a:pPr marL="1088390" marR="8255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benefit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of,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accordingly 	</a:t>
            </a:r>
            <a:r>
              <a:rPr sz="1050" dirty="0">
                <a:latin typeface="Arial MT"/>
                <a:cs typeface="Arial MT"/>
              </a:rPr>
              <a:t>account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lang="en-US" sz="1050" spc="-3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any)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awarded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favour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payable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consent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(which 	</a:t>
            </a:r>
            <a:r>
              <a:rPr sz="1050" dirty="0">
                <a:latin typeface="Arial MT"/>
                <a:cs typeface="Arial MT"/>
              </a:rPr>
              <a:t>consent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unreasonably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withheld)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claim;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  <a:p>
            <a:pPr marL="1088390" marR="10795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prejudice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duty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common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law,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lang="en-US" sz="1050" spc="80" dirty="0">
                <a:latin typeface="Arial MT"/>
                <a:cs typeface="Arial MT"/>
              </a:rPr>
              <a:t>AWLS </a:t>
            </a:r>
            <a:r>
              <a:rPr sz="1050" spc="-10" dirty="0">
                <a:latin typeface="Arial MT"/>
                <a:cs typeface="Arial MT"/>
              </a:rPr>
              <a:t>shall 	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steps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lang="en-US" sz="1050" spc="285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may 	</a:t>
            </a:r>
            <a:r>
              <a:rPr sz="1050" dirty="0">
                <a:latin typeface="Arial MT"/>
                <a:cs typeface="Arial MT"/>
              </a:rPr>
              <a:t>reasonably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mitigate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reduce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loss,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damages,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expenses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lang="en-US" sz="1050" spc="15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indemnify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this 	</a:t>
            </a:r>
            <a:r>
              <a:rPr sz="1050" spc="-10" dirty="0">
                <a:latin typeface="Arial MT"/>
                <a:cs typeface="Arial MT"/>
              </a:rPr>
              <a:t>clause.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9000" y="903859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21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9850" y="9038599"/>
            <a:ext cx="67691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latin typeface="Arial"/>
                <a:cs typeface="Arial"/>
              </a:rPr>
              <a:t>GENERAL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9000" y="9319269"/>
            <a:ext cx="578040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>
              <a:lnSpc>
                <a:spcPts val="1210"/>
              </a:lnSpc>
              <a:spcBef>
                <a:spcPts val="180"/>
              </a:spcBef>
              <a:tabLst>
                <a:tab pos="462915" algn="l"/>
              </a:tabLst>
            </a:pPr>
            <a:r>
              <a:rPr sz="1050" spc="-20" dirty="0">
                <a:latin typeface="Arial MT"/>
                <a:cs typeface="Arial MT"/>
              </a:rPr>
              <a:t>21.1</a:t>
            </a:r>
            <a:r>
              <a:rPr sz="1050" dirty="0">
                <a:latin typeface="Arial MT"/>
                <a:cs typeface="Arial MT"/>
              </a:rPr>
              <a:t>	</a:t>
            </a:r>
            <a:r>
              <a:rPr lang="en-US" sz="1050" dirty="0">
                <a:latin typeface="Arial MT"/>
                <a:cs typeface="Arial MT"/>
              </a:rPr>
              <a:t>AWLS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member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group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companies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whose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holding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company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is</a:t>
            </a:r>
            <a:r>
              <a:rPr lang="en-US" sz="1050" spc="-25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accordingly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lang="en-US" sz="1050" spc="6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perform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obligations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14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5780405" cy="32791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6985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or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exercise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hereunder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itself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through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member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group,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omission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member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deemed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act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omission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463550" marR="7620" lvl="1" indent="-450850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reserves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sub-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fulfilment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(including</a:t>
            </a:r>
            <a:r>
              <a:rPr sz="1050" spc="-25" dirty="0">
                <a:latin typeface="Arial MT"/>
                <a:cs typeface="Arial MT"/>
              </a:rPr>
              <a:t> any </a:t>
            </a:r>
            <a:r>
              <a:rPr sz="1050" spc="-10" dirty="0">
                <a:latin typeface="Arial MT"/>
                <a:cs typeface="Arial MT"/>
              </a:rPr>
              <a:t>installation)</a:t>
            </a:r>
            <a:r>
              <a:rPr sz="1050" dirty="0">
                <a:latin typeface="Arial MT"/>
                <a:cs typeface="Arial MT"/>
              </a:rPr>
              <a:t> or any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thereof.</a:t>
            </a:r>
            <a:endParaRPr sz="1050" dirty="0">
              <a:latin typeface="Arial MT"/>
              <a:cs typeface="Arial MT"/>
            </a:endParaRPr>
          </a:p>
          <a:p>
            <a:pPr marL="463550" marR="13970" lvl="1" indent="-450850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assign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rights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agreement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prior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consent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 err="1">
                <a:latin typeface="Arial MT"/>
                <a:cs typeface="Arial MT"/>
              </a:rPr>
              <a:t>of</a:t>
            </a:r>
            <a:r>
              <a:rPr lang="en-US" sz="1050" dirty="0" err="1">
                <a:latin typeface="Arial MT"/>
                <a:cs typeface="Arial MT"/>
              </a:rPr>
              <a:t>AWLS</a:t>
            </a:r>
            <a:r>
              <a:rPr sz="1050" dirty="0" err="1">
                <a:latin typeface="Arial MT"/>
                <a:cs typeface="Arial MT"/>
              </a:rPr>
              <a:t>’s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directors.</a:t>
            </a:r>
            <a:endParaRPr sz="105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050" spc="-20" dirty="0">
                <a:latin typeface="Arial MT"/>
                <a:cs typeface="Arial MT"/>
              </a:rPr>
              <a:t>21.4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30"/>
              </a:spcBef>
              <a:buFont typeface="Arial MT"/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communication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connection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be 	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personally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sent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prepaid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post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(and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air 	</a:t>
            </a:r>
            <a:r>
              <a:rPr sz="1050" dirty="0">
                <a:latin typeface="Arial MT"/>
                <a:cs typeface="Arial MT"/>
              </a:rPr>
              <a:t>mail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overseas)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facsimile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transmission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electronic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mail,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receive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 such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address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fax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number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 electronic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mail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address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as 	</a:t>
            </a:r>
            <a:r>
              <a:rPr sz="1050" dirty="0">
                <a:latin typeface="Arial MT"/>
                <a:cs typeface="Arial MT"/>
              </a:rPr>
              <a:t>each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varied 	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this 	</a:t>
            </a:r>
            <a:r>
              <a:rPr sz="1050" spc="-10" dirty="0">
                <a:latin typeface="Arial MT"/>
                <a:cs typeface="Arial MT"/>
              </a:rPr>
              <a:t>clause;</a:t>
            </a:r>
            <a:endParaRPr sz="1050" dirty="0">
              <a:latin typeface="Arial MT"/>
              <a:cs typeface="Arial MT"/>
            </a:endParaRPr>
          </a:p>
          <a:p>
            <a:pPr marL="1088390" marR="12065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in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absence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evidence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earlier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receipt,</a:t>
            </a:r>
            <a:r>
              <a:rPr sz="1050" spc="17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spc="-10" dirty="0">
                <a:latin typeface="Arial MT"/>
                <a:cs typeface="Arial MT"/>
              </a:rPr>
              <a:t>other 	communication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deemed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been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duly</a:t>
            </a:r>
            <a:r>
              <a:rPr sz="1050" spc="-10" dirty="0">
                <a:latin typeface="Arial MT"/>
                <a:cs typeface="Arial MT"/>
              </a:rPr>
              <a:t> served: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9770" y="425450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(a)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9350" y="4254509"/>
            <a:ext cx="4246880" cy="6197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personally,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left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address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referred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Clause </a:t>
            </a:r>
            <a:r>
              <a:rPr sz="1050" spc="-10" dirty="0">
                <a:latin typeface="Arial MT"/>
                <a:cs typeface="Arial MT"/>
                <a:hlinkClick r:id="rId2" action="ppaction://hlinksldjump"/>
              </a:rPr>
              <a:t>21.4.1</a:t>
            </a:r>
            <a:r>
              <a:rPr sz="1050" spc="-10" dirty="0">
                <a:latin typeface="Arial MT"/>
                <a:cs typeface="Arial MT"/>
              </a:rPr>
              <a:t>;</a:t>
            </a:r>
            <a:endParaRPr sz="10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prepaid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post: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9770" y="468884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(b)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9350" y="4969519"/>
            <a:ext cx="14351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(i)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8929" y="4969519"/>
            <a:ext cx="379857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posted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addressee,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first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working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posted;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9350" y="5403859"/>
            <a:ext cx="17272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0" dirty="0">
                <a:latin typeface="Arial MT"/>
                <a:cs typeface="Arial MT"/>
              </a:rPr>
              <a:t>(ii)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8929" y="5403859"/>
            <a:ext cx="379539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posted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country,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noon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fifth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working </a:t>
            </a:r>
            <a:r>
              <a:rPr sz="1050" dirty="0">
                <a:latin typeface="Arial MT"/>
                <a:cs typeface="Arial MT"/>
              </a:rPr>
              <a:t>day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posted;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9770" y="5838199"/>
            <a:ext cx="18034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(c)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9350" y="5838199"/>
            <a:ext cx="106045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sent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air</a:t>
            </a:r>
            <a:r>
              <a:rPr sz="1050" spc="-10" dirty="0">
                <a:latin typeface="Arial MT"/>
                <a:cs typeface="Arial MT"/>
              </a:rPr>
              <a:t> mail: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9350" y="6118869"/>
            <a:ext cx="14351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(i)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68929" y="6118869"/>
            <a:ext cx="379857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posted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addressee,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first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working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posted;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9350" y="6553209"/>
            <a:ext cx="17272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0" dirty="0">
                <a:latin typeface="Arial MT"/>
                <a:cs typeface="Arial MT"/>
              </a:rPr>
              <a:t>(ii)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68929" y="6553209"/>
            <a:ext cx="379539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posted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country,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tenth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working </a:t>
            </a:r>
            <a:r>
              <a:rPr sz="1050" dirty="0">
                <a:latin typeface="Arial MT"/>
                <a:cs typeface="Arial MT"/>
              </a:rPr>
              <a:t>day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posted;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9770" y="6987550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(d)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9350" y="6987550"/>
            <a:ext cx="424878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served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facsimile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transmission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electronic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mail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2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hours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after transmission.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9000" y="7421889"/>
            <a:ext cx="5780405" cy="21031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09347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deemed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service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during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normal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business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hours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country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receipt,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deemed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served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or,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case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</a:t>
            </a:r>
            <a:r>
              <a:rPr sz="1050" dirty="0">
                <a:latin typeface="Arial MT"/>
                <a:cs typeface="Arial MT"/>
              </a:rPr>
              <a:t>facsimile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transmissions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electronic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mail,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2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hours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after,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opening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</a:t>
            </a:r>
            <a:r>
              <a:rPr sz="1050" dirty="0">
                <a:latin typeface="Arial MT"/>
                <a:cs typeface="Arial MT"/>
              </a:rPr>
              <a:t>business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next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working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country.</a:t>
            </a:r>
            <a:endParaRPr sz="1050" dirty="0">
              <a:latin typeface="Arial MT"/>
              <a:cs typeface="Arial MT"/>
            </a:endParaRPr>
          </a:p>
          <a:p>
            <a:pPr marL="459740" marR="9525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No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waiver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lang="en-US" sz="1050" spc="-1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breach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10" dirty="0">
                <a:latin typeface="Arial MT"/>
                <a:cs typeface="Arial MT"/>
              </a:rPr>
              <a:t> considered 	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waiver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subsequent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breach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provision.</a:t>
            </a:r>
            <a:endParaRPr sz="1050" dirty="0">
              <a:latin typeface="Arial MT"/>
              <a:cs typeface="Arial MT"/>
            </a:endParaRPr>
          </a:p>
          <a:p>
            <a:pPr marL="459740" marR="7620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held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competent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authority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invalid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unenforceable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whole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validity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 	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remainder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question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affected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thereby.</a:t>
            </a:r>
            <a:endParaRPr sz="1050" dirty="0">
              <a:latin typeface="Arial MT"/>
              <a:cs typeface="Arial MT"/>
            </a:endParaRPr>
          </a:p>
          <a:p>
            <a:pPr marL="459740" marR="13970" lvl="1" indent="-4470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governed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England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parties 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submit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jurisdiction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English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courts.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889000" y="10012822"/>
            <a:ext cx="972819" cy="24257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ts val="885"/>
              </a:lnSpc>
              <a:spcBef>
                <a:spcPts val="25"/>
              </a:spcBef>
            </a:pPr>
            <a:r>
              <a:rPr sz="750" spc="-50" dirty="0">
                <a:latin typeface="Arial MT"/>
                <a:cs typeface="Arial MT"/>
              </a:rPr>
              <a:t>1</a:t>
            </a:r>
            <a:endParaRPr sz="750">
              <a:latin typeface="Arial MT"/>
              <a:cs typeface="Arial MT"/>
            </a:endParaRPr>
          </a:p>
          <a:p>
            <a:pPr marL="12700">
              <a:lnSpc>
                <a:spcPts val="885"/>
              </a:lnSpc>
            </a:pPr>
            <a:r>
              <a:rPr sz="750" b="1" spc="-10" dirty="0">
                <a:latin typeface="Arial"/>
                <a:cs typeface="Arial"/>
              </a:rPr>
              <a:t>PME\NFL1\2466106.5</a:t>
            </a:r>
            <a:endParaRPr sz="7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42920" y="880119"/>
            <a:ext cx="14763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Arial"/>
                <a:cs typeface="Arial"/>
              </a:rPr>
              <a:t>CONDITIONS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spc="-20" dirty="0">
                <a:latin typeface="Arial"/>
                <a:cs typeface="Arial"/>
              </a:rPr>
              <a:t>SALE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000" y="1187460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1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850" y="1187460"/>
            <a:ext cx="119507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latin typeface="Arial"/>
                <a:cs typeface="Arial"/>
              </a:rPr>
              <a:t>INTERPRETATION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1468129"/>
            <a:ext cx="1652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2915" algn="l"/>
              </a:tabLst>
            </a:pPr>
            <a:r>
              <a:rPr sz="1050" spc="-25" dirty="0">
                <a:latin typeface="Arial MT"/>
                <a:cs typeface="Arial MT"/>
              </a:rPr>
              <a:t>1.1</a:t>
            </a:r>
            <a:r>
              <a:rPr sz="1050" dirty="0">
                <a:latin typeface="Arial MT"/>
                <a:cs typeface="Arial MT"/>
              </a:rPr>
              <a:t>	In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Conditions: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8430" y="1748799"/>
            <a:ext cx="46228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“Buyer”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8950" y="1748799"/>
            <a:ext cx="361442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who</a:t>
            </a:r>
            <a:r>
              <a:rPr sz="1050" spc="4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submits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4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accepted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lang="en-US" sz="1050" spc="295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2.2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8430" y="2362210"/>
            <a:ext cx="115760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spc="-10" dirty="0">
                <a:latin typeface="Arial MT"/>
                <a:cs typeface="Arial MT"/>
              </a:rPr>
              <a:t>“Buyer’s Equipment/Labour”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8950" y="2362210"/>
            <a:ext cx="3613785" cy="8001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any)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for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supply,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installation</a:t>
            </a:r>
            <a:r>
              <a:rPr sz="1050" spc="3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commissioning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local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labour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stipulated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necessary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Solution as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Parties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(in </a:t>
            </a:r>
            <a:r>
              <a:rPr sz="1050" dirty="0">
                <a:latin typeface="Arial MT"/>
                <a:cs typeface="Arial MT"/>
              </a:rPr>
              <a:t>each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case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08430" y="3282960"/>
            <a:ext cx="74231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“Conditions”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8950" y="3282960"/>
            <a:ext cx="3611245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standard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document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(unless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context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requires) </a:t>
            </a:r>
            <a:r>
              <a:rPr sz="1050" dirty="0">
                <a:latin typeface="Arial MT"/>
                <a:cs typeface="Arial MT"/>
              </a:rPr>
              <a:t>includes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08430" y="3896369"/>
            <a:ext cx="77216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spc="-10" dirty="0">
                <a:latin typeface="Arial MT"/>
                <a:cs typeface="Arial MT"/>
              </a:rPr>
              <a:t>“Confidential Information”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28950" y="3896369"/>
            <a:ext cx="360934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lang="en-US" sz="1050" spc="90" dirty="0">
                <a:latin typeface="Arial MT"/>
                <a:cs typeface="Arial MT"/>
              </a:rPr>
              <a:t>AWLS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whatever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medium </a:t>
            </a:r>
            <a:r>
              <a:rPr sz="1050" dirty="0">
                <a:latin typeface="Arial MT"/>
                <a:cs typeface="Arial MT"/>
              </a:rPr>
              <a:t>including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written,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oral,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visual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electronic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form)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08430" y="4356109"/>
            <a:ext cx="61722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“Contract”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8950" y="4356109"/>
            <a:ext cx="3613150" cy="17697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lang="en-US" sz="1050" dirty="0">
                <a:latin typeface="Arial MT"/>
                <a:cs typeface="Arial MT"/>
              </a:rPr>
              <a:t>M</a:t>
            </a:r>
            <a:r>
              <a:rPr sz="1050" dirty="0">
                <a:latin typeface="Arial MT"/>
                <a:cs typeface="Arial MT"/>
              </a:rPr>
              <a:t>eans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acceptance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Purchase Order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08430" y="4815849"/>
            <a:ext cx="56515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“Deposit”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28950" y="4815849"/>
            <a:ext cx="361124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either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deposit,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advance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17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spc="-50" dirty="0">
                <a:latin typeface="Arial MT"/>
                <a:cs typeface="Arial MT"/>
              </a:rPr>
              <a:t>a </a:t>
            </a:r>
            <a:r>
              <a:rPr sz="1050" spc="-10" dirty="0">
                <a:latin typeface="Arial MT"/>
                <a:cs typeface="Arial MT"/>
              </a:rPr>
              <a:t>mobilisation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payment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08430" y="5275589"/>
            <a:ext cx="72009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“Document”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28950" y="5275589"/>
            <a:ext cx="3611879" cy="646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2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limitation,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addition</a:t>
            </a:r>
            <a:r>
              <a:rPr sz="1050" spc="2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document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writing,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drawing,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map,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plan,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diagram,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design,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picture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image,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tape,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disk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device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record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embodying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form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08430" y="6042669"/>
            <a:ext cx="505459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“Goods”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28950" y="6042669"/>
            <a:ext cx="3611245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(including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instalment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parts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them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08430" y="6656079"/>
            <a:ext cx="69850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”Incoterms”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28950" y="6656079"/>
            <a:ext cx="3615054" cy="12611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international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rules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interpretation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trade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International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Chamber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Commerce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force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made.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context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requires,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expression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defined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4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particular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meaning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</a:t>
            </a:r>
            <a:r>
              <a:rPr sz="1050" dirty="0">
                <a:latin typeface="Arial MT"/>
                <a:cs typeface="Arial MT"/>
              </a:rPr>
              <a:t>Incoterms shall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meaning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Conditions, </a:t>
            </a:r>
            <a:r>
              <a:rPr sz="1050" dirty="0">
                <a:latin typeface="Arial MT"/>
                <a:cs typeface="Arial MT"/>
              </a:rPr>
              <a:t>but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4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conflict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4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</a:t>
            </a:r>
            <a:r>
              <a:rPr sz="1050" dirty="0">
                <a:latin typeface="Arial MT"/>
                <a:cs typeface="Arial MT"/>
              </a:rPr>
              <a:t>Incoterms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latter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prevail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08430" y="8037839"/>
            <a:ext cx="66929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“Premises”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28950" y="8037839"/>
            <a:ext cx="3611879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location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required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requested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lang="en-US" sz="1050" spc="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performance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08430" y="8651250"/>
            <a:ext cx="105346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Arial MT"/>
                <a:cs typeface="Arial MT"/>
              </a:rPr>
              <a:t>“Purchase</a:t>
            </a:r>
            <a:r>
              <a:rPr sz="1050" spc="-7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Order”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28950" y="8651250"/>
            <a:ext cx="3612515" cy="646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offer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and/or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4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Specification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(as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applicable)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08430" y="9418329"/>
            <a:ext cx="62484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“Services”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28950" y="9418329"/>
            <a:ext cx="361124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17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17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7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services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whether</a:t>
            </a:r>
            <a:r>
              <a:rPr sz="1050" spc="18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70" dirty="0">
                <a:latin typeface="Arial MT"/>
                <a:cs typeface="Arial MT"/>
              </a:rPr>
              <a:t>  </a:t>
            </a:r>
            <a:r>
              <a:rPr sz="1050" spc="-10" dirty="0">
                <a:latin typeface="Arial MT"/>
                <a:cs typeface="Arial MT"/>
              </a:rPr>
              <a:t>design, </a:t>
            </a:r>
            <a:r>
              <a:rPr sz="1050" dirty="0">
                <a:latin typeface="Arial MT"/>
                <a:cs typeface="Arial MT"/>
              </a:rPr>
              <a:t>installation,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commissioning,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maintenance,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support,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repair,</a:t>
            </a:r>
            <a:endParaRPr sz="10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2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028950" y="880119"/>
            <a:ext cx="361124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rectification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improvement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lang="en-US" sz="1050" spc="7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supply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8430" y="1339860"/>
            <a:ext cx="5943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“Solution”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8950" y="1339860"/>
            <a:ext cx="361315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Goods,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Systems</a:t>
            </a:r>
            <a:r>
              <a:rPr sz="1050" spc="2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and/or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Services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23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29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24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3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23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229" dirty="0">
                <a:latin typeface="Arial MT"/>
                <a:cs typeface="Arial MT"/>
              </a:rPr>
              <a:t>  </a:t>
            </a:r>
            <a:r>
              <a:rPr sz="1050" spc="-10" dirty="0">
                <a:latin typeface="Arial MT"/>
                <a:cs typeface="Arial MT"/>
              </a:rPr>
              <a:t>these Conditions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8430" y="1953269"/>
            <a:ext cx="935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“Specifications”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8950" y="1953269"/>
            <a:ext cx="363855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specifications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included,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referred </a:t>
            </a:r>
            <a:r>
              <a:rPr sz="1050" dirty="0">
                <a:latin typeface="Arial MT"/>
                <a:cs typeface="Arial MT"/>
              </a:rPr>
              <a:t>to,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lang="en-US" sz="1050" spc="24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Document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lang="en-US" sz="1050" dirty="0">
                <a:latin typeface="Arial MT"/>
                <a:cs typeface="Arial MT"/>
              </a:rPr>
              <a:t> AWLS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8430" y="2566679"/>
            <a:ext cx="12172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Arial MT"/>
                <a:cs typeface="Arial MT"/>
              </a:rPr>
              <a:t>“Special</a:t>
            </a:r>
            <a:r>
              <a:rPr sz="1050" spc="-7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8950" y="2566679"/>
            <a:ext cx="361124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included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lang="en-US" sz="1050" spc="-4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Quotation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8430" y="3026419"/>
            <a:ext cx="55753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“System”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8950" y="3026419"/>
            <a:ext cx="3613150" cy="48474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fire,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safety,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security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defence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system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relation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lang="en-US" sz="1050" spc="4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supplying</a:t>
            </a:r>
            <a:r>
              <a:rPr sz="1050" spc="4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providing Services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8430" y="3639829"/>
            <a:ext cx="853440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”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28950" y="3639829"/>
            <a:ext cx="3611879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lang="en-US" sz="1050" spc="48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Group</a:t>
            </a:r>
            <a:r>
              <a:rPr lang="en-US"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lang="en-US" sz="1050" spc="475" dirty="0">
                <a:latin typeface="Arial MT"/>
                <a:cs typeface="Arial MT"/>
              </a:rPr>
              <a:t>AWLS </a:t>
            </a:r>
            <a:r>
              <a:rPr sz="1050" spc="-10" dirty="0">
                <a:latin typeface="Arial MT"/>
                <a:cs typeface="Arial MT"/>
              </a:rPr>
              <a:t>House, </a:t>
            </a:r>
            <a:r>
              <a:rPr sz="1050" dirty="0">
                <a:latin typeface="Arial MT"/>
                <a:cs typeface="Arial MT"/>
              </a:rPr>
              <a:t>Blacklocks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Hill,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Banbury,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Oxon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OX17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2BS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and/or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subsidiary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companies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lang="en-US" sz="1050" spc="-45" dirty="0">
                <a:latin typeface="Arial MT"/>
                <a:cs typeface="Arial MT"/>
              </a:rPr>
              <a:t>AWLS 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Group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08430" y="4253239"/>
            <a:ext cx="904875" cy="330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spc="-10" dirty="0">
                <a:latin typeface="Arial MT"/>
                <a:cs typeface="Arial MT"/>
              </a:rPr>
              <a:t>“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’s Equipment”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28950" y="4253239"/>
            <a:ext cx="3612515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owned,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leased,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hired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borrowed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used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8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supply,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installation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spc="-10" dirty="0">
                <a:latin typeface="Arial MT"/>
                <a:cs typeface="Arial MT"/>
              </a:rPr>
              <a:t>commissioning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08430" y="4866649"/>
            <a:ext cx="904875" cy="330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spc="-10" dirty="0">
                <a:latin typeface="Arial MT"/>
                <a:cs typeface="Arial MT"/>
              </a:rPr>
              <a:t>“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’s Quotation”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28950" y="4866649"/>
            <a:ext cx="355028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written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lang="en-US" sz="1050" spc="-4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8430" y="5326389"/>
            <a:ext cx="52705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“Writing”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28950" y="5326389"/>
            <a:ext cx="123444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2780" algn="l"/>
              </a:tabLst>
            </a:pPr>
            <a:r>
              <a:rPr sz="1050" spc="-10" dirty="0">
                <a:latin typeface="Arial MT"/>
                <a:cs typeface="Arial MT"/>
              </a:rPr>
              <a:t>includes</a:t>
            </a:r>
            <a:r>
              <a:rPr sz="1050" dirty="0">
                <a:latin typeface="Arial MT"/>
                <a:cs typeface="Arial MT"/>
              </a:rPr>
              <a:t>	</a:t>
            </a:r>
            <a:r>
              <a:rPr sz="1050" spc="-10" dirty="0">
                <a:latin typeface="Arial MT"/>
                <a:cs typeface="Arial MT"/>
              </a:rPr>
              <a:t>electronic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91634" y="5326389"/>
            <a:ext cx="22510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134" algn="l"/>
                <a:tab pos="1116330" algn="l"/>
                <a:tab pos="2016125" algn="l"/>
              </a:tabLst>
            </a:pPr>
            <a:r>
              <a:rPr sz="1050" spc="-10" dirty="0">
                <a:latin typeface="Arial MT"/>
                <a:cs typeface="Arial MT"/>
              </a:rPr>
              <a:t>mail,</a:t>
            </a:r>
            <a:r>
              <a:rPr sz="1050" dirty="0">
                <a:latin typeface="Arial MT"/>
                <a:cs typeface="Arial MT"/>
              </a:rPr>
              <a:t>	</a:t>
            </a:r>
            <a:r>
              <a:rPr sz="1050" spc="-10" dirty="0">
                <a:latin typeface="Arial MT"/>
                <a:cs typeface="Arial MT"/>
              </a:rPr>
              <a:t>facsimile</a:t>
            </a:r>
            <a:r>
              <a:rPr sz="1050" dirty="0">
                <a:latin typeface="Arial MT"/>
                <a:cs typeface="Arial MT"/>
              </a:rPr>
              <a:t>	</a:t>
            </a:r>
            <a:r>
              <a:rPr sz="1050" spc="-10" dirty="0">
                <a:latin typeface="Arial MT"/>
                <a:cs typeface="Arial MT"/>
              </a:rPr>
              <a:t>transmission</a:t>
            </a:r>
            <a:r>
              <a:rPr sz="1050" dirty="0">
                <a:latin typeface="Arial MT"/>
                <a:cs typeface="Arial MT"/>
              </a:rPr>
              <a:t>	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28950" y="5480059"/>
            <a:ext cx="223964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comparable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means of</a:t>
            </a:r>
            <a:r>
              <a:rPr sz="1050" spc="-10" dirty="0">
                <a:latin typeface="Arial MT"/>
                <a:cs typeface="Arial MT"/>
              </a:rPr>
              <a:t> communication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08430" y="5786129"/>
            <a:ext cx="49149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“Works”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28950" y="5786129"/>
            <a:ext cx="361315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means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works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installation,</a:t>
            </a:r>
            <a:r>
              <a:rPr sz="1050" spc="4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commissioning,</a:t>
            </a:r>
            <a:r>
              <a:rPr sz="1050" spc="4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repair, </a:t>
            </a:r>
            <a:r>
              <a:rPr sz="1050" dirty="0">
                <a:latin typeface="Arial MT"/>
                <a:cs typeface="Arial MT"/>
              </a:rPr>
              <a:t>replacement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maintenance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undertaken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lang="en-US" sz="1050" spc="75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89000" y="6399539"/>
            <a:ext cx="577596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>
              <a:lnSpc>
                <a:spcPts val="1210"/>
              </a:lnSpc>
              <a:spcBef>
                <a:spcPts val="180"/>
              </a:spcBef>
              <a:tabLst>
                <a:tab pos="462915" algn="l"/>
              </a:tabLst>
            </a:pPr>
            <a:r>
              <a:rPr sz="1050" spc="-25" dirty="0">
                <a:latin typeface="Arial MT"/>
                <a:cs typeface="Arial MT"/>
              </a:rPr>
              <a:t>1.2</a:t>
            </a:r>
            <a:r>
              <a:rPr sz="1050" dirty="0">
                <a:latin typeface="Arial MT"/>
                <a:cs typeface="Arial MT"/>
              </a:rPr>
              <a:t>	Any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reference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statute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construed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50" dirty="0">
                <a:latin typeface="Arial MT"/>
                <a:cs typeface="Arial MT"/>
              </a:rPr>
              <a:t>a </a:t>
            </a:r>
            <a:r>
              <a:rPr sz="1050" dirty="0">
                <a:latin typeface="Arial MT"/>
                <a:cs typeface="Arial MT"/>
              </a:rPr>
              <a:t>reference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amended,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re-</a:t>
            </a:r>
            <a:r>
              <a:rPr sz="1050" dirty="0">
                <a:latin typeface="Arial MT"/>
                <a:cs typeface="Arial MT"/>
              </a:rPr>
              <a:t>enacted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extended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relevant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time.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9000" y="7268219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2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9000" y="6833879"/>
            <a:ext cx="5770880" cy="6197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>
              <a:lnSpc>
                <a:spcPts val="1210"/>
              </a:lnSpc>
              <a:spcBef>
                <a:spcPts val="180"/>
              </a:spcBef>
              <a:tabLst>
                <a:tab pos="462915" algn="l"/>
              </a:tabLst>
            </a:pPr>
            <a:r>
              <a:rPr sz="1050" spc="-25" dirty="0">
                <a:latin typeface="Arial MT"/>
                <a:cs typeface="Arial MT"/>
              </a:rPr>
              <a:t>1.3</a:t>
            </a:r>
            <a:r>
              <a:rPr sz="1050" dirty="0">
                <a:latin typeface="Arial MT"/>
                <a:cs typeface="Arial MT"/>
              </a:rPr>
              <a:t>	The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headings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convenience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only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affect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their interpretation.</a:t>
            </a:r>
            <a:endParaRPr sz="1050">
              <a:latin typeface="Arial MT"/>
              <a:cs typeface="Arial MT"/>
            </a:endParaRPr>
          </a:p>
          <a:p>
            <a:pPr marL="463550">
              <a:lnSpc>
                <a:spcPct val="100000"/>
              </a:lnSpc>
              <a:spcBef>
                <a:spcPts val="919"/>
              </a:spcBef>
            </a:pPr>
            <a:r>
              <a:rPr sz="1050" b="1" dirty="0">
                <a:latin typeface="Arial"/>
                <a:cs typeface="Arial"/>
              </a:rPr>
              <a:t>APPLICATION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CONDITIONS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9000" y="7548889"/>
            <a:ext cx="4120515" cy="466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915" lvl="1" indent="-45021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2915" algn="l"/>
              </a:tabLst>
            </a:pP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shall:</a:t>
            </a:r>
            <a:endParaRPr sz="1050">
              <a:latin typeface="Arial MT"/>
              <a:cs typeface="Arial MT"/>
            </a:endParaRPr>
          </a:p>
          <a:p>
            <a:pPr marL="1092835" lvl="2" indent="-629285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1092835" algn="l"/>
              </a:tabLst>
            </a:pPr>
            <a:r>
              <a:rPr sz="1050" dirty="0">
                <a:latin typeface="Arial MT"/>
                <a:cs typeface="Arial MT"/>
              </a:rPr>
              <a:t>Apply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incorporated </a:t>
            </a:r>
            <a:r>
              <a:rPr sz="1050" dirty="0">
                <a:latin typeface="Arial MT"/>
                <a:cs typeface="Arial MT"/>
              </a:rPr>
              <a:t>into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Contract;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39850" y="811022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2.1.2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69770" y="8110229"/>
            <a:ext cx="469773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Prevail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over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inconsistent terms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contained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referred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Order,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Document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implied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trade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custom,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practice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course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dealing.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9000" y="8698239"/>
            <a:ext cx="6165850" cy="92076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5080" lvl="1" indent="-445770" algn="just">
              <a:lnSpc>
                <a:spcPts val="1210"/>
              </a:lnSpc>
              <a:spcBef>
                <a:spcPts val="18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 Buyer’s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 Order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 acceptance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lang="en-US" sz="1050" spc="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constitute 	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offer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and/or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(if 	</a:t>
            </a:r>
            <a:r>
              <a:rPr sz="1050" spc="-10" dirty="0">
                <a:latin typeface="Arial MT"/>
                <a:cs typeface="Arial MT"/>
              </a:rPr>
              <a:t>applicable).</a:t>
            </a:r>
            <a:endParaRPr sz="1050" dirty="0">
              <a:latin typeface="Arial MT"/>
              <a:cs typeface="Arial MT"/>
            </a:endParaRPr>
          </a:p>
          <a:p>
            <a:pPr marL="458470" marR="5080" lvl="1" indent="-44577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No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offer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placed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accepted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lang="en-US" sz="1050" spc="16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written 	</a:t>
            </a:r>
            <a:r>
              <a:rPr sz="1050" dirty="0">
                <a:latin typeface="Arial MT"/>
                <a:cs typeface="Arial MT"/>
              </a:rPr>
              <a:t>acknowledgement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issued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executed by Westminster,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 contract 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3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5778500" cy="13881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a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established.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standard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any) </a:t>
            </a:r>
            <a:r>
              <a:rPr sz="1050" dirty="0">
                <a:latin typeface="Arial MT"/>
                <a:cs typeface="Arial MT"/>
              </a:rPr>
              <a:t>attached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to,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enclosed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referred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Document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govern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Contract.</a:t>
            </a:r>
            <a:endParaRPr sz="1050" dirty="0">
              <a:latin typeface="Arial MT"/>
              <a:cs typeface="Arial MT"/>
            </a:endParaRPr>
          </a:p>
          <a:p>
            <a:pPr marL="463550" marR="5080" indent="-450850" algn="just">
              <a:lnSpc>
                <a:spcPts val="1210"/>
              </a:lnSpc>
              <a:spcBef>
                <a:spcPts val="1000"/>
              </a:spcBef>
            </a:pPr>
            <a:r>
              <a:rPr sz="1050" dirty="0">
                <a:latin typeface="Arial MT"/>
                <a:cs typeface="Arial MT"/>
              </a:rPr>
              <a:t>2.4</a:t>
            </a:r>
            <a:r>
              <a:rPr sz="1050" spc="365" dirty="0">
                <a:latin typeface="Arial MT"/>
                <a:cs typeface="Arial MT"/>
              </a:rPr>
              <a:t>  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basis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into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existence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until 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254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2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accepted</a:t>
            </a:r>
            <a:r>
              <a:rPr sz="1050" spc="254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4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254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2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Order</a:t>
            </a:r>
            <a:r>
              <a:rPr sz="1050" spc="2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5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dispatching</a:t>
            </a:r>
            <a:r>
              <a:rPr sz="1050" spc="254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an </a:t>
            </a:r>
            <a:r>
              <a:rPr sz="1050" dirty="0">
                <a:latin typeface="Arial MT"/>
                <a:cs typeface="Arial MT"/>
              </a:rPr>
              <a:t>acknowledgement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Buyer.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lang="en-US" sz="1050" spc="45" dirty="0">
                <a:latin typeface="Arial MT"/>
                <a:cs typeface="Arial MT"/>
              </a:rPr>
              <a:t>AWLS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valid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period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30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days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only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(unless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stated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Writing),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that </a:t>
            </a:r>
            <a:r>
              <a:rPr lang="en-US" sz="1050" spc="-20" dirty="0">
                <a:latin typeface="Arial MT"/>
                <a:cs typeface="Arial MT"/>
              </a:rPr>
              <a:t>AWLS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previously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withdrawn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it.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000" y="2797819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3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000" y="2363479"/>
            <a:ext cx="5779770" cy="6197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>
              <a:lnSpc>
                <a:spcPts val="1210"/>
              </a:lnSpc>
              <a:spcBef>
                <a:spcPts val="180"/>
              </a:spcBef>
              <a:tabLst>
                <a:tab pos="462915" algn="l"/>
              </a:tabLst>
            </a:pPr>
            <a:r>
              <a:rPr sz="1050" spc="-25" dirty="0">
                <a:latin typeface="Arial MT"/>
                <a:cs typeface="Arial MT"/>
              </a:rPr>
              <a:t>2.5</a:t>
            </a:r>
            <a:r>
              <a:rPr sz="1050" dirty="0">
                <a:latin typeface="Arial MT"/>
                <a:cs typeface="Arial MT"/>
              </a:rPr>
              <a:t>	In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event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conflict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prevail.</a:t>
            </a:r>
            <a:endParaRPr sz="1050">
              <a:latin typeface="Arial MT"/>
              <a:cs typeface="Arial MT"/>
            </a:endParaRPr>
          </a:p>
          <a:p>
            <a:pPr marL="463550">
              <a:lnSpc>
                <a:spcPct val="100000"/>
              </a:lnSpc>
              <a:spcBef>
                <a:spcPts val="919"/>
              </a:spcBef>
            </a:pPr>
            <a:r>
              <a:rPr sz="1050" b="1" dirty="0">
                <a:latin typeface="Arial"/>
                <a:cs typeface="Arial"/>
              </a:rPr>
              <a:t>BASIS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THE</a:t>
            </a:r>
            <a:r>
              <a:rPr sz="1050" b="1" spc="-20" dirty="0">
                <a:latin typeface="Arial"/>
                <a:cs typeface="Arial"/>
              </a:rPr>
              <a:t> SALE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3078489"/>
            <a:ext cx="5781040" cy="29984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7620" lvl="1" indent="-44577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sell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Contract,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Conditions.</a:t>
            </a:r>
            <a:endParaRPr sz="1050" dirty="0">
              <a:latin typeface="Arial MT"/>
              <a:cs typeface="Arial MT"/>
            </a:endParaRPr>
          </a:p>
          <a:p>
            <a:pPr marL="458470" marR="1016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No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variation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binding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authorised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representatives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458470" marR="508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employees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agents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authorised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make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representations 	</a:t>
            </a:r>
            <a:r>
              <a:rPr sz="1050" dirty="0">
                <a:latin typeface="Arial MT"/>
                <a:cs typeface="Arial MT"/>
              </a:rPr>
              <a:t>concerning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confirmed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lang="en-US" sz="1050" spc="3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Writing.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entering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Contract,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acknowledges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does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on,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waives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for 	</a:t>
            </a:r>
            <a:r>
              <a:rPr sz="1050" dirty="0">
                <a:latin typeface="Arial MT"/>
                <a:cs typeface="Arial MT"/>
              </a:rPr>
              <a:t>breach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of,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representations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confirmed.</a:t>
            </a:r>
            <a:endParaRPr sz="1050" dirty="0">
              <a:latin typeface="Arial MT"/>
              <a:cs typeface="Arial MT"/>
            </a:endParaRPr>
          </a:p>
          <a:p>
            <a:pPr marL="458470" marR="8255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advice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recommendation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lang="en-US" sz="1050" spc="2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(or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employees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agents)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employees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agents)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storage,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application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 	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 confirmed in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 by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followed 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acted upon entirely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own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risk,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accordingly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lang="en-US" sz="1050" spc="5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advice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spc="-10" dirty="0">
                <a:latin typeface="Arial MT"/>
                <a:cs typeface="Arial MT"/>
              </a:rPr>
              <a:t>recommendation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 so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confirmed.</a:t>
            </a:r>
            <a:endParaRPr sz="1050" dirty="0">
              <a:latin typeface="Arial MT"/>
              <a:cs typeface="Arial MT"/>
            </a:endParaRPr>
          </a:p>
          <a:p>
            <a:pPr marL="458470" marR="8255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typographical,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clerical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error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omission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sales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literature,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quotation, 	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list,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acceptance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offer,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invoice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Document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issued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correction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9000" y="6172209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4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9850" y="6172209"/>
            <a:ext cx="114427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latin typeface="Arial"/>
                <a:cs typeface="Arial"/>
              </a:rPr>
              <a:t>SPECIFICATIONS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9000" y="6452879"/>
            <a:ext cx="5779770" cy="31788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5080" lvl="1" indent="-44577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responsible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lang="en-US" sz="1050" spc="3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ensuring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accuracy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specification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submitted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Buyer,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giving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lang="en-US" sz="1050" spc="235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necessary</a:t>
            </a:r>
            <a:r>
              <a:rPr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information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relating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4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45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sufficient</a:t>
            </a:r>
            <a:r>
              <a:rPr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4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6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enable </a:t>
            </a:r>
            <a:r>
              <a:rPr lang="en-US" sz="1050" spc="-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perform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terms.</a:t>
            </a:r>
            <a:endParaRPr sz="1050" dirty="0">
              <a:latin typeface="Arial MT"/>
              <a:cs typeface="Arial MT"/>
            </a:endParaRPr>
          </a:p>
          <a:p>
            <a:pPr marL="458470" marR="1270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quantity,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quality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description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specification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be 	</a:t>
            </a:r>
            <a:r>
              <a:rPr sz="1050" dirty="0">
                <a:latin typeface="Arial MT"/>
                <a:cs typeface="Arial MT"/>
              </a:rPr>
              <a:t>those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Contract.</a:t>
            </a:r>
            <a:endParaRPr sz="1050" dirty="0">
              <a:latin typeface="Arial MT"/>
              <a:cs typeface="Arial MT"/>
            </a:endParaRPr>
          </a:p>
          <a:p>
            <a:pPr marL="458470" marR="508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manufactured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process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applied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specification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submitted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Buyer,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shall 	</a:t>
            </a:r>
            <a:r>
              <a:rPr sz="1050" dirty="0">
                <a:latin typeface="Arial MT"/>
                <a:cs typeface="Arial MT"/>
              </a:rPr>
              <a:t>indemnify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lang="en-US" sz="1050" spc="-3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loss,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damages,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awarded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incurred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connection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lang="en-US" sz="1050" spc="-30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settlement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infringement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patent,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copyright,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design,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trade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mark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industrial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intellectual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property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rights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results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from 	</a:t>
            </a:r>
            <a:r>
              <a:rPr lang="en-US" sz="1050" spc="-20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specification.</a:t>
            </a:r>
            <a:endParaRPr sz="1050" dirty="0">
              <a:latin typeface="Arial MT"/>
              <a:cs typeface="Arial MT"/>
            </a:endParaRPr>
          </a:p>
          <a:p>
            <a:pPr marL="458470" marR="5715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reserves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make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changes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specification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 	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required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conform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safety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statutory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requirements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or, 	</a:t>
            </a: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supplied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specification,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</a:t>
            </a:r>
            <a:r>
              <a:rPr sz="1050" spc="3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not 	</a:t>
            </a:r>
            <a:r>
              <a:rPr sz="1050" dirty="0">
                <a:latin typeface="Arial MT"/>
                <a:cs typeface="Arial MT"/>
              </a:rPr>
              <a:t>materially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affect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quality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performance.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lang="en-US" sz="1050" spc="30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reserves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use 	</a:t>
            </a:r>
            <a:r>
              <a:rPr sz="1050" dirty="0">
                <a:latin typeface="Arial MT"/>
                <a:cs typeface="Arial MT"/>
              </a:rPr>
              <a:t>alternative 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modified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items 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equal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better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performance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quality,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no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4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5778500" cy="39204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889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additional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</a:t>
            </a:r>
            <a:r>
              <a:rPr sz="1050" spc="2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Buyer,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lang="en-US" sz="1050" spc="28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considers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necessary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better performance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because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unavailability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specified</a:t>
            </a:r>
            <a:r>
              <a:rPr sz="1050" spc="-10" dirty="0">
                <a:latin typeface="Arial MT"/>
                <a:cs typeface="Arial MT"/>
              </a:rPr>
              <a:t> items.</a:t>
            </a:r>
            <a:endParaRPr sz="1050" dirty="0">
              <a:latin typeface="Arial MT"/>
              <a:cs typeface="Arial MT"/>
            </a:endParaRPr>
          </a:p>
          <a:p>
            <a:pPr marL="458470" marR="5715" lvl="1" indent="-44577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No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cancelled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except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agreement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indemnify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lang="en-US" sz="1050" spc="9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all 	</a:t>
            </a:r>
            <a:r>
              <a:rPr sz="1050" dirty="0">
                <a:latin typeface="Arial MT"/>
                <a:cs typeface="Arial MT"/>
              </a:rPr>
              <a:t>committed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cancellation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(including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committed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labour 	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material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used)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charges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incurred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result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spc="-10" dirty="0">
                <a:latin typeface="Arial MT"/>
                <a:cs typeface="Arial MT"/>
              </a:rPr>
              <a:t>cancellation.</a:t>
            </a:r>
            <a:endParaRPr sz="1050" dirty="0">
              <a:latin typeface="Arial MT"/>
              <a:cs typeface="Arial MT"/>
            </a:endParaRPr>
          </a:p>
          <a:p>
            <a:pPr marL="458470" marR="5080" lvl="1" indent="-44577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standard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products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lang="en-US" sz="1050" spc="-35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to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order,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Solutions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vary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normal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trade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tolerances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dimensions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specified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Buyer in 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Buyer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 entitled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make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against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lang="en-US" sz="1050" spc="-3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variations.</a:t>
            </a:r>
            <a:endParaRPr sz="1050" dirty="0">
              <a:latin typeface="Arial MT"/>
              <a:cs typeface="Arial MT"/>
            </a:endParaRPr>
          </a:p>
          <a:p>
            <a:pPr marL="458470" marR="7620" lvl="1" indent="-44577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spc="-10" dirty="0">
                <a:latin typeface="Arial MT"/>
                <a:cs typeface="Arial MT"/>
              </a:rPr>
              <a:t>Notwithstanding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sample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Solution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 exhibited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 and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inspected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</a:t>
            </a:r>
            <a:r>
              <a:rPr sz="1050" spc="-10" dirty="0">
                <a:latin typeface="Arial MT"/>
                <a:cs typeface="Arial MT"/>
              </a:rPr>
              <a:t>Buyer, 	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sample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exhibited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inspected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solely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enable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judge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itself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quality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bulk, and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 constitute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sample.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own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risk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their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corresponding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said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sample,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normal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variation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bulk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sample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trade.</a:t>
            </a:r>
            <a:endParaRPr sz="1050" dirty="0">
              <a:latin typeface="Arial MT"/>
              <a:cs typeface="Arial MT"/>
            </a:endParaRPr>
          </a:p>
          <a:p>
            <a:pPr marL="458470" marR="5080" lvl="1" indent="-44577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prejudice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generality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foregoing,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particular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proposes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Solution,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including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required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particular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software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hardware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case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be),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 be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deemed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 to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 known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 have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been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made 	</a:t>
            </a:r>
            <a:r>
              <a:rPr sz="1050" dirty="0">
                <a:latin typeface="Arial MT"/>
                <a:cs typeface="Arial MT"/>
              </a:rPr>
              <a:t>known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lang="en-US" sz="1050" spc="2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specifically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recorded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Quotation.</a:t>
            </a:r>
            <a:r>
              <a:rPr sz="1050" spc="235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 hereby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acknowledges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lang="en-US" sz="1050" dirty="0">
                <a:latin typeface="Arial MT"/>
                <a:cs typeface="Arial MT"/>
              </a:rPr>
              <a:t> AWLS 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be 	</a:t>
            </a:r>
            <a:r>
              <a:rPr sz="1050" dirty="0">
                <a:latin typeface="Arial MT"/>
                <a:cs typeface="Arial MT"/>
              </a:rPr>
              <a:t>deemed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been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000" y="4895859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5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850" y="4895859"/>
            <a:ext cx="43307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10" dirty="0">
                <a:latin typeface="Arial"/>
                <a:cs typeface="Arial"/>
              </a:rPr>
              <a:t>PRICE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5176529"/>
            <a:ext cx="5779770" cy="333247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5080" lvl="1" indent="-44577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quoted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lang="en-US" sz="1050" spc="18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lang="en-US" sz="1050" spc="180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	</a:t>
            </a:r>
            <a:r>
              <a:rPr sz="1050" dirty="0">
                <a:latin typeface="Arial MT"/>
                <a:cs typeface="Arial MT"/>
              </a:rPr>
              <a:t>Quotation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communicated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including 	</a:t>
            </a:r>
            <a:r>
              <a:rPr sz="1050" dirty="0">
                <a:latin typeface="Arial MT"/>
                <a:cs typeface="Arial MT"/>
              </a:rPr>
              <a:t>but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limited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listed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published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list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current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date 	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acceptance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Order.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quoted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valid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30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only,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unless 	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stated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they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altered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giving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Buyer.</a:t>
            </a:r>
            <a:endParaRPr sz="1050" dirty="0">
              <a:latin typeface="Arial MT"/>
              <a:cs typeface="Arial MT"/>
            </a:endParaRPr>
          </a:p>
          <a:p>
            <a:pPr marL="458470" marR="635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Except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3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stated</a:t>
            </a:r>
            <a:r>
              <a:rPr sz="1050" spc="3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3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current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valid 	</a:t>
            </a:r>
            <a:r>
              <a:rPr lang="en-US" sz="1050" spc="-10" dirty="0">
                <a:latin typeface="Arial MT"/>
                <a:cs typeface="Arial MT"/>
              </a:rPr>
              <a:t>AWLS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list,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r>
              <a:rPr lang="en-US" sz="1050" spc="-25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prices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lang="en-US" sz="1050" spc="2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2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ex-</a:t>
            </a:r>
            <a:r>
              <a:rPr sz="1050" dirty="0">
                <a:latin typeface="Arial MT"/>
                <a:cs typeface="Arial MT"/>
              </a:rPr>
              <a:t>works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basis,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where 	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3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charges</a:t>
            </a:r>
            <a:r>
              <a:rPr sz="1050" spc="4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transport,</a:t>
            </a:r>
            <a:r>
              <a:rPr sz="1050" spc="4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packaging</a:t>
            </a:r>
            <a:r>
              <a:rPr sz="1050" spc="409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spc="-10" dirty="0">
                <a:latin typeface="Arial MT"/>
                <a:cs typeface="Arial MT"/>
              </a:rPr>
              <a:t>insurance.</a:t>
            </a:r>
            <a:endParaRPr sz="1050" dirty="0">
              <a:latin typeface="Arial MT"/>
              <a:cs typeface="Arial MT"/>
            </a:endParaRPr>
          </a:p>
          <a:p>
            <a:pPr marL="458470" marR="508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exclusive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value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added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tax,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local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taxes, 	</a:t>
            </a:r>
            <a:r>
              <a:rPr sz="1050" dirty="0">
                <a:latin typeface="Arial MT"/>
                <a:cs typeface="Arial MT"/>
              </a:rPr>
              <a:t>port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clearance 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duty,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lang="en-US" sz="1050" spc="-2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addition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price.</a:t>
            </a:r>
            <a:endParaRPr sz="1050" dirty="0">
              <a:latin typeface="Arial MT"/>
              <a:cs typeface="Arial MT"/>
            </a:endParaRPr>
          </a:p>
          <a:p>
            <a:pPr marL="458470" marR="635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pallets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returnable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containers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charged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addition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Solution,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but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credit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such 	</a:t>
            </a:r>
            <a:r>
              <a:rPr sz="1050" dirty="0">
                <a:latin typeface="Arial MT"/>
                <a:cs typeface="Arial MT"/>
              </a:rPr>
              <a:t>pallets and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returnable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containers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returned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undamaged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lang="en-US" sz="1050" spc="-1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before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due 	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date.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9000" y="8604259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6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9850" y="8604259"/>
            <a:ext cx="140271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Arial"/>
                <a:cs typeface="Arial"/>
              </a:rPr>
              <a:t>TERMS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PAYMENT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9000" y="8884929"/>
            <a:ext cx="5779135" cy="64643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6.1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lang="en-US" sz="1050" spc="36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reserves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non-returnable </a:t>
            </a:r>
            <a:r>
              <a:rPr sz="1050" dirty="0">
                <a:latin typeface="Arial MT"/>
                <a:cs typeface="Arial MT"/>
              </a:rPr>
              <a:t>Deposit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sum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lang="en-US" sz="1050" dirty="0">
                <a:latin typeface="Arial MT"/>
                <a:cs typeface="Arial MT"/>
              </a:rPr>
              <a:t> AWLS 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discretion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event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failing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take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hereunder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deposit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forfeited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prejudice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all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remedies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lang="en-US" sz="1050" spc="-45" dirty="0">
                <a:latin typeface="Arial MT"/>
                <a:cs typeface="Arial MT"/>
              </a:rPr>
              <a:t>AWLS </a:t>
            </a:r>
            <a:r>
              <a:rPr sz="1050" spc="-10" dirty="0">
                <a:latin typeface="Arial MT"/>
                <a:cs typeface="Arial MT"/>
              </a:rPr>
              <a:t>hereunder.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5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9000" y="880119"/>
            <a:ext cx="5779770" cy="33058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5080" lvl="1" indent="-445770" algn="just">
              <a:lnSpc>
                <a:spcPts val="1210"/>
              </a:lnSpc>
              <a:spcBef>
                <a:spcPts val="18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make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lang="en-US" sz="1050" spc="65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Conditions,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applicable.</a:t>
            </a:r>
            <a:endParaRPr sz="1050" dirty="0">
              <a:latin typeface="Arial MT"/>
              <a:cs typeface="Arial MT"/>
            </a:endParaRPr>
          </a:p>
          <a:p>
            <a:pPr marL="458470" marR="6985" lvl="1" indent="-44577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6.2,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lang="en-US" sz="1050" spc="13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invoice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terms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stipulated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Special 	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applicable)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Solution,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collected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wrongfully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Goods,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event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lang="en-US" sz="1050" spc="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invoice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at 	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lang="en-US" sz="1050" spc="3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notified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ready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collection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case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be)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tendered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Solution.</a:t>
            </a:r>
            <a:endParaRPr sz="1050" dirty="0">
              <a:latin typeface="Arial MT"/>
              <a:cs typeface="Arial MT"/>
            </a:endParaRPr>
          </a:p>
          <a:p>
            <a:pPr marL="458470" marR="5715" lvl="1" indent="-44577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2" action="ppaction://hlinksldjump"/>
              </a:rPr>
              <a:t>6.3</a:t>
            </a:r>
            <a:r>
              <a:rPr sz="1050" dirty="0">
                <a:latin typeface="Arial MT"/>
                <a:cs typeface="Arial MT"/>
              </a:rPr>
              <a:t> 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 shall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price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 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(or relevant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thereof)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upon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receipt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invoice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stage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stipulated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applicable)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notwithstanding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place 	</a:t>
            </a:r>
            <a:r>
              <a:rPr sz="1050" dirty="0">
                <a:latin typeface="Arial MT"/>
                <a:cs typeface="Arial MT"/>
              </a:rPr>
              <a:t>and 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property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Buyer.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thereof)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essence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Contract.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Receipts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will 	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issued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only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request.</a:t>
            </a:r>
            <a:endParaRPr sz="1050" dirty="0">
              <a:latin typeface="Arial MT"/>
              <a:cs typeface="Arial MT"/>
            </a:endParaRPr>
          </a:p>
          <a:p>
            <a:pPr marL="458470" marR="7620" lvl="1" indent="-44577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fails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make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then,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prejudice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remedy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 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lang="en-US" sz="1050" spc="-3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to:</a:t>
            </a:r>
            <a:endParaRPr sz="1050" dirty="0">
              <a:latin typeface="Arial MT"/>
              <a:cs typeface="Arial MT"/>
            </a:endParaRPr>
          </a:p>
          <a:p>
            <a:pPr marL="1092835" lvl="2" indent="-629285">
              <a:lnSpc>
                <a:spcPct val="100000"/>
              </a:lnSpc>
              <a:spcBef>
                <a:spcPts val="919"/>
              </a:spcBef>
              <a:buAutoNum type="arabicPeriod"/>
              <a:tabLst>
                <a:tab pos="1092835" algn="l"/>
              </a:tabLst>
            </a:pPr>
            <a:r>
              <a:rPr sz="1050" dirty="0">
                <a:latin typeface="Arial MT"/>
                <a:cs typeface="Arial MT"/>
              </a:rPr>
              <a:t>cancel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suspend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further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deliveries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Buyer;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9850" y="428117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6.5.2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9770" y="4281179"/>
            <a:ext cx="469900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demand payment 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 outstanding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balances whether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and/or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cancel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outstanding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Orders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outstanding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commitments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Buyer;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850" y="486918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6.5.3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9770" y="4869189"/>
            <a:ext cx="4699000" cy="63863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appropriate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(or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supplied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between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lang="en-US" sz="1050" dirty="0">
                <a:latin typeface="Arial MT"/>
                <a:cs typeface="Arial MT"/>
              </a:rPr>
              <a:t> AWLS </a:t>
            </a:r>
            <a:r>
              <a:rPr sz="1050" spc="-10" dirty="0">
                <a:latin typeface="Arial MT"/>
                <a:cs typeface="Arial MT"/>
              </a:rPr>
              <a:t>)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lang="en-US" sz="1050" spc="80" dirty="0">
                <a:latin typeface="Arial MT"/>
                <a:cs typeface="Arial MT"/>
              </a:rPr>
              <a:t>AWLS 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think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fit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(notwithstanding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purported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appropriation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Buyer);</a:t>
            </a:r>
            <a:r>
              <a:rPr sz="1050" spc="-25" dirty="0">
                <a:latin typeface="Arial MT"/>
                <a:cs typeface="Arial MT"/>
              </a:rPr>
              <a:t> and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9850" y="561086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6.5.4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9770" y="5610869"/>
            <a:ext cx="469773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charge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interest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(both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before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judgement)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amount </a:t>
            </a:r>
            <a:r>
              <a:rPr sz="1050" dirty="0">
                <a:latin typeface="Arial MT"/>
                <a:cs typeface="Arial MT"/>
              </a:rPr>
              <a:t>unpaid,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rate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five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(5)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cent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annum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above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HSBC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Bank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plc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base </a:t>
            </a:r>
            <a:r>
              <a:rPr sz="1050" dirty="0">
                <a:latin typeface="Arial MT"/>
                <a:cs typeface="Arial MT"/>
              </a:rPr>
              <a:t>rate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accruing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daily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basis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until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made.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9000" y="6198879"/>
            <a:ext cx="5775960" cy="48474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6.6</a:t>
            </a:r>
            <a:r>
              <a:rPr sz="1050" spc="350" dirty="0">
                <a:latin typeface="Arial MT"/>
                <a:cs typeface="Arial MT"/>
              </a:rPr>
              <a:t>  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case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export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orders,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pounds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sterling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stipulated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signed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one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spc="-10" dirty="0">
                <a:latin typeface="Arial MT"/>
                <a:cs typeface="Arial MT"/>
              </a:rPr>
              <a:t>’s directors.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9000" y="6786889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7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39850" y="6786889"/>
            <a:ext cx="17278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Arial"/>
                <a:cs typeface="Arial"/>
              </a:rPr>
              <a:t>CONTRACTS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FOR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WORKS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9000" y="7067559"/>
            <a:ext cx="5779135" cy="18491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5080" lvl="1" indent="-44577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free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charge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request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personal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security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protection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employees,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contractors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agents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while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they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engaged 	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performance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obligations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hereunder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including 	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travel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country.</a:t>
            </a:r>
            <a:r>
              <a:rPr sz="1050" spc="4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security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situation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such 	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causes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lang="en-US" sz="1050" spc="15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concern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proposed</a:t>
            </a:r>
            <a:r>
              <a:rPr sz="1050" spc="15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6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installation</a:t>
            </a:r>
            <a:r>
              <a:rPr sz="1050" spc="165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and 	</a:t>
            </a:r>
            <a:r>
              <a:rPr sz="1050" dirty="0">
                <a:latin typeface="Arial MT"/>
                <a:cs typeface="Arial MT"/>
              </a:rPr>
              <a:t>commissioning,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lang="en-US" sz="1050" spc="2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request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details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proposed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security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provided 	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lang="en-US" sz="1050" spc="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considers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necessary,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additional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security 	</a:t>
            </a:r>
            <a:r>
              <a:rPr sz="1050" dirty="0">
                <a:latin typeface="Arial MT"/>
                <a:cs typeface="Arial MT"/>
              </a:rPr>
              <a:t>measures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undertaken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charged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cost 	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458470" marR="8890" lvl="1" indent="-44577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appropriate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facilities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lang="en-US" sz="1050" spc="80" dirty="0">
                <a:latin typeface="Arial MT"/>
                <a:cs typeface="Arial MT"/>
              </a:rPr>
              <a:t>AWLS </a:t>
            </a:r>
            <a:r>
              <a:rPr sz="1050" spc="-25" dirty="0">
                <a:latin typeface="Arial MT"/>
                <a:cs typeface="Arial MT"/>
              </a:rPr>
              <a:t>its 	</a:t>
            </a:r>
            <a:r>
              <a:rPr sz="1050" dirty="0">
                <a:latin typeface="Arial MT"/>
                <a:cs typeface="Arial MT"/>
              </a:rPr>
              <a:t>servants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agents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particular: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9850" y="901192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7.2.1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9770" y="9011929"/>
            <a:ext cx="4697095" cy="17697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access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Equipment/Labour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spc="-10" dirty="0">
                <a:latin typeface="Arial MT"/>
                <a:cs typeface="Arial MT"/>
              </a:rPr>
              <a:t>;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39850" y="944626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7.2.2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9770" y="9446269"/>
            <a:ext cx="4313555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Arial MT"/>
                <a:cs typeface="Arial MT"/>
              </a:rPr>
              <a:t>proper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safe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storage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protection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Equipment;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6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39850" y="88011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7.2.3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9770" y="880119"/>
            <a:ext cx="251333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Arial MT"/>
                <a:cs typeface="Arial MT"/>
              </a:rPr>
              <a:t>free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safe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access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Premises;</a:t>
            </a:r>
            <a:r>
              <a:rPr sz="1050" spc="-25" dirty="0">
                <a:latin typeface="Arial MT"/>
                <a:cs typeface="Arial MT"/>
              </a:rPr>
              <a:t> 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850" y="116078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7.2.4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9770" y="1160789"/>
            <a:ext cx="469138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all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facilities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services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necessary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enable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Works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carried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out </a:t>
            </a:r>
            <a:r>
              <a:rPr sz="1050" dirty="0">
                <a:latin typeface="Arial MT"/>
                <a:cs typeface="Arial MT"/>
              </a:rPr>
              <a:t>safely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expeditiously;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9850" y="159512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7.2.5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9770" y="1595129"/>
            <a:ext cx="4695190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builders’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foundations,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cutting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away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making good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ready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availability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plant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equipment;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9850" y="202946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7.2.6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9770" y="2029469"/>
            <a:ext cx="4697095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removal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separate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storage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valuable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delicate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items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Buyer’s </a:t>
            </a:r>
            <a:r>
              <a:rPr sz="1050" dirty="0">
                <a:latin typeface="Arial MT"/>
                <a:cs typeface="Arial MT"/>
              </a:rPr>
              <a:t>property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would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likely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susceptible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during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carrying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Works;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9850" y="261747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7.2.7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9770" y="2617479"/>
            <a:ext cx="4699000" cy="9271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635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a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dust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noise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free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environment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during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commissioning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testing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System;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>
              <a:latin typeface="Arial MT"/>
              <a:cs typeface="Arial MT"/>
            </a:endParaRPr>
          </a:p>
          <a:p>
            <a:pPr marL="12700" marR="5080" algn="just">
              <a:lnSpc>
                <a:spcPts val="1210"/>
              </a:lnSpc>
              <a:spcBef>
                <a:spcPts val="1000"/>
              </a:spcBef>
            </a:pPr>
            <a:r>
              <a:rPr sz="1050" dirty="0">
                <a:latin typeface="Arial MT"/>
                <a:cs typeface="Arial MT"/>
              </a:rPr>
              <a:t>all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necessary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planning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building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permissions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approvals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permits and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compliance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regulations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force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connection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Solution;</a:t>
            </a:r>
            <a:r>
              <a:rPr sz="1050" spc="-25" dirty="0">
                <a:latin typeface="Arial MT"/>
                <a:cs typeface="Arial MT"/>
              </a:rPr>
              <a:t> 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9850" y="305181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7.2.8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9850" y="363982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7.2.9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9770" y="3639829"/>
            <a:ext cx="466090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electrical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voltage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Solution;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9000" y="3920499"/>
            <a:ext cx="5780405" cy="340862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088390" marR="10160" lvl="2" indent="-624840" algn="just">
              <a:lnSpc>
                <a:spcPts val="1210"/>
              </a:lnSpc>
              <a:spcBef>
                <a:spcPts val="180"/>
              </a:spcBef>
              <a:buAutoNum type="arabicPeriod" startAt="10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maintenance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environment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efficient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safe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working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free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damp,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vibration,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dust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10" dirty="0">
                <a:latin typeface="Arial MT"/>
                <a:cs typeface="Arial MT"/>
              </a:rPr>
              <a:t> contamination;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  <a:p>
            <a:pPr marL="1088390" marR="6985" lvl="2" indent="-624840" algn="just">
              <a:lnSpc>
                <a:spcPts val="1210"/>
              </a:lnSpc>
              <a:spcBef>
                <a:spcPts val="1000"/>
              </a:spcBef>
              <a:buAutoNum type="arabicPeriod" startAt="10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safety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remaining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electrical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following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removal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whatever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reason; 	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  <a:p>
            <a:pPr marL="1088390" marR="8255" lvl="2" indent="-624840" algn="just">
              <a:lnSpc>
                <a:spcPts val="1210"/>
              </a:lnSpc>
              <a:spcBef>
                <a:spcPts val="1000"/>
              </a:spcBef>
              <a:buAutoNum type="arabicPeriod" startAt="10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access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lang="en-US" sz="1050" spc="10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servants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agents 	</a:t>
            </a:r>
            <a:r>
              <a:rPr sz="1050" dirty="0">
                <a:latin typeface="Arial MT"/>
                <a:cs typeface="Arial MT"/>
              </a:rPr>
              <a:t>during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normal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working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hours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normal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working</a:t>
            </a:r>
            <a:r>
              <a:rPr sz="1050" spc="3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days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Premises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circumstances </a:t>
            </a:r>
            <a:r>
              <a:rPr sz="1050" dirty="0">
                <a:latin typeface="Arial MT"/>
                <a:cs typeface="Arial MT"/>
              </a:rPr>
              <a:t>so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require;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  <a:p>
            <a:pPr marL="1088390" marR="7620" lvl="2" indent="-624840" algn="just">
              <a:lnSpc>
                <a:spcPts val="1210"/>
              </a:lnSpc>
              <a:spcBef>
                <a:spcPts val="1000"/>
              </a:spcBef>
              <a:buAutoNum type="arabicPeriod" startAt="10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sufficient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lighting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levels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enable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cameras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operate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efficiently;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and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00"/>
              </a:spcBef>
              <a:buAutoNum type="arabicPeriod" startAt="10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sufficient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locking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mechanisms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closure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devices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ensure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correct</a:t>
            </a:r>
            <a:r>
              <a:rPr sz="1050" spc="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operation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doors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windows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moveable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devices 	</a:t>
            </a:r>
            <a:r>
              <a:rPr sz="1050" dirty="0">
                <a:latin typeface="Arial MT"/>
                <a:cs typeface="Arial MT"/>
              </a:rPr>
              <a:t>having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effect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Solution.</a:t>
            </a:r>
            <a:endParaRPr sz="1050" dirty="0">
              <a:latin typeface="Arial MT"/>
              <a:cs typeface="Arial MT"/>
            </a:endParaRPr>
          </a:p>
          <a:p>
            <a:pPr marL="458470" marR="8255" lvl="1" indent="-445770" algn="just">
              <a:lnSpc>
                <a:spcPts val="1210"/>
              </a:lnSpc>
              <a:spcBef>
                <a:spcPts val="1000"/>
              </a:spcBef>
              <a:buAutoNum type="arabicPeriod" startAt="3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Competent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interpreters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required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458470" marR="8255" lvl="1" indent="-445770" algn="just">
              <a:lnSpc>
                <a:spcPts val="1210"/>
              </a:lnSpc>
              <a:spcBef>
                <a:spcPts val="1000"/>
              </a:spcBef>
              <a:buAutoNum type="arabicPeriod" startAt="3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responsible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providing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lang="en-US" sz="1050" spc="16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engineer(s)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skilled 	</a:t>
            </a:r>
            <a:r>
              <a:rPr sz="1050" dirty="0">
                <a:latin typeface="Arial MT"/>
                <a:cs typeface="Arial MT"/>
              </a:rPr>
              <a:t>medical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attention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needed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whilst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country,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such 	</a:t>
            </a:r>
            <a:r>
              <a:rPr sz="1050" dirty="0">
                <a:latin typeface="Arial MT"/>
                <a:cs typeface="Arial MT"/>
              </a:rPr>
              <a:t>attention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will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provided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spc="-1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9000" y="7575559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8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39850" y="7575559"/>
            <a:ext cx="161734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latin typeface="Arial"/>
                <a:cs typeface="Arial"/>
              </a:rPr>
              <a:t>INSOLVENCY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OF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BUYER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9000" y="7856229"/>
            <a:ext cx="5775960" cy="9271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5080" lvl="1" indent="-445770" algn="just">
              <a:lnSpc>
                <a:spcPts val="1210"/>
              </a:lnSpc>
              <a:spcBef>
                <a:spcPts val="18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clause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applies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enters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arrangement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creditors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becomes 	</a:t>
            </a:r>
            <a:r>
              <a:rPr sz="1050" dirty="0">
                <a:latin typeface="Arial MT"/>
                <a:cs typeface="Arial MT"/>
              </a:rPr>
              <a:t>subject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order 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process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 insolvency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 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regulations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it 	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goes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into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liquidation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analogous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process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laws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(otherwise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for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purpose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amalgamation</a:t>
            </a:r>
            <a:r>
              <a:rPr sz="1050" dirty="0">
                <a:latin typeface="Arial MT"/>
                <a:cs typeface="Arial MT"/>
              </a:rPr>
              <a:t> or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reconstruction);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>
              <a:latin typeface="Arial MT"/>
              <a:cs typeface="Arial MT"/>
            </a:endParaRPr>
          </a:p>
          <a:p>
            <a:pPr marL="1092835" lvl="2" indent="-629285">
              <a:lnSpc>
                <a:spcPct val="100000"/>
              </a:lnSpc>
              <a:spcBef>
                <a:spcPts val="920"/>
              </a:spcBef>
              <a:buAutoNum type="arabicPeriod"/>
              <a:tabLst>
                <a:tab pos="1092835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ceases,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threatens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cease,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carry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business;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39850" y="887857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8.1.2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69770" y="8878579"/>
            <a:ext cx="469963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reasonably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apprehends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events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mentioned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above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is </a:t>
            </a:r>
            <a:r>
              <a:rPr sz="1050" dirty="0">
                <a:latin typeface="Arial MT"/>
                <a:cs typeface="Arial MT"/>
              </a:rPr>
              <a:t>about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occur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relation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notifies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accordingly.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9000" y="9312919"/>
            <a:ext cx="577786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>
              <a:lnSpc>
                <a:spcPts val="1210"/>
              </a:lnSpc>
              <a:spcBef>
                <a:spcPts val="180"/>
              </a:spcBef>
              <a:tabLst>
                <a:tab pos="462915" algn="l"/>
              </a:tabLst>
            </a:pPr>
            <a:r>
              <a:rPr sz="1050" spc="-25" dirty="0">
                <a:latin typeface="Arial MT"/>
                <a:cs typeface="Arial MT"/>
              </a:rPr>
              <a:t>8.2</a:t>
            </a:r>
            <a:r>
              <a:rPr sz="1050" dirty="0">
                <a:latin typeface="Arial MT"/>
                <a:cs typeface="Arial MT"/>
              </a:rPr>
              <a:t>	If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clause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applies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then,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prejudice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remedy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</a:t>
            </a:r>
            <a:r>
              <a:rPr lang="en-US" sz="1050" spc="-25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lang="en-US" sz="1050" spc="2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cancel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suspend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further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7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339850" y="880119"/>
            <a:ext cx="5327650" cy="11074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deliveries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Buyer,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has </a:t>
            </a:r>
            <a:r>
              <a:rPr sz="1050" dirty="0">
                <a:latin typeface="Arial MT"/>
                <a:cs typeface="Arial MT"/>
              </a:rPr>
              <a:t>been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but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become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immediately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payable </a:t>
            </a:r>
            <a:r>
              <a:rPr sz="1050" dirty="0">
                <a:latin typeface="Arial MT"/>
                <a:cs typeface="Arial MT"/>
              </a:rPr>
              <a:t>notwithstanding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previous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agreement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arrangement</a:t>
            </a:r>
            <a:r>
              <a:rPr sz="1050" spc="3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contrary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been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delivered,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lang="en-US" sz="1050" spc="6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at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best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readily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obtainable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(after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deducting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storage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selling </a:t>
            </a:r>
            <a:r>
              <a:rPr sz="1050" dirty="0">
                <a:latin typeface="Arial MT"/>
                <a:cs typeface="Arial MT"/>
              </a:rPr>
              <a:t>expenses)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account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excess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over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</a:t>
            </a:r>
            <a:r>
              <a:rPr sz="1050" dirty="0">
                <a:latin typeface="Arial MT"/>
                <a:cs typeface="Arial MT"/>
              </a:rPr>
              <a:t>charge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shortfall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below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under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Contract.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000" y="2082810"/>
            <a:ext cx="9969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50" dirty="0">
                <a:latin typeface="Arial MT"/>
                <a:cs typeface="Arial MT"/>
              </a:rPr>
              <a:t>9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850" y="2082810"/>
            <a:ext cx="34417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20" dirty="0">
                <a:latin typeface="Arial"/>
                <a:cs typeface="Arial"/>
              </a:rPr>
              <a:t>RISK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2363479"/>
            <a:ext cx="5775960" cy="4927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5080" indent="-45085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9.1</a:t>
            </a:r>
            <a:r>
              <a:rPr sz="1050" spc="355" dirty="0">
                <a:latin typeface="Arial MT"/>
                <a:cs typeface="Arial MT"/>
              </a:rPr>
              <a:t>   </a:t>
            </a:r>
            <a:r>
              <a:rPr sz="1050" dirty="0">
                <a:latin typeface="Arial MT"/>
                <a:cs typeface="Arial MT"/>
              </a:rPr>
              <a:t>Risk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damage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stipulated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Conditions. If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specified in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Contract,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risk 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damage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loss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Buyer: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9850" y="295148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9.1.1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9770" y="2951489"/>
            <a:ext cx="4695825" cy="48474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case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Solution(s)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lang="en-US" sz="1050" spc="-1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's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premises,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time </a:t>
            </a:r>
            <a:r>
              <a:rPr sz="1050" dirty="0">
                <a:latin typeface="Arial MT"/>
                <a:cs typeface="Arial MT"/>
              </a:rPr>
              <a:t>when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lang="en-US" sz="1050" spc="2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notifies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25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Solution(s)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2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available</a:t>
            </a:r>
            <a:r>
              <a:rPr sz="1050" spc="2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for </a:t>
            </a:r>
            <a:r>
              <a:rPr sz="1050" dirty="0">
                <a:latin typeface="Arial MT"/>
                <a:cs typeface="Arial MT"/>
              </a:rPr>
              <a:t>collection;</a:t>
            </a:r>
            <a:r>
              <a:rPr sz="1050" spc="-6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9850" y="3539499"/>
            <a:ext cx="32067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latin typeface="Arial MT"/>
                <a:cs typeface="Arial MT"/>
              </a:rPr>
              <a:t>9.1.2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9770" y="3539499"/>
            <a:ext cx="4694555" cy="63863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in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case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Solution(s)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229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otherwise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2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225" dirty="0">
                <a:latin typeface="Arial MT"/>
                <a:cs typeface="Arial MT"/>
              </a:rPr>
              <a:t> </a:t>
            </a:r>
            <a:r>
              <a:rPr lang="en-US" sz="1050" spc="225" dirty="0">
                <a:latin typeface="Arial MT"/>
                <a:cs typeface="Arial MT"/>
              </a:rPr>
              <a:t>AWLS</a:t>
            </a:r>
            <a:r>
              <a:rPr sz="1050" spc="-10" dirty="0">
                <a:latin typeface="Arial MT"/>
                <a:cs typeface="Arial MT"/>
              </a:rPr>
              <a:t>'s </a:t>
            </a:r>
            <a:r>
              <a:rPr sz="1050" dirty="0">
                <a:latin typeface="Arial MT"/>
                <a:cs typeface="Arial MT"/>
              </a:rPr>
              <a:t>premises, at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time 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Buyer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wrongfully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</a:t>
            </a:r>
            <a:r>
              <a:rPr sz="1050" spc="-10" dirty="0">
                <a:latin typeface="Arial MT"/>
                <a:cs typeface="Arial MT"/>
              </a:rPr>
              <a:t> delivery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Solution(s),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1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when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lang="en-US" sz="1050" spc="17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tendered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</a:t>
            </a:r>
            <a:r>
              <a:rPr sz="1050" spc="-10" dirty="0">
                <a:latin typeface="Arial MT"/>
                <a:cs typeface="Arial MT"/>
              </a:rPr>
              <a:t>Solution(s).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9000" y="4281179"/>
            <a:ext cx="5779770" cy="50698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58470" marR="10795" lvl="1" indent="-445770" algn="just">
              <a:lnSpc>
                <a:spcPts val="1210"/>
              </a:lnSpc>
              <a:spcBef>
                <a:spcPts val="18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time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risk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passes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 shall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until 	</a:t>
            </a:r>
            <a:r>
              <a:rPr sz="1050" dirty="0">
                <a:latin typeface="Arial MT"/>
                <a:cs typeface="Arial MT"/>
              </a:rPr>
              <a:t>their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title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passed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lang="en-US" sz="1050" spc="19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call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details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insurance</a:t>
            </a:r>
            <a:r>
              <a:rPr sz="1050" spc="-7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policy.</a:t>
            </a:r>
            <a:endParaRPr sz="1050" dirty="0">
              <a:latin typeface="Arial MT"/>
              <a:cs typeface="Arial MT"/>
            </a:endParaRPr>
          </a:p>
          <a:p>
            <a:pPr marL="458470" marR="7620" lvl="1" indent="-445770" algn="just">
              <a:lnSpc>
                <a:spcPts val="1210"/>
              </a:lnSpc>
              <a:spcBef>
                <a:spcPts val="1000"/>
              </a:spcBef>
              <a:buAutoNum type="arabicPeriod" startAt="2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insure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supply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details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policy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on 	</a:t>
            </a:r>
            <a:r>
              <a:rPr sz="1050" dirty="0">
                <a:latin typeface="Arial MT"/>
                <a:cs typeface="Arial MT"/>
              </a:rPr>
              <a:t>demand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lang="en-US" sz="1050" spc="6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then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reimburse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lang="en-US" sz="1050" spc="8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any 	</a:t>
            </a:r>
            <a:r>
              <a:rPr sz="1050" dirty="0">
                <a:latin typeface="Arial MT"/>
                <a:cs typeface="Arial MT"/>
              </a:rPr>
              <a:t>insurance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lang="en-US" sz="1050" spc="4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discretion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arrange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during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whole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period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3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's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until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lang="en-US" sz="1050" spc="13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price.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Nothing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restrict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limit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liability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insuring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provisions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  <a:hlinkClick r:id="rId2" action="ppaction://hlinksldjump"/>
              </a:rPr>
              <a:t>9.2</a:t>
            </a:r>
            <a:r>
              <a:rPr sz="1050" spc="-20" dirty="0">
                <a:latin typeface="Arial MT"/>
                <a:cs typeface="Arial MT"/>
              </a:rPr>
              <a:t>.</a:t>
            </a:r>
            <a:endParaRPr sz="1050" dirty="0">
              <a:latin typeface="Arial MT"/>
              <a:cs typeface="Arial MT"/>
            </a:endParaRPr>
          </a:p>
          <a:p>
            <a:pPr marL="462915" indent="-450215">
              <a:lnSpc>
                <a:spcPct val="100000"/>
              </a:lnSpc>
              <a:spcBef>
                <a:spcPts val="920"/>
              </a:spcBef>
              <a:buAutoNum type="arabicPlain" startAt="10"/>
              <a:tabLst>
                <a:tab pos="462915" algn="l"/>
              </a:tabLst>
            </a:pPr>
            <a:r>
              <a:rPr sz="1050" b="1" dirty="0">
                <a:latin typeface="Arial"/>
                <a:cs typeface="Arial"/>
              </a:rPr>
              <a:t>TITLE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RETENTION</a:t>
            </a:r>
            <a:endParaRPr sz="1050" dirty="0">
              <a:latin typeface="Arial"/>
              <a:cs typeface="Arial"/>
            </a:endParaRPr>
          </a:p>
          <a:p>
            <a:pPr marL="459740" marR="7620" lvl="1" indent="-447040" algn="just">
              <a:lnSpc>
                <a:spcPts val="1210"/>
              </a:lnSpc>
              <a:spcBef>
                <a:spcPts val="103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Until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comprised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this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between 	</a:t>
            </a:r>
            <a:r>
              <a:rPr sz="1050" dirty="0">
                <a:latin typeface="Arial MT"/>
                <a:cs typeface="Arial MT"/>
              </a:rPr>
              <a:t>Westminster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all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sums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whatsoever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become 	</a:t>
            </a:r>
            <a:r>
              <a:rPr sz="1050" dirty="0">
                <a:latin typeface="Arial MT"/>
                <a:cs typeface="Arial MT"/>
              </a:rPr>
              <a:t>outstanding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lang="en-US" sz="1050" spc="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been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paid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satisfied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(and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if 	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cheque,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only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clearance):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property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remains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vested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lang="en-US" sz="1050" spc="135" dirty="0">
                <a:latin typeface="Arial MT"/>
                <a:cs typeface="Arial MT"/>
              </a:rPr>
              <a:t>AWLS </a:t>
            </a:r>
            <a:r>
              <a:rPr sz="1050" spc="-10" dirty="0">
                <a:latin typeface="Arial MT"/>
                <a:cs typeface="Arial MT"/>
              </a:rPr>
              <a:t>(notwithstanding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same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passing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risk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therein);</a:t>
            </a:r>
            <a:endParaRPr sz="1050" dirty="0">
              <a:latin typeface="Arial MT"/>
              <a:cs typeface="Arial MT"/>
            </a:endParaRPr>
          </a:p>
          <a:p>
            <a:pPr marL="1088390" marR="1143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store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(at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)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way 	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can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readily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identified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being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property;</a:t>
            </a:r>
            <a:endParaRPr sz="1050" dirty="0">
              <a:latin typeface="Arial MT"/>
              <a:cs typeface="Arial MT"/>
            </a:endParaRPr>
          </a:p>
          <a:p>
            <a:pPr marL="1088390" marR="762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request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inform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lang="en-US" sz="1050" spc="6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precise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location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each 	</a:t>
            </a:r>
            <a:r>
              <a:rPr sz="1050" dirty="0">
                <a:latin typeface="Arial MT"/>
                <a:cs typeface="Arial MT"/>
              </a:rPr>
              <a:t>item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identified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3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3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serial</a:t>
            </a:r>
            <a:r>
              <a:rPr sz="1050" spc="3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number,</a:t>
            </a:r>
            <a:r>
              <a:rPr sz="1050" spc="3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	</a:t>
            </a:r>
            <a:r>
              <a:rPr sz="1050" dirty="0">
                <a:latin typeface="Arial MT"/>
                <a:cs typeface="Arial MT"/>
              </a:rPr>
              <a:t>supplying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lang="en-US" sz="1050" spc="14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4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3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4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expense</a:t>
            </a:r>
            <a:r>
              <a:rPr sz="1050" spc="14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14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seven</a:t>
            </a:r>
            <a:r>
              <a:rPr sz="1050" spc="14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days</a:t>
            </a:r>
            <a:r>
              <a:rPr sz="1050" spc="135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of 	</a:t>
            </a:r>
            <a:r>
              <a:rPr lang="en-US" sz="1050" spc="-25" dirty="0">
                <a:latin typeface="Arial MT"/>
                <a:cs typeface="Arial MT"/>
              </a:rPr>
              <a:t>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request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written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schedule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said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locations;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sell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normal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course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business</a:t>
            </a:r>
            <a:r>
              <a:rPr sz="1050" spc="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may 	</a:t>
            </a:r>
            <a:r>
              <a:rPr sz="1050" dirty="0">
                <a:latin typeface="Arial MT"/>
                <a:cs typeface="Arial MT"/>
              </a:rPr>
              <a:t>pass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good title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being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bona fide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purchaser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value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-10" dirty="0">
                <a:latin typeface="Arial MT"/>
                <a:cs typeface="Arial MT"/>
              </a:rPr>
              <a:t> notice 	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3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rights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(subject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compliance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applicable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export 	</a:t>
            </a:r>
            <a:r>
              <a:rPr sz="1050" dirty="0">
                <a:latin typeface="Arial MT"/>
                <a:cs typeface="Arial MT"/>
              </a:rPr>
              <a:t>licence)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following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conditions: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9770" y="944626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(a)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9350" y="9446269"/>
            <a:ext cx="424751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revoke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said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power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circumstances </a:t>
            </a:r>
            <a:r>
              <a:rPr sz="1050" dirty="0">
                <a:latin typeface="Arial MT"/>
                <a:cs typeface="Arial MT"/>
              </a:rPr>
              <a:t>set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  <a:hlinkClick r:id="rId3" action="ppaction://hlinksldjump"/>
              </a:rPr>
              <a:t>6.5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  <a:hlinkClick r:id="rId4" action="ppaction://hlinksldjump"/>
              </a:rPr>
              <a:t>8</a:t>
            </a:r>
            <a:r>
              <a:rPr sz="1050" spc="-25" dirty="0">
                <a:latin typeface="Arial MT"/>
                <a:cs typeface="Arial MT"/>
              </a:rPr>
              <a:t>;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ts val="885"/>
              </a:lnSpc>
              <a:spcBef>
                <a:spcPts val="25"/>
              </a:spcBef>
            </a:pPr>
            <a:r>
              <a:rPr spc="-25" dirty="0"/>
              <a:t>8</a:t>
            </a:r>
          </a:p>
          <a:p>
            <a:pPr marL="38100">
              <a:lnSpc>
                <a:spcPts val="885"/>
              </a:lnSpc>
            </a:pPr>
            <a:r>
              <a:rPr spc="-10" dirty="0"/>
              <a:t>PME\NFL1\2466106.5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969770" y="880119"/>
            <a:ext cx="1879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(b)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19350" y="880119"/>
            <a:ext cx="4247515" cy="3390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10"/>
              </a:lnSpc>
              <a:spcBef>
                <a:spcPts val="180"/>
              </a:spcBef>
            </a:pPr>
            <a:r>
              <a:rPr sz="1050" dirty="0">
                <a:latin typeface="Arial MT"/>
                <a:cs typeface="Arial MT"/>
              </a:rPr>
              <a:t>the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notify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lang="en-US" sz="1050" spc="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without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delay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actions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third </a:t>
            </a:r>
            <a:r>
              <a:rPr sz="1050" dirty="0">
                <a:latin typeface="Arial MT"/>
                <a:cs typeface="Arial MT"/>
              </a:rPr>
              <a:t>parties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which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might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infringe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Westminster’s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title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Solution.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000" y="1314460"/>
            <a:ext cx="5778500" cy="34111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088390" marR="5080" lvl="2" indent="-624840" algn="just">
              <a:lnSpc>
                <a:spcPts val="1210"/>
              </a:lnSpc>
              <a:spcBef>
                <a:spcPts val="180"/>
              </a:spcBef>
              <a:buAutoNum type="arabicPeriod" startAt="5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determination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power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lang="en-US" sz="1050" spc="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entitled 	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itself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servants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agents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upon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purpose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removing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repossessing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(or</a:t>
            </a:r>
            <a:r>
              <a:rPr sz="1050" spc="1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thereof)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 	</a:t>
            </a:r>
            <a:r>
              <a:rPr sz="1050" dirty="0">
                <a:latin typeface="Arial MT"/>
                <a:cs typeface="Arial MT"/>
              </a:rPr>
              <a:t>their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proceeds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lang="en-US" sz="1050" spc="21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2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2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costs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expenses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incurred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lang="en-US" sz="1050" spc="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ancillary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process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removal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repossession;</a:t>
            </a:r>
            <a:endParaRPr sz="1050" dirty="0">
              <a:latin typeface="Arial MT"/>
              <a:cs typeface="Arial MT"/>
            </a:endParaRPr>
          </a:p>
          <a:p>
            <a:pPr marL="1088390" marR="11430" lvl="2" indent="-624840" algn="just">
              <a:lnSpc>
                <a:spcPts val="1210"/>
              </a:lnSpc>
              <a:spcBef>
                <a:spcPts val="1000"/>
              </a:spcBef>
              <a:buAutoNum type="arabicPeriod" startAt="5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until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title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passed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Buyer,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purport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to 	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owner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show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stock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accounts.</a:t>
            </a:r>
            <a:endParaRPr sz="1050" dirty="0">
              <a:latin typeface="Arial MT"/>
              <a:cs typeface="Arial MT"/>
            </a:endParaRPr>
          </a:p>
          <a:p>
            <a:pPr marL="462915" lvl="1" indent="-450215">
              <a:lnSpc>
                <a:spcPct val="100000"/>
              </a:lnSpc>
              <a:spcBef>
                <a:spcPts val="920"/>
              </a:spcBef>
              <a:buAutoNum type="arabicPeriod" startAt="2"/>
              <a:tabLst>
                <a:tab pos="462915" algn="l"/>
              </a:tabLst>
            </a:pPr>
            <a:r>
              <a:rPr sz="1050" dirty="0">
                <a:latin typeface="Arial MT"/>
                <a:cs typeface="Arial MT"/>
              </a:rPr>
              <a:t>Nothing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these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shall:</a:t>
            </a:r>
            <a:endParaRPr sz="1050" dirty="0">
              <a:latin typeface="Arial MT"/>
              <a:cs typeface="Arial MT"/>
            </a:endParaRPr>
          </a:p>
          <a:p>
            <a:pPr marL="1092835" lvl="2" indent="-629285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1092835" algn="l"/>
              </a:tabLst>
            </a:pPr>
            <a:r>
              <a:rPr sz="1050" dirty="0">
                <a:latin typeface="Arial MT"/>
                <a:cs typeface="Arial MT"/>
              </a:rPr>
              <a:t>entitle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return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delay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thereof;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 dirty="0">
              <a:latin typeface="Arial MT"/>
              <a:cs typeface="Arial MT"/>
            </a:endParaRPr>
          </a:p>
          <a:p>
            <a:pPr marL="1088390" marR="6985" lvl="2" indent="-624840" algn="just">
              <a:lnSpc>
                <a:spcPts val="1210"/>
              </a:lnSpc>
              <a:spcBef>
                <a:spcPts val="103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constitute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deemed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constituted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-10" dirty="0">
                <a:latin typeface="Arial MT"/>
                <a:cs typeface="Arial MT"/>
              </a:rPr>
              <a:t> agent; 	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 dirty="0">
              <a:latin typeface="Arial MT"/>
              <a:cs typeface="Arial MT"/>
            </a:endParaRPr>
          </a:p>
          <a:p>
            <a:pPr marL="1088390" marR="635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render</a:t>
            </a:r>
            <a:r>
              <a:rPr sz="1050" spc="220" dirty="0">
                <a:latin typeface="Arial MT"/>
                <a:cs typeface="Arial MT"/>
              </a:rPr>
              <a:t> </a:t>
            </a:r>
            <a:r>
              <a:rPr lang="en-US" sz="1050" spc="22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225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21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2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22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party</a:t>
            </a:r>
            <a:r>
              <a:rPr sz="1050" spc="22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20" dirty="0">
                <a:latin typeface="Arial MT"/>
                <a:cs typeface="Arial MT"/>
              </a:rPr>
              <a:t> 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220" dirty="0">
                <a:latin typeface="Arial MT"/>
                <a:cs typeface="Arial MT"/>
              </a:rPr>
              <a:t>  </a:t>
            </a:r>
            <a:r>
              <a:rPr sz="1050" spc="-10" dirty="0">
                <a:latin typeface="Arial MT"/>
                <a:cs typeface="Arial MT"/>
              </a:rPr>
              <a:t>unauthorised 	</a:t>
            </a:r>
            <a:r>
              <a:rPr sz="1050" dirty="0">
                <a:latin typeface="Arial MT"/>
                <a:cs typeface="Arial MT"/>
              </a:rPr>
              <a:t>representation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warranty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third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party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in 	</a:t>
            </a:r>
            <a:r>
              <a:rPr sz="1050" dirty="0">
                <a:latin typeface="Arial MT"/>
                <a:cs typeface="Arial MT"/>
              </a:rPr>
              <a:t>relation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Solution;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or</a:t>
            </a:r>
            <a:endParaRPr sz="1050" dirty="0">
              <a:latin typeface="Arial MT"/>
              <a:cs typeface="Arial MT"/>
            </a:endParaRPr>
          </a:p>
          <a:p>
            <a:pPr marL="1088390" marR="5080" lvl="2" indent="-6248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1093470" algn="l"/>
              </a:tabLst>
            </a:pPr>
            <a:r>
              <a:rPr sz="1050" dirty="0">
                <a:latin typeface="Arial MT"/>
                <a:cs typeface="Arial MT"/>
              </a:rPr>
              <a:t>prevent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lang="en-US" sz="1050" spc="9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from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maintaining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action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price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notwithstanding 	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property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have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passed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Buyer.</a:t>
            </a:r>
            <a:endParaRPr sz="105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000" y="4969519"/>
            <a:ext cx="17335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" dirty="0">
                <a:latin typeface="Arial MT"/>
                <a:cs typeface="Arial MT"/>
              </a:rPr>
              <a:t>11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9850" y="4969519"/>
            <a:ext cx="32893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20" dirty="0">
                <a:latin typeface="Arial"/>
                <a:cs typeface="Arial"/>
              </a:rPr>
              <a:t>LIEN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000" y="5250189"/>
            <a:ext cx="5784215" cy="45085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3550" marR="11430" algn="just">
              <a:lnSpc>
                <a:spcPts val="1210"/>
              </a:lnSpc>
              <a:spcBef>
                <a:spcPts val="180"/>
              </a:spcBef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retains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general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lien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1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1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materials</a:t>
            </a:r>
            <a:r>
              <a:rPr sz="1050" spc="1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1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its </a:t>
            </a:r>
            <a:r>
              <a:rPr sz="1050" dirty="0">
                <a:latin typeface="Arial MT"/>
                <a:cs typeface="Arial MT"/>
              </a:rPr>
              <a:t>possession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unpaid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balance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owe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lang="en-US" sz="1050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.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lang="en-US" sz="1050" spc="16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entitled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sell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such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Equipment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event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made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full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within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28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days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given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its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exercise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lien.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proceeds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taken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lang="en-US" sz="1050" spc="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reimbursement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expense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of </a:t>
            </a:r>
            <a:r>
              <a:rPr sz="1050" dirty="0">
                <a:latin typeface="Arial MT"/>
                <a:cs typeface="Arial MT"/>
              </a:rPr>
              <a:t>exercise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lien 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sale,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payment of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said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balance,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lang="en-US" sz="1050" spc="-10" dirty="0">
                <a:latin typeface="Arial MT"/>
                <a:cs typeface="Arial MT"/>
              </a:rPr>
              <a:t>AWLS </a:t>
            </a:r>
            <a:r>
              <a:rPr sz="1050" spc="-10" dirty="0">
                <a:latin typeface="Arial MT"/>
                <a:cs typeface="Arial MT"/>
              </a:rPr>
              <a:t>shall </a:t>
            </a:r>
            <a:r>
              <a:rPr sz="1050" dirty="0">
                <a:latin typeface="Arial MT"/>
                <a:cs typeface="Arial MT"/>
              </a:rPr>
              <a:t>account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surplus.</a:t>
            </a:r>
            <a:endParaRPr sz="1050" dirty="0">
              <a:latin typeface="Arial MT"/>
              <a:cs typeface="Arial MT"/>
            </a:endParaRPr>
          </a:p>
          <a:p>
            <a:pPr marL="462915" indent="-450215">
              <a:lnSpc>
                <a:spcPct val="100000"/>
              </a:lnSpc>
              <a:spcBef>
                <a:spcPts val="919"/>
              </a:spcBef>
              <a:buAutoNum type="arabicPlain" startAt="12"/>
              <a:tabLst>
                <a:tab pos="462915" algn="l"/>
              </a:tabLst>
            </a:pPr>
            <a:r>
              <a:rPr sz="1050" b="1" spc="-10" dirty="0">
                <a:latin typeface="Arial"/>
                <a:cs typeface="Arial"/>
              </a:rPr>
              <a:t>DELIVERY</a:t>
            </a:r>
            <a:endParaRPr sz="1050" dirty="0">
              <a:latin typeface="Arial"/>
              <a:cs typeface="Arial"/>
            </a:endParaRPr>
          </a:p>
          <a:p>
            <a:pPr marL="459740" marR="9525" lvl="1" indent="-447040" algn="just">
              <a:lnSpc>
                <a:spcPts val="1210"/>
              </a:lnSpc>
              <a:spcBef>
                <a:spcPts val="103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43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made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4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collecting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44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at 	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’s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premises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at</a:t>
            </a:r>
            <a:r>
              <a:rPr sz="1050" spc="1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after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lang="en-US" sz="1050" spc="17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has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notified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3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ready</a:t>
            </a:r>
            <a:r>
              <a:rPr sz="1050" spc="3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3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collection</a:t>
            </a:r>
            <a:r>
              <a:rPr sz="1050" spc="3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or,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if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some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place</a:t>
            </a:r>
            <a:r>
              <a:rPr sz="1050" spc="3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37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</a:t>
            </a:r>
            <a:r>
              <a:rPr lang="en-US" sz="1050" spc="-25" dirty="0">
                <a:latin typeface="Arial MT"/>
                <a:cs typeface="Arial MT"/>
              </a:rPr>
              <a:t> AWLS</a:t>
            </a:r>
            <a:r>
              <a:rPr sz="1050" dirty="0">
                <a:latin typeface="Arial MT"/>
                <a:cs typeface="Arial MT"/>
              </a:rPr>
              <a:t>,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lang="en-US" sz="1050" spc="4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delivering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that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place,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4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with 	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Special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(if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applicable).</a:t>
            </a:r>
            <a:endParaRPr sz="1050" dirty="0">
              <a:latin typeface="Arial MT"/>
              <a:cs typeface="Arial MT"/>
            </a:endParaRPr>
          </a:p>
          <a:p>
            <a:pPr marL="459740" marR="5080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dates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quoted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 delivery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 Solution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are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approximate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only and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lang="en-US" sz="1050" spc="5" dirty="0">
                <a:latin typeface="Arial MT"/>
                <a:cs typeface="Arial MT"/>
              </a:rPr>
              <a:t>AWLS </a:t>
            </a:r>
            <a:r>
              <a:rPr sz="1050" spc="-10" dirty="0">
                <a:latin typeface="Arial MT"/>
                <a:cs typeface="Arial MT"/>
              </a:rPr>
              <a:t>shall 	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liable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delay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howsoever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caused.</a:t>
            </a:r>
            <a:r>
              <a:rPr sz="1050" spc="30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Time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delivery 	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essence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unless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previously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agreed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145" dirty="0">
                <a:latin typeface="Arial MT"/>
                <a:cs typeface="Arial MT"/>
              </a:rPr>
              <a:t> </a:t>
            </a:r>
            <a:r>
              <a:rPr lang="en-US" sz="1050" spc="14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Writing.</a:t>
            </a:r>
            <a:r>
              <a:rPr sz="1050" spc="114" dirty="0">
                <a:latin typeface="Arial MT"/>
                <a:cs typeface="Arial MT"/>
              </a:rPr>
              <a:t>  </a:t>
            </a:r>
            <a:r>
              <a:rPr sz="1050" spc="-25" dirty="0">
                <a:latin typeface="Arial MT"/>
                <a:cs typeface="Arial MT"/>
              </a:rPr>
              <a:t>The 	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be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lang="en-US" sz="1050" spc="8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advance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quoted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date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spc="-20" dirty="0">
                <a:latin typeface="Arial MT"/>
                <a:cs typeface="Arial MT"/>
              </a:rPr>
              <a:t>upon 	</a:t>
            </a:r>
            <a:r>
              <a:rPr sz="1050" dirty="0">
                <a:latin typeface="Arial MT"/>
                <a:cs typeface="Arial MT"/>
              </a:rPr>
              <a:t>giving</a:t>
            </a:r>
            <a:r>
              <a:rPr sz="1050" spc="-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notice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Buyer.</a:t>
            </a:r>
            <a:endParaRPr sz="1050" dirty="0">
              <a:latin typeface="Arial MT"/>
              <a:cs typeface="Arial MT"/>
            </a:endParaRPr>
          </a:p>
          <a:p>
            <a:pPr marL="459740" marR="15875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lang="en-US" sz="1050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reserves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right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instalments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where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6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5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be 	</a:t>
            </a:r>
            <a:r>
              <a:rPr sz="1050" dirty="0">
                <a:latin typeface="Arial MT"/>
                <a:cs typeface="Arial MT"/>
              </a:rPr>
              <a:t>delivered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instalments,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each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delivery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constitute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separate</a:t>
            </a:r>
            <a:r>
              <a:rPr sz="1050" spc="4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failure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by </a:t>
            </a:r>
            <a:r>
              <a:rPr lang="en-US" sz="1050" spc="-2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more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instalments</a:t>
            </a:r>
            <a:r>
              <a:rPr sz="1050" spc="204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accordance</a:t>
            </a:r>
            <a:r>
              <a:rPr sz="1050" spc="1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with</a:t>
            </a:r>
            <a:r>
              <a:rPr sz="1050" spc="20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these 	</a:t>
            </a:r>
            <a:r>
              <a:rPr sz="1050" dirty="0">
                <a:latin typeface="Arial MT"/>
                <a:cs typeface="Arial MT"/>
              </a:rPr>
              <a:t>Conditions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claim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respect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of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one</a:t>
            </a:r>
            <a:r>
              <a:rPr sz="1050" spc="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more</a:t>
            </a:r>
            <a:r>
              <a:rPr sz="1050" spc="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instalments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shall</a:t>
            </a:r>
            <a:r>
              <a:rPr sz="1050" spc="30" dirty="0">
                <a:latin typeface="Arial MT"/>
                <a:cs typeface="Arial MT"/>
              </a:rPr>
              <a:t> </a:t>
            </a:r>
            <a:r>
              <a:rPr sz="1050" spc="-25" dirty="0">
                <a:latin typeface="Arial MT"/>
                <a:cs typeface="Arial MT"/>
              </a:rPr>
              <a:t>not 	</a:t>
            </a:r>
            <a:r>
              <a:rPr sz="1050" dirty="0">
                <a:latin typeface="Arial MT"/>
                <a:cs typeface="Arial MT"/>
              </a:rPr>
              <a:t>entitle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treat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Contract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whole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as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repudiated.</a:t>
            </a:r>
            <a:endParaRPr sz="1050" dirty="0">
              <a:latin typeface="Arial MT"/>
              <a:cs typeface="Arial MT"/>
            </a:endParaRPr>
          </a:p>
          <a:p>
            <a:pPr marL="459740" marR="12700" lvl="1" indent="-447040" algn="just">
              <a:lnSpc>
                <a:spcPts val="1210"/>
              </a:lnSpc>
              <a:spcBef>
                <a:spcPts val="1000"/>
              </a:spcBef>
              <a:buAutoNum type="arabicPeriod"/>
              <a:tabLst>
                <a:tab pos="463550" algn="l"/>
              </a:tabLst>
            </a:pPr>
            <a:r>
              <a:rPr sz="1050" dirty="0">
                <a:latin typeface="Arial MT"/>
                <a:cs typeface="Arial MT"/>
              </a:rPr>
              <a:t>If</a:t>
            </a:r>
            <a:r>
              <a:rPr sz="1050" spc="75" dirty="0">
                <a:latin typeface="Arial MT"/>
                <a:cs typeface="Arial MT"/>
              </a:rPr>
              <a:t> </a:t>
            </a:r>
            <a:r>
              <a:rPr lang="en-US" sz="1050" spc="7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fails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to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deliver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Solution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for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other</a:t>
            </a:r>
            <a:r>
              <a:rPr sz="1050" spc="9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than</a:t>
            </a:r>
            <a:r>
              <a:rPr sz="1050" spc="10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any</a:t>
            </a:r>
            <a:r>
              <a:rPr sz="1050" spc="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cause</a:t>
            </a:r>
            <a:r>
              <a:rPr sz="1050" spc="90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beyond 	</a:t>
            </a:r>
            <a:r>
              <a:rPr sz="1050" dirty="0">
                <a:latin typeface="Arial MT"/>
                <a:cs typeface="Arial MT"/>
              </a:rPr>
              <a:t>Westminster’s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reasonable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control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or</a:t>
            </a:r>
            <a:r>
              <a:rPr sz="1050" spc="15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the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Buyer’s</a:t>
            </a:r>
            <a:r>
              <a:rPr sz="1050" spc="17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fault,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and</a:t>
            </a:r>
            <a:r>
              <a:rPr sz="1050" spc="165" dirty="0">
                <a:latin typeface="Arial MT"/>
                <a:cs typeface="Arial MT"/>
              </a:rPr>
              <a:t> </a:t>
            </a:r>
            <a:r>
              <a:rPr lang="en-US" sz="1050" spc="165" dirty="0">
                <a:latin typeface="Arial MT"/>
                <a:cs typeface="Arial MT"/>
              </a:rPr>
              <a:t>AWLS </a:t>
            </a:r>
            <a:r>
              <a:rPr sz="1050" dirty="0">
                <a:latin typeface="Arial MT"/>
                <a:cs typeface="Arial MT"/>
              </a:rPr>
              <a:t>is</a:t>
            </a:r>
            <a:r>
              <a:rPr sz="1050" spc="175" dirty="0">
                <a:latin typeface="Arial MT"/>
                <a:cs typeface="Arial MT"/>
              </a:rPr>
              <a:t> </a:t>
            </a:r>
            <a:r>
              <a:rPr sz="1050" spc="-10" dirty="0">
                <a:latin typeface="Arial MT"/>
                <a:cs typeface="Arial MT"/>
              </a:rPr>
              <a:t>accordingly</a:t>
            </a:r>
            <a:endParaRPr sz="10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8230</Words>
  <Application>Microsoft Office PowerPoint</Application>
  <PresentationFormat>Custom</PresentationFormat>
  <Paragraphs>304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MT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ACER NITro</dc:creator>
  <cp:lastModifiedBy>ACER NITro</cp:lastModifiedBy>
  <cp:revision>2</cp:revision>
  <dcterms:created xsi:type="dcterms:W3CDTF">2025-03-28T13:50:23Z</dcterms:created>
  <dcterms:modified xsi:type="dcterms:W3CDTF">2025-03-31T00:05:22Z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Writer</vt:lpwstr>
  </property>
  <property fmtid="{D5CDD505-2E9C-101B-9397-08002B2CF9AE}" pid="4" name="Producer">
    <vt:lpwstr>LibreOffice 6.1</vt:lpwstr>
  </property>
  <property fmtid="{D5CDD505-2E9C-101B-9397-08002B2CF9AE}" pid="5" name="LastSaved">
    <vt:filetime>2018-10-30T00:00:00Z</vt:filetime>
  </property>
</Properties>
</file>