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96" d="100"/>
          <a:sy n="196" d="100"/>
        </p:scale>
        <p:origin x="144" y="-56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45"/>
              </a:lnSpc>
            </a:pPr>
            <a:r>
              <a:rPr dirty="0"/>
              <a:t>REVISION:</a:t>
            </a:r>
            <a:r>
              <a:rPr spc="-35" dirty="0"/>
              <a:t> </a:t>
            </a:r>
            <a:r>
              <a:rPr dirty="0"/>
              <a:t>JUL</a:t>
            </a:r>
            <a:r>
              <a:rPr spc="-30" dirty="0"/>
              <a:t> </a:t>
            </a:r>
            <a:r>
              <a:rPr spc="-20" dirty="0"/>
              <a:t>2022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45"/>
              </a:lnSpc>
            </a:pPr>
            <a:r>
              <a:rPr dirty="0"/>
              <a:t>REVISION:</a:t>
            </a:r>
            <a:r>
              <a:rPr spc="-35" dirty="0"/>
              <a:t> </a:t>
            </a:r>
            <a:r>
              <a:rPr dirty="0"/>
              <a:t>JUL</a:t>
            </a:r>
            <a:r>
              <a:rPr spc="-30" dirty="0"/>
              <a:t> </a:t>
            </a:r>
            <a:r>
              <a:rPr spc="-20" dirty="0"/>
              <a:t>2022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45"/>
              </a:lnSpc>
            </a:pPr>
            <a:r>
              <a:rPr dirty="0"/>
              <a:t>REVISION:</a:t>
            </a:r>
            <a:r>
              <a:rPr spc="-35" dirty="0"/>
              <a:t> </a:t>
            </a:r>
            <a:r>
              <a:rPr dirty="0"/>
              <a:t>JUL</a:t>
            </a:r>
            <a:r>
              <a:rPr spc="-30" dirty="0"/>
              <a:t> </a:t>
            </a:r>
            <a:r>
              <a:rPr spc="-20" dirty="0"/>
              <a:t>2022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45"/>
              </a:lnSpc>
            </a:pPr>
            <a:r>
              <a:rPr dirty="0"/>
              <a:t>REVISION:</a:t>
            </a:r>
            <a:r>
              <a:rPr spc="-35" dirty="0"/>
              <a:t> </a:t>
            </a:r>
            <a:r>
              <a:rPr dirty="0"/>
              <a:t>JUL</a:t>
            </a:r>
            <a:r>
              <a:rPr spc="-30" dirty="0"/>
              <a:t> </a:t>
            </a:r>
            <a:r>
              <a:rPr spc="-20" dirty="0"/>
              <a:t>2022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45"/>
              </a:lnSpc>
            </a:pPr>
            <a:r>
              <a:rPr dirty="0"/>
              <a:t>REVISION:</a:t>
            </a:r>
            <a:r>
              <a:rPr spc="-35" dirty="0"/>
              <a:t> </a:t>
            </a:r>
            <a:r>
              <a:rPr dirty="0"/>
              <a:t>JUL</a:t>
            </a:r>
            <a:r>
              <a:rPr spc="-30" dirty="0"/>
              <a:t> </a:t>
            </a:r>
            <a:r>
              <a:rPr spc="-20" dirty="0"/>
              <a:t>2022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46810" y="3364239"/>
            <a:ext cx="5269229" cy="820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902969" y="9694554"/>
            <a:ext cx="1141730" cy="165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45"/>
              </a:lnSpc>
            </a:pPr>
            <a:r>
              <a:rPr dirty="0"/>
              <a:t>REVISION:</a:t>
            </a:r>
            <a:r>
              <a:rPr spc="-35" dirty="0"/>
              <a:t> </a:t>
            </a:r>
            <a:r>
              <a:rPr dirty="0"/>
              <a:t>JUL</a:t>
            </a:r>
            <a:r>
              <a:rPr spc="-30" dirty="0"/>
              <a:t> </a:t>
            </a:r>
            <a:r>
              <a:rPr spc="-20" dirty="0"/>
              <a:t>2022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37959" y="9694554"/>
            <a:ext cx="160020" cy="165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969" y="433079"/>
            <a:ext cx="285813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CORPORATE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SOCIAL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RESPONSIBILITY </a:t>
            </a:r>
            <a:r>
              <a:rPr sz="1100" dirty="0">
                <a:latin typeface="Calibri"/>
                <a:cs typeface="Calibri"/>
              </a:rPr>
              <a:t>(CSR)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POLICY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43634" y="3372693"/>
            <a:ext cx="5269229" cy="820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97100" marR="5080" indent="-2184400">
              <a:lnSpc>
                <a:spcPct val="108700"/>
              </a:lnSpc>
              <a:spcBef>
                <a:spcPts val="100"/>
              </a:spcBef>
            </a:pPr>
            <a:r>
              <a:rPr dirty="0"/>
              <a:t>CORPORATE</a:t>
            </a:r>
            <a:r>
              <a:rPr spc="-65" dirty="0"/>
              <a:t> </a:t>
            </a:r>
            <a:r>
              <a:rPr dirty="0"/>
              <a:t>SOCIAL</a:t>
            </a:r>
            <a:r>
              <a:rPr spc="-50" dirty="0"/>
              <a:t> </a:t>
            </a:r>
            <a:r>
              <a:rPr dirty="0"/>
              <a:t>RESPONSIBILITY</a:t>
            </a:r>
            <a:r>
              <a:rPr spc="-45" dirty="0"/>
              <a:t> </a:t>
            </a:r>
            <a:r>
              <a:rPr spc="-10" dirty="0"/>
              <a:t>(CSR) POLICY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/>
              <a:t>REVISION:</a:t>
            </a:r>
            <a:r>
              <a:rPr spc="-35" dirty="0"/>
              <a:t> </a:t>
            </a:r>
            <a:r>
              <a:rPr dirty="0"/>
              <a:t>JUL</a:t>
            </a:r>
            <a:r>
              <a:rPr spc="-30" dirty="0"/>
              <a:t> </a:t>
            </a:r>
            <a:r>
              <a:rPr spc="-20" dirty="0"/>
              <a:t>2022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fld id="{81D60167-4931-47E6-BA6A-407CBD079E47}" type="slidenum">
              <a:rPr spc="-50" dirty="0"/>
              <a:t>1</a:t>
            </a:fld>
            <a:endParaRPr spc="-50" dirty="0"/>
          </a:p>
        </p:txBody>
      </p:sp>
      <p:sp>
        <p:nvSpPr>
          <p:cNvPr id="5" name="object 5"/>
          <p:cNvSpPr txBox="1"/>
          <p:nvPr/>
        </p:nvSpPr>
        <p:spPr>
          <a:xfrm>
            <a:off x="2730500" y="4866649"/>
            <a:ext cx="2102485" cy="7607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5934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CREATED: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SEP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2016</a:t>
            </a:r>
            <a:endParaRPr sz="1100">
              <a:latin typeface="Calibri"/>
              <a:cs typeface="Calibri"/>
            </a:endParaRPr>
          </a:p>
          <a:p>
            <a:pPr marL="12700" marR="5080" indent="480059">
              <a:lnSpc>
                <a:spcPts val="2240"/>
              </a:lnSpc>
              <a:spcBef>
                <a:spcPts val="90"/>
              </a:spcBef>
            </a:pPr>
            <a:r>
              <a:rPr sz="1100" dirty="0">
                <a:latin typeface="Calibri"/>
                <a:cs typeface="Calibri"/>
              </a:rPr>
              <a:t>REVISION: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JUL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2022 </a:t>
            </a:r>
            <a:r>
              <a:rPr sz="1100" dirty="0">
                <a:latin typeface="Calibri"/>
                <a:cs typeface="Calibri"/>
              </a:rPr>
              <a:t>APPROVED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BOARD: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JUL</a:t>
            </a:r>
            <a:r>
              <a:rPr sz="1100" spc="-20" dirty="0">
                <a:latin typeface="Calibri"/>
                <a:cs typeface="Calibri"/>
              </a:rPr>
              <a:t> 2022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31339" y="6852929"/>
            <a:ext cx="389382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This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policy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relates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lang="en-US" sz="1100" spc="-15" dirty="0">
                <a:latin typeface="Calibri"/>
                <a:cs typeface="Calibri"/>
              </a:rPr>
              <a:t>AWLS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subsidiaries:</a:t>
            </a:r>
            <a:endParaRPr sz="1100" dirty="0">
              <a:latin typeface="Calibri"/>
              <a:cs typeface="Calibri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5B65FA0-0FEC-D0FA-A7EE-FB851DA75F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850" y="860301"/>
            <a:ext cx="3810582" cy="269420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/>
              <a:t>REVISION:</a:t>
            </a:r>
            <a:r>
              <a:rPr spc="-35" dirty="0"/>
              <a:t> </a:t>
            </a:r>
            <a:r>
              <a:rPr dirty="0"/>
              <a:t>JUL</a:t>
            </a:r>
            <a:r>
              <a:rPr spc="-30" dirty="0"/>
              <a:t> </a:t>
            </a:r>
            <a:r>
              <a:rPr spc="-20" dirty="0"/>
              <a:t>2022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fld id="{81D60167-4931-47E6-BA6A-407CBD079E47}" type="slidenum">
              <a:rPr spc="-50" dirty="0"/>
              <a:t>2</a:t>
            </a:fld>
            <a:endParaRPr spc="-50" dirty="0"/>
          </a:p>
        </p:txBody>
      </p:sp>
      <p:sp>
        <p:nvSpPr>
          <p:cNvPr id="2" name="object 2"/>
          <p:cNvSpPr txBox="1"/>
          <p:nvPr/>
        </p:nvSpPr>
        <p:spPr>
          <a:xfrm>
            <a:off x="902969" y="433079"/>
            <a:ext cx="5739130" cy="8995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CORPORATE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SOCIAL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RESPONSIBILITY </a:t>
            </a:r>
            <a:r>
              <a:rPr sz="1100" dirty="0">
                <a:latin typeface="Calibri"/>
                <a:cs typeface="Calibri"/>
              </a:rPr>
              <a:t>(CSR)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POLICY</a:t>
            </a: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90"/>
              </a:spcBef>
            </a:pPr>
            <a:endParaRPr sz="1100" dirty="0">
              <a:latin typeface="Calibri"/>
              <a:cs typeface="Calibri"/>
            </a:endParaRPr>
          </a:p>
          <a:p>
            <a:pPr marL="12700" marR="786130">
              <a:lnSpc>
                <a:spcPct val="104200"/>
              </a:lnSpc>
            </a:pPr>
            <a:r>
              <a:rPr sz="1600" b="1" spc="190" dirty="0">
                <a:latin typeface="Trebuchet MS"/>
                <a:cs typeface="Trebuchet MS"/>
              </a:rPr>
              <a:t>CORPORATE</a:t>
            </a:r>
            <a:r>
              <a:rPr sz="1600" b="1" spc="85" dirty="0">
                <a:latin typeface="Trebuchet MS"/>
                <a:cs typeface="Trebuchet MS"/>
              </a:rPr>
              <a:t> </a:t>
            </a:r>
            <a:r>
              <a:rPr sz="1600" b="1" spc="204" dirty="0">
                <a:latin typeface="Trebuchet MS"/>
                <a:cs typeface="Trebuchet MS"/>
              </a:rPr>
              <a:t>SOCIAL</a:t>
            </a:r>
            <a:r>
              <a:rPr sz="1600" b="1" spc="95" dirty="0">
                <a:latin typeface="Trebuchet MS"/>
                <a:cs typeface="Trebuchet MS"/>
              </a:rPr>
              <a:t> </a:t>
            </a:r>
            <a:r>
              <a:rPr sz="1600" b="1" spc="204" dirty="0">
                <a:latin typeface="Trebuchet MS"/>
                <a:cs typeface="Trebuchet MS"/>
              </a:rPr>
              <a:t>RESPONSIBILITY</a:t>
            </a:r>
            <a:r>
              <a:rPr sz="1600" b="1" spc="95" dirty="0">
                <a:latin typeface="Trebuchet MS"/>
                <a:cs typeface="Trebuchet MS"/>
              </a:rPr>
              <a:t> </a:t>
            </a:r>
            <a:r>
              <a:rPr sz="1600" b="1" spc="195" dirty="0">
                <a:latin typeface="Trebuchet MS"/>
                <a:cs typeface="Trebuchet MS"/>
              </a:rPr>
              <a:t>(CSR) </a:t>
            </a:r>
            <a:r>
              <a:rPr sz="1600" b="1" spc="165" dirty="0">
                <a:latin typeface="Trebuchet MS"/>
                <a:cs typeface="Trebuchet MS"/>
              </a:rPr>
              <a:t>POLICY</a:t>
            </a:r>
            <a:endParaRPr sz="16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endParaRPr sz="1600" dirty="0">
              <a:latin typeface="Trebuchet MS"/>
              <a:cs typeface="Trebuchet MS"/>
            </a:endParaRPr>
          </a:p>
          <a:p>
            <a:pPr marL="12700" marR="269240">
              <a:lnSpc>
                <a:spcPct val="108700"/>
              </a:lnSpc>
            </a:pPr>
            <a:r>
              <a:rPr lang="en-US" sz="1100" dirty="0">
                <a:latin typeface="Calibri"/>
                <a:cs typeface="Calibri"/>
              </a:rPr>
              <a:t>AWLS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committed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delivering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on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our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Vision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Mission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Statements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and </a:t>
            </a:r>
            <a:r>
              <a:rPr sz="1100" dirty="0">
                <a:latin typeface="Calibri"/>
                <a:cs typeface="Calibri"/>
              </a:rPr>
              <a:t>conducting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aspects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our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business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activities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socially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responsible,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ethical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professional </a:t>
            </a:r>
            <a:r>
              <a:rPr sz="1100" dirty="0">
                <a:latin typeface="Calibri"/>
                <a:cs typeface="Calibri"/>
              </a:rPr>
              <a:t>manner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accordance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our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Social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Responsibility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Statement.</a:t>
            </a: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105"/>
              </a:spcBef>
            </a:pP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400" b="1" i="1" spc="220" dirty="0">
                <a:latin typeface="Trebuchet MS"/>
                <a:cs typeface="Trebuchet MS"/>
              </a:rPr>
              <a:t>MISSION</a:t>
            </a:r>
            <a:r>
              <a:rPr sz="1400" b="1" i="1" spc="85" dirty="0">
                <a:latin typeface="Trebuchet MS"/>
                <a:cs typeface="Trebuchet MS"/>
              </a:rPr>
              <a:t> </a:t>
            </a:r>
            <a:r>
              <a:rPr sz="1400" b="1" i="1" spc="125" dirty="0">
                <a:latin typeface="Trebuchet MS"/>
                <a:cs typeface="Trebuchet MS"/>
              </a:rPr>
              <a:t>STATEMENT</a:t>
            </a:r>
            <a:endParaRPr sz="1400" dirty="0">
              <a:latin typeface="Trebuchet MS"/>
              <a:cs typeface="Trebuchet MS"/>
            </a:endParaRPr>
          </a:p>
          <a:p>
            <a:pPr marL="12700" marR="5080">
              <a:lnSpc>
                <a:spcPct val="108700"/>
              </a:lnSpc>
              <a:spcBef>
                <a:spcPts val="315"/>
              </a:spcBef>
            </a:pPr>
            <a:r>
              <a:rPr sz="1100" dirty="0">
                <a:latin typeface="Calibri"/>
                <a:cs typeface="Calibri"/>
              </a:rPr>
              <a:t>“</a:t>
            </a:r>
            <a:r>
              <a:rPr lang="en-US" sz="1100" dirty="0">
                <a:latin typeface="Calibri"/>
                <a:cs typeface="Calibri"/>
              </a:rPr>
              <a:t>AWLS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believes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citizens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world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have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right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personal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safety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security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to</a:t>
            </a:r>
            <a:r>
              <a:rPr sz="1100" spc="50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free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from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threats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crime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terrorism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particularly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when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travelling.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Mission</a:t>
            </a:r>
            <a:r>
              <a:rPr sz="1100" spc="-25" dirty="0">
                <a:latin typeface="Calibri"/>
                <a:cs typeface="Calibri"/>
              </a:rPr>
              <a:t> of  </a:t>
            </a:r>
            <a:r>
              <a:rPr lang="en-US" sz="1100" spc="-25" dirty="0">
                <a:latin typeface="Calibri"/>
                <a:cs typeface="Calibri"/>
              </a:rPr>
              <a:t>AWLS</a:t>
            </a:r>
            <a:r>
              <a:rPr sz="1100" dirty="0">
                <a:latin typeface="Calibri"/>
                <a:cs typeface="Calibri"/>
              </a:rPr>
              <a:t>.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therefore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improve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security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quality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life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people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throughout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world,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regardless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race,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colour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creed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provision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advanced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security </a:t>
            </a:r>
            <a:r>
              <a:rPr sz="1100" dirty="0">
                <a:latin typeface="Calibri"/>
                <a:cs typeface="Calibri"/>
              </a:rPr>
              <a:t>solutions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long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term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managed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services.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lang="en-US" sz="1100" spc="-20" dirty="0">
                <a:latin typeface="Calibri"/>
                <a:cs typeface="Calibri"/>
              </a:rPr>
              <a:t>AWLS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endeavour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achieve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goal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acting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professional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responsible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manner,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treating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our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employees,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customers,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suppliers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partners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equal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courtesy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respect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all</a:t>
            </a:r>
            <a:r>
              <a:rPr sz="1100" spc="-10" dirty="0">
                <a:latin typeface="Calibri"/>
                <a:cs typeface="Calibri"/>
              </a:rPr>
              <a:t> times.”</a:t>
            </a: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95"/>
              </a:spcBef>
            </a:pP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400" b="1" i="1" spc="180" dirty="0">
                <a:latin typeface="Trebuchet MS"/>
                <a:cs typeface="Trebuchet MS"/>
              </a:rPr>
              <a:t>VISION</a:t>
            </a:r>
            <a:r>
              <a:rPr sz="1400" b="1" i="1" spc="80" dirty="0">
                <a:latin typeface="Trebuchet MS"/>
                <a:cs typeface="Trebuchet MS"/>
              </a:rPr>
              <a:t> </a:t>
            </a:r>
            <a:r>
              <a:rPr sz="1400" b="1" i="1" spc="125" dirty="0">
                <a:latin typeface="Trebuchet MS"/>
                <a:cs typeface="Trebuchet MS"/>
              </a:rPr>
              <a:t>STATEMENT</a:t>
            </a:r>
            <a:endParaRPr sz="1400" dirty="0">
              <a:latin typeface="Trebuchet MS"/>
              <a:cs typeface="Trebuchet MS"/>
            </a:endParaRPr>
          </a:p>
          <a:p>
            <a:pPr marL="12700" marR="113030" algn="just">
              <a:lnSpc>
                <a:spcPct val="108700"/>
              </a:lnSpc>
              <a:spcBef>
                <a:spcPts val="315"/>
              </a:spcBef>
            </a:pPr>
            <a:r>
              <a:rPr sz="1100" dirty="0">
                <a:latin typeface="Calibri"/>
                <a:cs typeface="Calibri"/>
              </a:rPr>
              <a:t>“Our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vision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build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global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business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strong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brand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recognition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delivering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advanced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security </a:t>
            </a:r>
            <a:r>
              <a:rPr sz="1100" dirty="0">
                <a:latin typeface="Calibri"/>
                <a:cs typeface="Calibri"/>
              </a:rPr>
              <a:t>solutions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long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term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managed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services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high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growth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emerging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markets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around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world,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particular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focus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long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term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recurring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revenue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business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enhancing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shareholder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value.”</a:t>
            </a: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100"/>
              </a:spcBef>
            </a:pP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b="1" i="1" spc="190" dirty="0">
                <a:latin typeface="Trebuchet MS"/>
                <a:cs typeface="Trebuchet MS"/>
              </a:rPr>
              <a:t>SOCIAL</a:t>
            </a:r>
            <a:r>
              <a:rPr sz="1400" b="1" i="1" spc="85" dirty="0">
                <a:latin typeface="Trebuchet MS"/>
                <a:cs typeface="Trebuchet MS"/>
              </a:rPr>
              <a:t> </a:t>
            </a:r>
            <a:r>
              <a:rPr sz="1400" b="1" i="1" spc="165" dirty="0">
                <a:latin typeface="Trebuchet MS"/>
                <a:cs typeface="Trebuchet MS"/>
              </a:rPr>
              <a:t>RESPONSIBILITY</a:t>
            </a:r>
            <a:r>
              <a:rPr sz="1400" b="1" i="1" spc="85" dirty="0">
                <a:latin typeface="Trebuchet MS"/>
                <a:cs typeface="Trebuchet MS"/>
              </a:rPr>
              <a:t> </a:t>
            </a:r>
            <a:r>
              <a:rPr sz="1400" b="1" i="1" spc="125" dirty="0">
                <a:latin typeface="Trebuchet MS"/>
                <a:cs typeface="Trebuchet MS"/>
              </a:rPr>
              <a:t>STATEMENT</a:t>
            </a:r>
            <a:endParaRPr sz="1400" dirty="0">
              <a:latin typeface="Trebuchet MS"/>
              <a:cs typeface="Trebuchet MS"/>
            </a:endParaRPr>
          </a:p>
          <a:p>
            <a:pPr marL="12700" marR="336550">
              <a:lnSpc>
                <a:spcPct val="108700"/>
              </a:lnSpc>
              <a:spcBef>
                <a:spcPts val="315"/>
              </a:spcBef>
            </a:pPr>
            <a:r>
              <a:rPr sz="1100" dirty="0">
                <a:latin typeface="Calibri"/>
                <a:cs typeface="Calibri"/>
              </a:rPr>
              <a:t>We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recognise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ISO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26000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reference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document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provides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guidance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integration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50" dirty="0">
                <a:latin typeface="Calibri"/>
                <a:cs typeface="Calibri"/>
              </a:rPr>
              <a:t>/</a:t>
            </a:r>
            <a:r>
              <a:rPr sz="1100" dirty="0">
                <a:latin typeface="Calibri"/>
                <a:cs typeface="Calibri"/>
              </a:rPr>
              <a:t> implementation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social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responsibility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/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socially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responsible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behaviour.</a:t>
            </a:r>
            <a:r>
              <a:rPr sz="1100" spc="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accordance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25" dirty="0">
                <a:latin typeface="Calibri"/>
                <a:cs typeface="Calibri"/>
              </a:rPr>
              <a:t> the </a:t>
            </a:r>
            <a:r>
              <a:rPr sz="1100" dirty="0">
                <a:latin typeface="Calibri"/>
                <a:cs typeface="Calibri"/>
              </a:rPr>
              <a:t>principles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26000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endeavour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to:</a:t>
            </a:r>
            <a:endParaRPr sz="1100" dirty="0">
              <a:latin typeface="Calibri"/>
              <a:cs typeface="Calibri"/>
            </a:endParaRPr>
          </a:p>
          <a:p>
            <a:pPr marL="469900" indent="-228600">
              <a:lnSpc>
                <a:spcPct val="100000"/>
              </a:lnSpc>
              <a:spcBef>
                <a:spcPts val="910"/>
              </a:spcBef>
              <a:buAutoNum type="arabicPeriod"/>
              <a:tabLst>
                <a:tab pos="469900" algn="l"/>
              </a:tabLst>
            </a:pPr>
            <a:r>
              <a:rPr sz="1100" dirty="0">
                <a:latin typeface="Calibri"/>
                <a:cs typeface="Calibri"/>
              </a:rPr>
              <a:t>be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accountable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our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actions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activities;</a:t>
            </a:r>
            <a:endParaRPr sz="1100" dirty="0">
              <a:latin typeface="Calibri"/>
              <a:cs typeface="Calibri"/>
            </a:endParaRPr>
          </a:p>
          <a:p>
            <a:pPr marL="469900" marR="172720" indent="-228600">
              <a:lnSpc>
                <a:spcPct val="108300"/>
              </a:lnSpc>
              <a:spcBef>
                <a:spcPts val="10"/>
              </a:spcBef>
              <a:buAutoNum type="arabicPeriod"/>
              <a:tabLst>
                <a:tab pos="469900" algn="l"/>
              </a:tabLst>
            </a:pPr>
            <a:r>
              <a:rPr sz="1100" dirty="0">
                <a:latin typeface="Calibri"/>
                <a:cs typeface="Calibri"/>
              </a:rPr>
              <a:t>be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transparent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about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our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activities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decisions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affect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society,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economy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the </a:t>
            </a:r>
            <a:r>
              <a:rPr sz="1100" spc="-10" dirty="0">
                <a:latin typeface="Calibri"/>
                <a:cs typeface="Calibri"/>
              </a:rPr>
              <a:t>environment;</a:t>
            </a:r>
            <a:endParaRPr sz="1100" dirty="0">
              <a:latin typeface="Calibri"/>
              <a:cs typeface="Calibri"/>
            </a:endParaRPr>
          </a:p>
          <a:p>
            <a:pPr marL="469900" indent="-228600">
              <a:lnSpc>
                <a:spcPct val="100000"/>
              </a:lnSpc>
              <a:spcBef>
                <a:spcPts val="120"/>
              </a:spcBef>
              <a:buAutoNum type="arabicPeriod"/>
              <a:tabLst>
                <a:tab pos="469900" algn="l"/>
              </a:tabLst>
            </a:pPr>
            <a:r>
              <a:rPr sz="1100" dirty="0">
                <a:latin typeface="Calibri"/>
                <a:cs typeface="Calibri"/>
              </a:rPr>
              <a:t>operate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ethical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manner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our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business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operations;</a:t>
            </a:r>
            <a:endParaRPr sz="1100" dirty="0">
              <a:latin typeface="Calibri"/>
              <a:cs typeface="Calibri"/>
            </a:endParaRPr>
          </a:p>
          <a:p>
            <a:pPr marL="469900" indent="-228600">
              <a:lnSpc>
                <a:spcPct val="100000"/>
              </a:lnSpc>
              <a:spcBef>
                <a:spcPts val="110"/>
              </a:spcBef>
              <a:buAutoNum type="arabicPeriod"/>
              <a:tabLst>
                <a:tab pos="469900" algn="l"/>
              </a:tabLst>
            </a:pPr>
            <a:r>
              <a:rPr sz="1100" dirty="0">
                <a:latin typeface="Calibri"/>
                <a:cs typeface="Calibri"/>
              </a:rPr>
              <a:t>be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mindful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respect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our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stakeholder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interests,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both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internal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(employees</a:t>
            </a:r>
            <a:r>
              <a:rPr sz="1100" spc="-25" dirty="0">
                <a:latin typeface="Calibri"/>
                <a:cs typeface="Calibri"/>
              </a:rPr>
              <a:t> and</a:t>
            </a:r>
            <a:endParaRPr sz="1100" dirty="0">
              <a:latin typeface="Calibri"/>
              <a:cs typeface="Calibri"/>
            </a:endParaRPr>
          </a:p>
          <a:p>
            <a:pPr marL="469900" marR="248285">
              <a:lnSpc>
                <a:spcPct val="108300"/>
              </a:lnSpc>
              <a:spcBef>
                <a:spcPts val="10"/>
              </a:spcBef>
            </a:pPr>
            <a:r>
              <a:rPr sz="1100" dirty="0">
                <a:latin typeface="Calibri"/>
                <a:cs typeface="Calibri"/>
              </a:rPr>
              <a:t>shareholders)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external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(customers,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suppliers,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agents,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business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partners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advisors etc.);</a:t>
            </a:r>
            <a:endParaRPr sz="1100" dirty="0">
              <a:latin typeface="Calibri"/>
              <a:cs typeface="Calibri"/>
            </a:endParaRPr>
          </a:p>
          <a:p>
            <a:pPr marL="469900" indent="-228600">
              <a:lnSpc>
                <a:spcPct val="100000"/>
              </a:lnSpc>
              <a:spcBef>
                <a:spcPts val="120"/>
              </a:spcBef>
              <a:buAutoNum type="arabicPeriod" startAt="5"/>
              <a:tabLst>
                <a:tab pos="469900" algn="l"/>
              </a:tabLst>
            </a:pPr>
            <a:r>
              <a:rPr sz="1100" dirty="0">
                <a:latin typeface="Calibri"/>
                <a:cs typeface="Calibri"/>
              </a:rPr>
              <a:t>respect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rule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law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wherever </a:t>
            </a:r>
            <a:r>
              <a:rPr sz="1100" dirty="0">
                <a:latin typeface="Calibri"/>
                <a:cs typeface="Calibri"/>
              </a:rPr>
              <a:t>we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operate;</a:t>
            </a:r>
            <a:endParaRPr sz="1100" dirty="0">
              <a:latin typeface="Calibri"/>
              <a:cs typeface="Calibri"/>
            </a:endParaRPr>
          </a:p>
          <a:p>
            <a:pPr marL="469900" indent="-228600">
              <a:lnSpc>
                <a:spcPct val="100000"/>
              </a:lnSpc>
              <a:spcBef>
                <a:spcPts val="110"/>
              </a:spcBef>
              <a:buAutoNum type="arabicPeriod" startAt="5"/>
              <a:tabLst>
                <a:tab pos="469900" algn="l"/>
              </a:tabLst>
            </a:pPr>
            <a:r>
              <a:rPr sz="1100" dirty="0">
                <a:latin typeface="Calibri"/>
                <a:cs typeface="Calibri"/>
              </a:rPr>
              <a:t>respect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international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norms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behaviour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wherever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operate;</a:t>
            </a:r>
            <a:endParaRPr sz="1100" dirty="0">
              <a:latin typeface="Calibri"/>
              <a:cs typeface="Calibri"/>
            </a:endParaRPr>
          </a:p>
          <a:p>
            <a:pPr marL="469900" indent="-228600">
              <a:lnSpc>
                <a:spcPct val="100000"/>
              </a:lnSpc>
              <a:spcBef>
                <a:spcPts val="120"/>
              </a:spcBef>
              <a:buAutoNum type="arabicPeriod" startAt="5"/>
              <a:tabLst>
                <a:tab pos="469900" algn="l"/>
              </a:tabLst>
            </a:pPr>
            <a:r>
              <a:rPr sz="1100" dirty="0">
                <a:latin typeface="Calibri"/>
                <a:cs typeface="Calibri"/>
              </a:rPr>
              <a:t>respect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human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rights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whatever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wherever </a:t>
            </a:r>
            <a:r>
              <a:rPr sz="1100" dirty="0">
                <a:latin typeface="Calibri"/>
                <a:cs typeface="Calibri"/>
              </a:rPr>
              <a:t>we</a:t>
            </a:r>
            <a:r>
              <a:rPr sz="1100" spc="-10" dirty="0">
                <a:latin typeface="Calibri"/>
                <a:cs typeface="Calibri"/>
              </a:rPr>
              <a:t> operate.</a:t>
            </a: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5"/>
              </a:spcBef>
            </a:pPr>
            <a:endParaRPr sz="1100" dirty="0">
              <a:latin typeface="Calibri"/>
              <a:cs typeface="Calibri"/>
            </a:endParaRPr>
          </a:p>
          <a:p>
            <a:pPr marL="12700" marR="190500">
              <a:lnSpc>
                <a:spcPct val="108300"/>
              </a:lnSpc>
            </a:pPr>
            <a:r>
              <a:rPr sz="1100" dirty="0">
                <a:latin typeface="Calibri"/>
                <a:cs typeface="Calibri"/>
              </a:rPr>
              <a:t>We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recognise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Social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Responsibility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process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develop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evolve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practice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and </a:t>
            </a:r>
            <a:r>
              <a:rPr sz="1100" dirty="0">
                <a:latin typeface="Calibri"/>
                <a:cs typeface="Calibri"/>
              </a:rPr>
              <a:t>time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one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which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our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employees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have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role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play.</a:t>
            </a:r>
            <a:endParaRPr sz="11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/>
              <a:t>REVISION:</a:t>
            </a:r>
            <a:r>
              <a:rPr spc="-35" dirty="0"/>
              <a:t> </a:t>
            </a:r>
            <a:r>
              <a:rPr dirty="0"/>
              <a:t>JUL</a:t>
            </a:r>
            <a:r>
              <a:rPr spc="-30" dirty="0"/>
              <a:t> </a:t>
            </a:r>
            <a:r>
              <a:rPr spc="-20" dirty="0"/>
              <a:t>2022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fld id="{81D60167-4931-47E6-BA6A-407CBD079E47}" type="slidenum">
              <a:rPr spc="-50" dirty="0"/>
              <a:t>3</a:t>
            </a:fld>
            <a:endParaRPr spc="-50" dirty="0"/>
          </a:p>
        </p:txBody>
      </p:sp>
      <p:sp>
        <p:nvSpPr>
          <p:cNvPr id="2" name="object 2"/>
          <p:cNvSpPr txBox="1"/>
          <p:nvPr/>
        </p:nvSpPr>
        <p:spPr>
          <a:xfrm>
            <a:off x="902969" y="433079"/>
            <a:ext cx="5739765" cy="9036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CORPORATE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SOCIAL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RESPONSIBILITY </a:t>
            </a:r>
            <a:r>
              <a:rPr sz="1100" dirty="0">
                <a:latin typeface="Calibri"/>
                <a:cs typeface="Calibri"/>
              </a:rPr>
              <a:t>(CSR)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POLICY</a:t>
            </a: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90"/>
              </a:spcBef>
            </a:pP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b="1" i="1" spc="190" dirty="0">
                <a:latin typeface="Trebuchet MS"/>
                <a:cs typeface="Trebuchet MS"/>
              </a:rPr>
              <a:t>SOCIAL</a:t>
            </a:r>
            <a:r>
              <a:rPr sz="1400" b="1" i="1" spc="75" dirty="0">
                <a:latin typeface="Trebuchet MS"/>
                <a:cs typeface="Trebuchet MS"/>
              </a:rPr>
              <a:t> </a:t>
            </a:r>
            <a:r>
              <a:rPr sz="1400" b="1" i="1" spc="165" dirty="0">
                <a:latin typeface="Trebuchet MS"/>
                <a:cs typeface="Trebuchet MS"/>
              </a:rPr>
              <a:t>RESPONSIBILITY</a:t>
            </a:r>
            <a:r>
              <a:rPr sz="1400" b="1" i="1" spc="80" dirty="0">
                <a:latin typeface="Trebuchet MS"/>
                <a:cs typeface="Trebuchet MS"/>
              </a:rPr>
              <a:t> </a:t>
            </a:r>
            <a:r>
              <a:rPr sz="1400" b="1" i="1" spc="65" dirty="0">
                <a:latin typeface="Trebuchet MS"/>
                <a:cs typeface="Trebuchet MS"/>
              </a:rPr>
              <a:t>- </a:t>
            </a:r>
            <a:r>
              <a:rPr sz="1400" b="1" i="1" spc="165" dirty="0">
                <a:latin typeface="Trebuchet MS"/>
                <a:cs typeface="Trebuchet MS"/>
              </a:rPr>
              <a:t>CORE</a:t>
            </a:r>
            <a:r>
              <a:rPr sz="1400" b="1" i="1" spc="70" dirty="0">
                <a:latin typeface="Trebuchet MS"/>
                <a:cs typeface="Trebuchet MS"/>
              </a:rPr>
              <a:t> </a:t>
            </a:r>
            <a:r>
              <a:rPr sz="1400" b="1" i="1" spc="130" dirty="0">
                <a:latin typeface="Trebuchet MS"/>
                <a:cs typeface="Trebuchet MS"/>
              </a:rPr>
              <a:t>SUBJECTS</a:t>
            </a:r>
            <a:endParaRPr sz="14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260"/>
              </a:spcBef>
            </a:pPr>
            <a:r>
              <a:rPr sz="1300" u="sng" spc="7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Organisational</a:t>
            </a:r>
            <a:r>
              <a:rPr sz="1300" u="sng" spc="4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1300" u="sng" spc="8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Governance</a:t>
            </a:r>
            <a:endParaRPr sz="1300" dirty="0">
              <a:latin typeface="Trebuchet MS"/>
              <a:cs typeface="Trebuchet MS"/>
            </a:endParaRPr>
          </a:p>
          <a:p>
            <a:pPr marL="12700" marR="62865">
              <a:lnSpc>
                <a:spcPct val="108700"/>
              </a:lnSpc>
              <a:spcBef>
                <a:spcPts val="315"/>
              </a:spcBef>
            </a:pPr>
            <a:r>
              <a:rPr lang="en-US" sz="1100" spc="-30" dirty="0">
                <a:latin typeface="Calibri"/>
                <a:cs typeface="Calibri"/>
              </a:rPr>
              <a:t>AWLS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recognises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importance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sound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corporate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governance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throughout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our</a:t>
            </a:r>
            <a:r>
              <a:rPr sz="1100" spc="50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organisation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giving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our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shareholders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stakeholders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including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employees,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suppliers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wider </a:t>
            </a:r>
            <a:r>
              <a:rPr sz="1100" dirty="0">
                <a:latin typeface="Calibri"/>
                <a:cs typeface="Calibri"/>
              </a:rPr>
              <a:t>community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confidence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our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business.</a:t>
            </a: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0"/>
              </a:spcBef>
            </a:pPr>
            <a:endParaRPr sz="1100" dirty="0">
              <a:latin typeface="Calibri"/>
              <a:cs typeface="Calibri"/>
            </a:endParaRPr>
          </a:p>
          <a:p>
            <a:pPr marL="12700" marR="48260">
              <a:lnSpc>
                <a:spcPct val="108600"/>
              </a:lnSpc>
            </a:pPr>
            <a:r>
              <a:rPr lang="en-US" sz="1100" dirty="0">
                <a:latin typeface="Calibri"/>
                <a:cs typeface="Calibri"/>
              </a:rPr>
              <a:t>AWLS </a:t>
            </a:r>
            <a:r>
              <a:rPr sz="1100" dirty="0">
                <a:latin typeface="Calibri"/>
                <a:cs typeface="Calibri"/>
              </a:rPr>
              <a:t>has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adopted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operates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Quoted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Companies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Alliance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(QCA) </a:t>
            </a:r>
            <a:r>
              <a:rPr sz="1100" dirty="0">
                <a:latin typeface="Calibri"/>
                <a:cs typeface="Calibri"/>
              </a:rPr>
              <a:t>Corporate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Governance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Code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2018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details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how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company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applies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code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the </a:t>
            </a:r>
            <a:r>
              <a:rPr sz="1100" dirty="0">
                <a:latin typeface="Calibri"/>
                <a:cs typeface="Calibri"/>
              </a:rPr>
              <a:t>measures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Company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has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put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place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ensure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sound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corporate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governance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found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5" dirty="0">
                <a:latin typeface="Calibri"/>
                <a:cs typeface="Calibri"/>
              </a:rPr>
              <a:t> the </a:t>
            </a:r>
            <a:r>
              <a:rPr sz="1100" dirty="0">
                <a:latin typeface="Calibri"/>
                <a:cs typeface="Calibri"/>
              </a:rPr>
              <a:t>Company’s</a:t>
            </a:r>
            <a:r>
              <a:rPr sz="1100" spc="7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website</a:t>
            </a:r>
            <a:r>
              <a:rPr sz="1100" spc="7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here</a:t>
            </a:r>
            <a:endParaRPr lang="en-US" sz="1100" dirty="0">
              <a:latin typeface="Calibri"/>
              <a:cs typeface="Calibri"/>
            </a:endParaRPr>
          </a:p>
          <a:p>
            <a:pPr marL="12700" marR="48260">
              <a:lnSpc>
                <a:spcPct val="108600"/>
              </a:lnSpc>
            </a:pPr>
            <a:r>
              <a:rPr lang="en-US" sz="1100" dirty="0">
                <a:latin typeface="Calibri"/>
                <a:cs typeface="Calibri"/>
              </a:rPr>
              <a:t>www.awlsgh.com</a:t>
            </a: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300" u="sng" spc="12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Human</a:t>
            </a:r>
            <a:r>
              <a:rPr sz="1300" u="sng" spc="3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1300" u="sng" spc="7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Rights</a:t>
            </a:r>
            <a:endParaRPr sz="1300" dirty="0">
              <a:latin typeface="Trebuchet MS"/>
              <a:cs typeface="Trebuchet MS"/>
            </a:endParaRPr>
          </a:p>
          <a:p>
            <a:pPr marL="12700" marR="285750">
              <a:lnSpc>
                <a:spcPct val="108700"/>
              </a:lnSpc>
              <a:spcBef>
                <a:spcPts val="305"/>
              </a:spcBef>
            </a:pP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Mission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lang="en-US" sz="1100" spc="-20" dirty="0">
                <a:latin typeface="Calibri"/>
                <a:cs typeface="Calibri"/>
              </a:rPr>
              <a:t>AWSL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improve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security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quality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life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people </a:t>
            </a:r>
            <a:r>
              <a:rPr sz="1100" dirty="0">
                <a:latin typeface="Calibri"/>
                <a:cs typeface="Calibri"/>
              </a:rPr>
              <a:t>throughout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world,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regardless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race,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colour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creed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committed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respecting </a:t>
            </a:r>
            <a:r>
              <a:rPr sz="1100" dirty="0">
                <a:latin typeface="Calibri"/>
                <a:cs typeface="Calibri"/>
              </a:rPr>
              <a:t>human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rights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whatever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do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0" dirty="0">
                <a:latin typeface="Calibri"/>
                <a:cs typeface="Calibri"/>
              </a:rPr>
              <a:t> wherever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we</a:t>
            </a:r>
            <a:r>
              <a:rPr sz="1100" spc="-10" dirty="0">
                <a:latin typeface="Calibri"/>
                <a:cs typeface="Calibri"/>
              </a:rPr>
              <a:t> operate.</a:t>
            </a:r>
            <a:endParaRPr sz="1100" dirty="0">
              <a:latin typeface="Calibri"/>
              <a:cs typeface="Calibri"/>
            </a:endParaRPr>
          </a:p>
          <a:p>
            <a:pPr marL="12700" marR="237490">
              <a:lnSpc>
                <a:spcPct val="108300"/>
              </a:lnSpc>
              <a:spcBef>
                <a:spcPts val="810"/>
              </a:spcBef>
            </a:pPr>
            <a:r>
              <a:rPr sz="1100" dirty="0">
                <a:latin typeface="Calibri"/>
                <a:cs typeface="Calibri"/>
              </a:rPr>
              <a:t>We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treat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people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courtesy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respect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not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discriminate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grounds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of </a:t>
            </a:r>
            <a:r>
              <a:rPr sz="1100" dirty="0">
                <a:latin typeface="Calibri"/>
                <a:cs typeface="Calibri"/>
              </a:rPr>
              <a:t>age,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sex,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ethnicity,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colour,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religion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disability.</a:t>
            </a:r>
            <a:endParaRPr sz="1100" dirty="0">
              <a:latin typeface="Calibri"/>
              <a:cs typeface="Calibri"/>
            </a:endParaRPr>
          </a:p>
          <a:p>
            <a:pPr marL="12700" marR="184150" algn="just">
              <a:lnSpc>
                <a:spcPct val="108700"/>
              </a:lnSpc>
              <a:spcBef>
                <a:spcPts val="805"/>
              </a:spcBef>
            </a:pPr>
            <a:r>
              <a:rPr sz="1100" dirty="0">
                <a:latin typeface="Calibri"/>
                <a:cs typeface="Calibri"/>
              </a:rPr>
              <a:t>We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not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undertake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activities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would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cause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human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rights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abuses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not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knowingly </a:t>
            </a:r>
            <a:r>
              <a:rPr sz="1100" dirty="0">
                <a:latin typeface="Calibri"/>
                <a:cs typeface="Calibri"/>
              </a:rPr>
              <a:t>benefit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from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human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rights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abuses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(by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way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example,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child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labour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etc.)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from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our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suppliers</a:t>
            </a:r>
            <a:r>
              <a:rPr sz="1100" spc="-25" dirty="0">
                <a:latin typeface="Calibri"/>
                <a:cs typeface="Calibri"/>
              </a:rPr>
              <a:t> or </a:t>
            </a:r>
            <a:r>
              <a:rPr sz="1100" dirty="0">
                <a:latin typeface="Calibri"/>
                <a:cs typeface="Calibri"/>
              </a:rPr>
              <a:t>other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third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parties.</a:t>
            </a:r>
            <a:endParaRPr sz="1100" dirty="0">
              <a:latin typeface="Calibri"/>
              <a:cs typeface="Calibri"/>
            </a:endParaRPr>
          </a:p>
          <a:p>
            <a:pPr marL="12700" marR="189865">
              <a:lnSpc>
                <a:spcPct val="108700"/>
              </a:lnSpc>
              <a:spcBef>
                <a:spcPts val="795"/>
              </a:spcBef>
            </a:pPr>
            <a:r>
              <a:rPr sz="1100" dirty="0">
                <a:latin typeface="Calibri"/>
                <a:cs typeface="Calibri"/>
              </a:rPr>
              <a:t>We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have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place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formal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grievance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complaint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policies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processes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can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used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by </a:t>
            </a:r>
            <a:r>
              <a:rPr sz="1100" dirty="0">
                <a:latin typeface="Calibri"/>
                <a:cs typeface="Calibri"/>
              </a:rPr>
              <a:t>employees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our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stakeholders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raise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issues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concerns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which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dealt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fair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and </a:t>
            </a:r>
            <a:r>
              <a:rPr sz="1100" dirty="0">
                <a:latin typeface="Calibri"/>
                <a:cs typeface="Calibri"/>
              </a:rPr>
              <a:t>formal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process.</a:t>
            </a:r>
            <a:endParaRPr sz="1100" dirty="0">
              <a:latin typeface="Calibri"/>
              <a:cs typeface="Calibri"/>
            </a:endParaRPr>
          </a:p>
          <a:p>
            <a:pPr marL="12700" marR="38735">
              <a:lnSpc>
                <a:spcPct val="108300"/>
              </a:lnSpc>
              <a:spcBef>
                <a:spcPts val="815"/>
              </a:spcBef>
            </a:pPr>
            <a:r>
              <a:rPr sz="1100" dirty="0">
                <a:latin typeface="Calibri"/>
                <a:cs typeface="Calibri"/>
              </a:rPr>
              <a:t>We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monitor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our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activities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vet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our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suppliers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etc.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ensure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compliance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our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human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rights </a:t>
            </a:r>
            <a:r>
              <a:rPr sz="1100" dirty="0">
                <a:latin typeface="Calibri"/>
                <a:cs typeface="Calibri"/>
              </a:rPr>
              <a:t>policy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above.</a:t>
            </a: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100"/>
              </a:spcBef>
            </a:pP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300" u="sng" spc="75" dirty="0" err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Labour</a:t>
            </a:r>
            <a:r>
              <a:rPr sz="1300" u="sng" spc="3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1300" u="sng" spc="4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Practices</a:t>
            </a:r>
            <a:endParaRPr lang="en-US" sz="1300" dirty="0">
              <a:latin typeface="Trebuchet MS"/>
              <a:cs typeface="Trebuchet MS"/>
            </a:endParaRPr>
          </a:p>
          <a:p>
            <a:pPr marL="12700" marR="5080">
              <a:lnSpc>
                <a:spcPct val="108700"/>
              </a:lnSpc>
              <a:spcBef>
                <a:spcPts val="315"/>
              </a:spcBef>
            </a:pPr>
            <a:r>
              <a:rPr lang="en-US" sz="1100" spc="-30" dirty="0">
                <a:latin typeface="Calibri"/>
                <a:cs typeface="Calibri"/>
              </a:rPr>
              <a:t>AWLS </a:t>
            </a:r>
            <a:r>
              <a:rPr lang="en-US" sz="1100" dirty="0">
                <a:latin typeface="Calibri"/>
                <a:cs typeface="Calibri"/>
              </a:rPr>
              <a:t>is</a:t>
            </a:r>
            <a:r>
              <a:rPr lang="en-US" sz="1100" spc="-20" dirty="0">
                <a:latin typeface="Calibri"/>
                <a:cs typeface="Calibri"/>
              </a:rPr>
              <a:t> </a:t>
            </a:r>
            <a:r>
              <a:rPr lang="en-US" sz="1100" dirty="0">
                <a:latin typeface="Calibri"/>
                <a:cs typeface="Calibri"/>
              </a:rPr>
              <a:t>an</a:t>
            </a:r>
            <a:r>
              <a:rPr lang="en-US" sz="1100" spc="-20" dirty="0">
                <a:latin typeface="Calibri"/>
                <a:cs typeface="Calibri"/>
              </a:rPr>
              <a:t> </a:t>
            </a:r>
            <a:r>
              <a:rPr lang="en-US" sz="1100" dirty="0">
                <a:latin typeface="Calibri"/>
                <a:cs typeface="Calibri"/>
              </a:rPr>
              <a:t>equal</a:t>
            </a:r>
            <a:r>
              <a:rPr lang="en-US" sz="1100" spc="-25" dirty="0">
                <a:latin typeface="Calibri"/>
                <a:cs typeface="Calibri"/>
              </a:rPr>
              <a:t> </a:t>
            </a:r>
            <a:r>
              <a:rPr lang="en-US" sz="1100" dirty="0">
                <a:latin typeface="Calibri"/>
                <a:cs typeface="Calibri"/>
              </a:rPr>
              <a:t>rights</a:t>
            </a:r>
            <a:r>
              <a:rPr lang="en-US" sz="1100" spc="-25" dirty="0">
                <a:latin typeface="Calibri"/>
                <a:cs typeface="Calibri"/>
              </a:rPr>
              <a:t> </a:t>
            </a:r>
            <a:r>
              <a:rPr lang="en-US" sz="1100" dirty="0">
                <a:latin typeface="Calibri"/>
                <a:cs typeface="Calibri"/>
              </a:rPr>
              <a:t>employer,</a:t>
            </a:r>
            <a:r>
              <a:rPr lang="en-US" sz="1100" spc="-20" dirty="0">
                <a:latin typeface="Calibri"/>
                <a:cs typeface="Calibri"/>
              </a:rPr>
              <a:t> </a:t>
            </a:r>
            <a:r>
              <a:rPr lang="en-US" sz="1100" dirty="0">
                <a:latin typeface="Calibri"/>
                <a:cs typeface="Calibri"/>
              </a:rPr>
              <a:t>we</a:t>
            </a:r>
            <a:r>
              <a:rPr lang="en-US" sz="1100" spc="-20" dirty="0">
                <a:latin typeface="Calibri"/>
                <a:cs typeface="Calibri"/>
              </a:rPr>
              <a:t> </a:t>
            </a:r>
            <a:r>
              <a:rPr lang="en-US" sz="1100" dirty="0">
                <a:latin typeface="Calibri"/>
                <a:cs typeface="Calibri"/>
              </a:rPr>
              <a:t>will</a:t>
            </a:r>
            <a:r>
              <a:rPr lang="en-US" sz="1100" spc="-25" dirty="0">
                <a:latin typeface="Calibri"/>
                <a:cs typeface="Calibri"/>
              </a:rPr>
              <a:t> </a:t>
            </a:r>
            <a:r>
              <a:rPr lang="en-US" sz="1100" dirty="0">
                <a:latin typeface="Calibri"/>
                <a:cs typeface="Calibri"/>
              </a:rPr>
              <a:t>not</a:t>
            </a:r>
            <a:r>
              <a:rPr lang="en-US" sz="1100" spc="-20" dirty="0">
                <a:latin typeface="Calibri"/>
                <a:cs typeface="Calibri"/>
              </a:rPr>
              <a:t> </a:t>
            </a:r>
            <a:r>
              <a:rPr lang="en-US" sz="1100" dirty="0">
                <a:latin typeface="Calibri"/>
                <a:cs typeface="Calibri"/>
              </a:rPr>
              <a:t>discriminate,</a:t>
            </a:r>
            <a:r>
              <a:rPr lang="en-US" sz="1100" spc="-20" dirty="0">
                <a:latin typeface="Calibri"/>
                <a:cs typeface="Calibri"/>
              </a:rPr>
              <a:t> </a:t>
            </a:r>
            <a:r>
              <a:rPr lang="en-US" sz="1100" dirty="0">
                <a:latin typeface="Calibri"/>
                <a:cs typeface="Calibri"/>
              </a:rPr>
              <a:t>in</a:t>
            </a:r>
            <a:r>
              <a:rPr lang="en-US" sz="1100" spc="-30" dirty="0">
                <a:latin typeface="Calibri"/>
                <a:cs typeface="Calibri"/>
              </a:rPr>
              <a:t> </a:t>
            </a:r>
            <a:r>
              <a:rPr lang="en-US" sz="1100" dirty="0">
                <a:latin typeface="Calibri"/>
                <a:cs typeface="Calibri"/>
              </a:rPr>
              <a:t>our</a:t>
            </a:r>
            <a:r>
              <a:rPr lang="en-US" sz="1100" spc="-25" dirty="0">
                <a:latin typeface="Calibri"/>
                <a:cs typeface="Calibri"/>
              </a:rPr>
              <a:t> </a:t>
            </a:r>
            <a:r>
              <a:rPr lang="en-US" sz="1100" dirty="0">
                <a:latin typeface="Calibri"/>
                <a:cs typeface="Calibri"/>
              </a:rPr>
              <a:t>recruitment</a:t>
            </a:r>
            <a:r>
              <a:rPr lang="en-US" sz="1100" spc="-30" dirty="0">
                <a:latin typeface="Calibri"/>
                <a:cs typeface="Calibri"/>
              </a:rPr>
              <a:t> </a:t>
            </a:r>
            <a:r>
              <a:rPr lang="en-US" sz="1100" dirty="0">
                <a:latin typeface="Calibri"/>
                <a:cs typeface="Calibri"/>
              </a:rPr>
              <a:t>process,</a:t>
            </a:r>
            <a:r>
              <a:rPr lang="en-US" sz="1100" spc="-20" dirty="0">
                <a:latin typeface="Calibri"/>
                <a:cs typeface="Calibri"/>
              </a:rPr>
              <a:t> </a:t>
            </a:r>
            <a:r>
              <a:rPr lang="en-US" sz="1100" spc="-10" dirty="0">
                <a:latin typeface="Calibri"/>
                <a:cs typeface="Calibri"/>
              </a:rPr>
              <a:t>during </a:t>
            </a:r>
            <a:r>
              <a:rPr lang="en-US" sz="1100" dirty="0">
                <a:latin typeface="Calibri"/>
                <a:cs typeface="Calibri"/>
              </a:rPr>
              <a:t>employment</a:t>
            </a:r>
            <a:r>
              <a:rPr lang="en-US" sz="1100" spc="-15" dirty="0">
                <a:latin typeface="Calibri"/>
                <a:cs typeface="Calibri"/>
              </a:rPr>
              <a:t> </a:t>
            </a:r>
            <a:r>
              <a:rPr lang="en-US" sz="1100" dirty="0">
                <a:latin typeface="Calibri"/>
                <a:cs typeface="Calibri"/>
              </a:rPr>
              <a:t>or</a:t>
            </a:r>
            <a:r>
              <a:rPr lang="en-US" sz="1100" spc="-20" dirty="0">
                <a:latin typeface="Calibri"/>
                <a:cs typeface="Calibri"/>
              </a:rPr>
              <a:t> </a:t>
            </a:r>
            <a:r>
              <a:rPr lang="en-US" sz="1100" dirty="0">
                <a:latin typeface="Calibri"/>
                <a:cs typeface="Calibri"/>
              </a:rPr>
              <a:t>in</a:t>
            </a:r>
            <a:r>
              <a:rPr lang="en-US" sz="1100" spc="-15" dirty="0">
                <a:latin typeface="Calibri"/>
                <a:cs typeface="Calibri"/>
              </a:rPr>
              <a:t> </a:t>
            </a:r>
            <a:r>
              <a:rPr lang="en-US" sz="1100" dirty="0">
                <a:latin typeface="Calibri"/>
                <a:cs typeface="Calibri"/>
              </a:rPr>
              <a:t>the</a:t>
            </a:r>
            <a:r>
              <a:rPr lang="en-US" sz="1100" spc="-15" dirty="0">
                <a:latin typeface="Calibri"/>
                <a:cs typeface="Calibri"/>
              </a:rPr>
              <a:t> </a:t>
            </a:r>
            <a:r>
              <a:rPr lang="en-US" sz="1100" dirty="0">
                <a:latin typeface="Calibri"/>
                <a:cs typeface="Calibri"/>
              </a:rPr>
              <a:t>case</a:t>
            </a:r>
            <a:r>
              <a:rPr lang="en-US" sz="1100" spc="-25" dirty="0">
                <a:latin typeface="Calibri"/>
                <a:cs typeface="Calibri"/>
              </a:rPr>
              <a:t> </a:t>
            </a:r>
            <a:r>
              <a:rPr lang="en-US" sz="1100" dirty="0">
                <a:latin typeface="Calibri"/>
                <a:cs typeface="Calibri"/>
              </a:rPr>
              <a:t>of</a:t>
            </a:r>
            <a:r>
              <a:rPr lang="en-US" sz="1100" spc="-15" dirty="0">
                <a:latin typeface="Calibri"/>
                <a:cs typeface="Calibri"/>
              </a:rPr>
              <a:t> </a:t>
            </a:r>
            <a:r>
              <a:rPr lang="en-US" sz="1100" dirty="0">
                <a:latin typeface="Calibri"/>
                <a:cs typeface="Calibri"/>
              </a:rPr>
              <a:t>dismissal,</a:t>
            </a:r>
            <a:r>
              <a:rPr lang="en-US" sz="1100" spc="-20" dirty="0">
                <a:latin typeface="Calibri"/>
                <a:cs typeface="Calibri"/>
              </a:rPr>
              <a:t> </a:t>
            </a:r>
            <a:r>
              <a:rPr lang="en-US" sz="1100" dirty="0">
                <a:latin typeface="Calibri"/>
                <a:cs typeface="Calibri"/>
              </a:rPr>
              <a:t>on</a:t>
            </a:r>
            <a:r>
              <a:rPr lang="en-US" sz="1100" spc="-15" dirty="0">
                <a:latin typeface="Calibri"/>
                <a:cs typeface="Calibri"/>
              </a:rPr>
              <a:t> </a:t>
            </a:r>
            <a:r>
              <a:rPr lang="en-US" sz="1100" dirty="0">
                <a:latin typeface="Calibri"/>
                <a:cs typeface="Calibri"/>
              </a:rPr>
              <a:t>the</a:t>
            </a:r>
            <a:r>
              <a:rPr lang="en-US" sz="1100" spc="-15" dirty="0">
                <a:latin typeface="Calibri"/>
                <a:cs typeface="Calibri"/>
              </a:rPr>
              <a:t> </a:t>
            </a:r>
            <a:r>
              <a:rPr lang="en-US" sz="1100" dirty="0">
                <a:latin typeface="Calibri"/>
                <a:cs typeface="Calibri"/>
              </a:rPr>
              <a:t>grounds</a:t>
            </a:r>
            <a:r>
              <a:rPr lang="en-US" sz="1100" spc="-25" dirty="0">
                <a:latin typeface="Calibri"/>
                <a:cs typeface="Calibri"/>
              </a:rPr>
              <a:t> </a:t>
            </a:r>
            <a:r>
              <a:rPr lang="en-US" sz="1100" dirty="0">
                <a:latin typeface="Calibri"/>
                <a:cs typeface="Calibri"/>
              </a:rPr>
              <a:t>of</a:t>
            </a:r>
            <a:r>
              <a:rPr lang="en-US" sz="1100" spc="-15" dirty="0">
                <a:latin typeface="Calibri"/>
                <a:cs typeface="Calibri"/>
              </a:rPr>
              <a:t> </a:t>
            </a:r>
            <a:r>
              <a:rPr lang="en-US" sz="1100" dirty="0">
                <a:latin typeface="Calibri"/>
                <a:cs typeface="Calibri"/>
              </a:rPr>
              <a:t>age,</a:t>
            </a:r>
            <a:r>
              <a:rPr lang="en-US" sz="1100" spc="-15" dirty="0">
                <a:latin typeface="Calibri"/>
                <a:cs typeface="Calibri"/>
              </a:rPr>
              <a:t> </a:t>
            </a:r>
            <a:r>
              <a:rPr lang="en-US" sz="1100" dirty="0">
                <a:latin typeface="Calibri"/>
                <a:cs typeface="Calibri"/>
              </a:rPr>
              <a:t>sex,</a:t>
            </a:r>
            <a:r>
              <a:rPr lang="en-US" sz="1100" spc="-20" dirty="0">
                <a:latin typeface="Calibri"/>
                <a:cs typeface="Calibri"/>
              </a:rPr>
              <a:t> </a:t>
            </a:r>
            <a:r>
              <a:rPr lang="en-US" sz="1100" dirty="0">
                <a:latin typeface="Calibri"/>
                <a:cs typeface="Calibri"/>
              </a:rPr>
              <a:t>ethnicity,</a:t>
            </a:r>
            <a:r>
              <a:rPr lang="en-US" sz="1100" spc="-20" dirty="0">
                <a:latin typeface="Calibri"/>
                <a:cs typeface="Calibri"/>
              </a:rPr>
              <a:t> </a:t>
            </a:r>
            <a:r>
              <a:rPr lang="en-US" sz="1100" dirty="0" err="1">
                <a:latin typeface="Calibri"/>
                <a:cs typeface="Calibri"/>
              </a:rPr>
              <a:t>colour</a:t>
            </a:r>
            <a:r>
              <a:rPr lang="en-US" sz="1100" dirty="0">
                <a:latin typeface="Calibri"/>
                <a:cs typeface="Calibri"/>
              </a:rPr>
              <a:t>,</a:t>
            </a:r>
            <a:r>
              <a:rPr lang="en-US" sz="1100" spc="-20" dirty="0">
                <a:latin typeface="Calibri"/>
                <a:cs typeface="Calibri"/>
              </a:rPr>
              <a:t> </a:t>
            </a:r>
            <a:r>
              <a:rPr lang="en-US" sz="1100" dirty="0">
                <a:latin typeface="Calibri"/>
                <a:cs typeface="Calibri"/>
              </a:rPr>
              <a:t>religion</a:t>
            </a:r>
            <a:r>
              <a:rPr lang="en-US" sz="1100" spc="-15" dirty="0">
                <a:latin typeface="Calibri"/>
                <a:cs typeface="Calibri"/>
              </a:rPr>
              <a:t> </a:t>
            </a:r>
            <a:r>
              <a:rPr lang="en-US" sz="1100" spc="-25" dirty="0">
                <a:latin typeface="Calibri"/>
                <a:cs typeface="Calibri"/>
              </a:rPr>
              <a:t>or </a:t>
            </a:r>
            <a:r>
              <a:rPr lang="en-US" sz="1100" spc="-10" dirty="0">
                <a:latin typeface="Calibri"/>
                <a:cs typeface="Calibri"/>
              </a:rPr>
              <a:t>disability.</a:t>
            </a:r>
            <a:endParaRPr lang="en-US" sz="1100" dirty="0">
              <a:latin typeface="Calibri"/>
              <a:cs typeface="Calibri"/>
            </a:endParaRPr>
          </a:p>
          <a:p>
            <a:pPr marL="12700" marR="218440" algn="just">
              <a:lnSpc>
                <a:spcPct val="109100"/>
              </a:lnSpc>
              <a:spcBef>
                <a:spcPts val="790"/>
              </a:spcBef>
            </a:pPr>
            <a:r>
              <a:rPr sz="1100" dirty="0">
                <a:latin typeface="Calibri"/>
                <a:cs typeface="Calibri"/>
              </a:rPr>
              <a:t>We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comply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laws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regulations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rights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unions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collective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bargaining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and </a:t>
            </a:r>
            <a:r>
              <a:rPr sz="1100" dirty="0">
                <a:latin typeface="Calibri"/>
                <a:cs typeface="Calibri"/>
              </a:rPr>
              <a:t>social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protection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(medical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coverage,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disability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&amp;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maternity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leave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etc.).</a:t>
            </a:r>
            <a:endParaRPr sz="1100" dirty="0">
              <a:latin typeface="Calibri"/>
              <a:cs typeface="Calibri"/>
            </a:endParaRPr>
          </a:p>
          <a:p>
            <a:pPr marL="12700" marR="15240">
              <a:lnSpc>
                <a:spcPct val="109100"/>
              </a:lnSpc>
              <a:spcBef>
                <a:spcPts val="790"/>
              </a:spcBef>
            </a:pPr>
            <a:r>
              <a:rPr sz="1100" dirty="0">
                <a:latin typeface="Calibri"/>
                <a:cs typeface="Calibri"/>
              </a:rPr>
              <a:t>We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do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not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use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child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forced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labour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avoid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contracting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suppliers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subcontractors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who </a:t>
            </a:r>
            <a:r>
              <a:rPr sz="1100" dirty="0">
                <a:latin typeface="Calibri"/>
                <a:cs typeface="Calibri"/>
              </a:rPr>
              <a:t>use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unfair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abusive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labour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practices,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including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child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labour.</a:t>
            </a:r>
            <a:endParaRPr sz="1100" dirty="0">
              <a:latin typeface="Calibri"/>
              <a:cs typeface="Calibri"/>
            </a:endParaRPr>
          </a:p>
          <a:p>
            <a:pPr marL="12700" marR="53975">
              <a:lnSpc>
                <a:spcPct val="108800"/>
              </a:lnSpc>
              <a:spcBef>
                <a:spcPts val="795"/>
              </a:spcBef>
            </a:pPr>
            <a:r>
              <a:rPr sz="1100" dirty="0">
                <a:latin typeface="Calibri"/>
                <a:cs typeface="Calibri"/>
              </a:rPr>
              <a:t>We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concerned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about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health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&amp;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safety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well-</a:t>
            </a:r>
            <a:r>
              <a:rPr sz="1100" dirty="0">
                <a:latin typeface="Calibri"/>
                <a:cs typeface="Calibri"/>
              </a:rPr>
              <a:t>being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our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employees,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stakeholders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the </a:t>
            </a:r>
            <a:r>
              <a:rPr sz="1100" dirty="0">
                <a:latin typeface="Calibri"/>
                <a:cs typeface="Calibri"/>
              </a:rPr>
              <a:t>communities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which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operate.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have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formal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health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safety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policies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procedures</a:t>
            </a:r>
            <a:r>
              <a:rPr sz="1100" spc="-25" dirty="0">
                <a:latin typeface="Calibri"/>
                <a:cs typeface="Calibri"/>
              </a:rPr>
              <a:t> in </a:t>
            </a:r>
            <a:r>
              <a:rPr sz="1100" dirty="0">
                <a:latin typeface="Calibri"/>
                <a:cs typeface="Calibri"/>
              </a:rPr>
              <a:t>place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conduct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training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appropriate.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undertake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medical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first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aid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training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various </a:t>
            </a:r>
            <a:r>
              <a:rPr sz="1100" dirty="0">
                <a:latin typeface="Calibri"/>
                <a:cs typeface="Calibri"/>
              </a:rPr>
              <a:t>members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staff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our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operations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around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world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order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able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provide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‘first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aid’</a:t>
            </a:r>
            <a:endParaRPr sz="11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/>
              <a:t>REVISION:</a:t>
            </a:r>
            <a:r>
              <a:rPr spc="-35" dirty="0"/>
              <a:t> </a:t>
            </a:r>
            <a:r>
              <a:rPr dirty="0"/>
              <a:t>JUL</a:t>
            </a:r>
            <a:r>
              <a:rPr spc="-30" dirty="0"/>
              <a:t> </a:t>
            </a:r>
            <a:r>
              <a:rPr spc="-20" dirty="0"/>
              <a:t>2022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fld id="{81D60167-4931-47E6-BA6A-407CBD079E47}" type="slidenum">
              <a:rPr spc="-50" dirty="0"/>
              <a:t>4</a:t>
            </a:fld>
            <a:endParaRPr spc="-50" dirty="0"/>
          </a:p>
        </p:txBody>
      </p:sp>
      <p:sp>
        <p:nvSpPr>
          <p:cNvPr id="2" name="object 2"/>
          <p:cNvSpPr txBox="1"/>
          <p:nvPr/>
        </p:nvSpPr>
        <p:spPr>
          <a:xfrm>
            <a:off x="902969" y="433079"/>
            <a:ext cx="5686425" cy="8934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CORPORATE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SOCIAL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RESPONSIBILITY </a:t>
            </a:r>
            <a:r>
              <a:rPr sz="1100" dirty="0">
                <a:latin typeface="Calibri"/>
                <a:cs typeface="Calibri"/>
              </a:rPr>
              <a:t>(CSR)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POLICY</a:t>
            </a: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0"/>
              </a:spcBef>
            </a:pPr>
            <a:endParaRPr sz="1100" dirty="0">
              <a:latin typeface="Calibri"/>
              <a:cs typeface="Calibri"/>
            </a:endParaRPr>
          </a:p>
          <a:p>
            <a:pPr marL="12700" marR="102235">
              <a:lnSpc>
                <a:spcPct val="108300"/>
              </a:lnSpc>
              <a:spcBef>
                <a:spcPts val="5"/>
              </a:spcBef>
            </a:pPr>
            <a:r>
              <a:rPr sz="1100" dirty="0">
                <a:latin typeface="Calibri"/>
                <a:cs typeface="Calibri"/>
              </a:rPr>
              <a:t>assistance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our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employees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stakeholders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if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required.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have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appropriate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medical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cover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and </a:t>
            </a:r>
            <a:r>
              <a:rPr sz="1100" dirty="0">
                <a:latin typeface="Calibri"/>
                <a:cs typeface="Calibri"/>
              </a:rPr>
              <a:t>emergency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evacuation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cover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place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employees.</a:t>
            </a:r>
            <a:endParaRPr sz="1100" dirty="0">
              <a:latin typeface="Calibri"/>
              <a:cs typeface="Calibri"/>
            </a:endParaRPr>
          </a:p>
          <a:p>
            <a:pPr marL="12700" marR="30480">
              <a:lnSpc>
                <a:spcPct val="108300"/>
              </a:lnSpc>
              <a:spcBef>
                <a:spcPts val="810"/>
              </a:spcBef>
            </a:pPr>
            <a:r>
              <a:rPr sz="1100" dirty="0">
                <a:latin typeface="Calibri"/>
                <a:cs typeface="Calibri"/>
              </a:rPr>
              <a:t>We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mindful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decisions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make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our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business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can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have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impact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our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employees,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their </a:t>
            </a:r>
            <a:r>
              <a:rPr sz="1100" dirty="0">
                <a:latin typeface="Calibri"/>
                <a:cs typeface="Calibri"/>
              </a:rPr>
              <a:t>families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wider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community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consider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such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impacts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when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making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key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decisions.</a:t>
            </a: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100"/>
              </a:spcBef>
            </a:pP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300" u="sng" spc="7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The</a:t>
            </a:r>
            <a:r>
              <a:rPr sz="1300" u="sng" spc="3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1300" u="sng" spc="7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Environment</a:t>
            </a:r>
            <a:endParaRPr sz="1300" dirty="0">
              <a:latin typeface="Trebuchet MS"/>
              <a:cs typeface="Trebuchet MS"/>
            </a:endParaRPr>
          </a:p>
          <a:p>
            <a:pPr marL="12700" marR="142240">
              <a:lnSpc>
                <a:spcPct val="108700"/>
              </a:lnSpc>
              <a:spcBef>
                <a:spcPts val="315"/>
              </a:spcBef>
            </a:pPr>
            <a:r>
              <a:rPr lang="en-US" sz="1100">
                <a:latin typeface="Calibri"/>
                <a:cs typeface="Calibri"/>
              </a:rPr>
              <a:t>AWLS </a:t>
            </a:r>
            <a:r>
              <a:rPr sz="1100">
                <a:latin typeface="Calibri"/>
                <a:cs typeface="Calibri"/>
              </a:rPr>
              <a:t>is</a:t>
            </a:r>
            <a:r>
              <a:rPr sz="1100" spc="-2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mindful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its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environmental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obligations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cognisant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its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activities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have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an </a:t>
            </a:r>
            <a:r>
              <a:rPr sz="1100" dirty="0">
                <a:latin typeface="Calibri"/>
                <a:cs typeface="Calibri"/>
              </a:rPr>
              <a:t>impact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environment.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endeavour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limit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these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impacts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far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possible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will </a:t>
            </a:r>
            <a:r>
              <a:rPr sz="1100" dirty="0">
                <a:latin typeface="Calibri"/>
                <a:cs typeface="Calibri"/>
              </a:rPr>
              <a:t>conduct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our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operations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accordingly.</a:t>
            </a:r>
            <a:endParaRPr sz="1100" dirty="0">
              <a:latin typeface="Calibri"/>
              <a:cs typeface="Calibri"/>
            </a:endParaRPr>
          </a:p>
          <a:p>
            <a:pPr marL="12700" marR="93345">
              <a:lnSpc>
                <a:spcPct val="108700"/>
              </a:lnSpc>
              <a:spcBef>
                <a:spcPts val="795"/>
              </a:spcBef>
            </a:pPr>
            <a:r>
              <a:rPr sz="1100" dirty="0">
                <a:latin typeface="Calibri"/>
                <a:cs typeface="Calibri"/>
              </a:rPr>
              <a:t>We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committed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ensuring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our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business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environmentally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responsible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believe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is </a:t>
            </a:r>
            <a:r>
              <a:rPr sz="1100" dirty="0">
                <a:latin typeface="Calibri"/>
                <a:cs typeface="Calibri"/>
              </a:rPr>
              <a:t>essential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us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achieve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continuous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improvements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support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external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initiatives.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promote </a:t>
            </a:r>
            <a:r>
              <a:rPr sz="1100" dirty="0">
                <a:latin typeface="Calibri"/>
                <a:cs typeface="Calibri"/>
              </a:rPr>
              <a:t>environmental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solutions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including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solar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street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lighting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oil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leak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detection.</a:t>
            </a:r>
            <a:endParaRPr sz="1100" dirty="0">
              <a:latin typeface="Calibri"/>
              <a:cs typeface="Calibri"/>
            </a:endParaRPr>
          </a:p>
          <a:p>
            <a:pPr marL="12700" marR="231140">
              <a:lnSpc>
                <a:spcPct val="108600"/>
              </a:lnSpc>
              <a:spcBef>
                <a:spcPts val="805"/>
              </a:spcBef>
            </a:pPr>
            <a:r>
              <a:rPr sz="1100" dirty="0">
                <a:latin typeface="Calibri"/>
                <a:cs typeface="Calibri"/>
              </a:rPr>
              <a:t>We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aim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conserve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energy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through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efficient </a:t>
            </a:r>
            <a:r>
              <a:rPr sz="1100" dirty="0">
                <a:latin typeface="Calibri"/>
                <a:cs typeface="Calibri"/>
              </a:rPr>
              <a:t>use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natural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resources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manufactured </a:t>
            </a:r>
            <a:r>
              <a:rPr sz="1100" dirty="0">
                <a:latin typeface="Calibri"/>
                <a:cs typeface="Calibri"/>
              </a:rPr>
              <a:t>products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such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paper.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endeavour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prevent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pollution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from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our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own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operations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and </a:t>
            </a:r>
            <a:r>
              <a:rPr sz="1100" dirty="0">
                <a:latin typeface="Calibri"/>
                <a:cs typeface="Calibri"/>
              </a:rPr>
              <a:t>operate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environmentally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friendly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waste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disposal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recyclable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processes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line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ISO</a:t>
            </a:r>
            <a:r>
              <a:rPr sz="1100" spc="-10" dirty="0">
                <a:latin typeface="Calibri"/>
                <a:cs typeface="Calibri"/>
              </a:rPr>
              <a:t> 14001 </a:t>
            </a:r>
            <a:r>
              <a:rPr sz="1100" dirty="0">
                <a:latin typeface="Calibri"/>
                <a:cs typeface="Calibri"/>
              </a:rPr>
              <a:t>Environmental</a:t>
            </a:r>
            <a:r>
              <a:rPr sz="1100" spc="-6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Management.</a:t>
            </a:r>
            <a:endParaRPr sz="1100" dirty="0">
              <a:latin typeface="Calibri"/>
              <a:cs typeface="Calibri"/>
            </a:endParaRPr>
          </a:p>
          <a:p>
            <a:pPr marL="12700" marR="5080">
              <a:lnSpc>
                <a:spcPct val="108300"/>
              </a:lnSpc>
              <a:spcBef>
                <a:spcPts val="810"/>
              </a:spcBef>
            </a:pPr>
            <a:r>
              <a:rPr sz="1100" dirty="0">
                <a:latin typeface="Calibri"/>
                <a:cs typeface="Calibri"/>
              </a:rPr>
              <a:t>We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wherever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possible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practice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green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procurement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evaluate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suppliers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goods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services </a:t>
            </a:r>
            <a:r>
              <a:rPr sz="1100" dirty="0">
                <a:latin typeface="Calibri"/>
                <a:cs typeface="Calibri"/>
              </a:rPr>
              <a:t>on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their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environmental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impacts.</a:t>
            </a:r>
            <a:endParaRPr sz="1100" dirty="0">
              <a:latin typeface="Calibri"/>
              <a:cs typeface="Calibri"/>
            </a:endParaRPr>
          </a:p>
          <a:p>
            <a:pPr marL="12700" marR="662940">
              <a:lnSpc>
                <a:spcPct val="108300"/>
              </a:lnSpc>
              <a:spcBef>
                <a:spcPts val="810"/>
              </a:spcBef>
            </a:pPr>
            <a:r>
              <a:rPr sz="1100" dirty="0">
                <a:latin typeface="Calibri"/>
                <a:cs typeface="Calibri"/>
              </a:rPr>
              <a:t>We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review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our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carbon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impact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from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our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travel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operations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consider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carbon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offset </a:t>
            </a:r>
            <a:r>
              <a:rPr sz="1100" dirty="0">
                <a:latin typeface="Calibri"/>
                <a:cs typeface="Calibri"/>
              </a:rPr>
              <a:t>programmes</a:t>
            </a:r>
            <a:r>
              <a:rPr sz="1100" spc="-5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where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appropriate.</a:t>
            </a: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105"/>
              </a:spcBef>
            </a:pP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300" u="sng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Fair</a:t>
            </a:r>
            <a:r>
              <a:rPr sz="1300" u="sng" spc="10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1300" u="sng" spc="7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Operating</a:t>
            </a:r>
            <a:r>
              <a:rPr sz="1300" u="sng" spc="10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1300" u="sng" spc="4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Practices</a:t>
            </a:r>
            <a:endParaRPr sz="1300" dirty="0">
              <a:latin typeface="Trebuchet MS"/>
              <a:cs typeface="Trebuchet MS"/>
            </a:endParaRPr>
          </a:p>
          <a:p>
            <a:pPr marL="12700" marR="59055" algn="just">
              <a:lnSpc>
                <a:spcPct val="108700"/>
              </a:lnSpc>
              <a:spcBef>
                <a:spcPts val="315"/>
              </a:spcBef>
            </a:pPr>
            <a:r>
              <a:rPr lang="en-US" sz="1100" dirty="0">
                <a:latin typeface="Calibri"/>
                <a:cs typeface="Calibri"/>
              </a:rPr>
              <a:t>AWLS </a:t>
            </a:r>
            <a:r>
              <a:rPr sz="1100" dirty="0">
                <a:latin typeface="Calibri"/>
                <a:cs typeface="Calibri"/>
              </a:rPr>
              <a:t>operates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‘fair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trade’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policy.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not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engage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underhand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illegal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activities.</a:t>
            </a:r>
            <a:r>
              <a:rPr sz="1100" spc="-25" dirty="0">
                <a:latin typeface="Calibri"/>
                <a:cs typeface="Calibri"/>
              </a:rPr>
              <a:t> We </a:t>
            </a:r>
            <a:r>
              <a:rPr sz="1100" dirty="0">
                <a:latin typeface="Calibri"/>
                <a:cs typeface="Calibri"/>
              </a:rPr>
              <a:t>operate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strict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anti-</a:t>
            </a:r>
            <a:r>
              <a:rPr sz="1100" dirty="0">
                <a:latin typeface="Calibri"/>
                <a:cs typeface="Calibri"/>
              </a:rPr>
              <a:t>bribery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corruption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policy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require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our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agents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partners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abide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by </a:t>
            </a:r>
            <a:r>
              <a:rPr sz="1100" dirty="0">
                <a:latin typeface="Calibri"/>
                <a:cs typeface="Calibri"/>
              </a:rPr>
              <a:t>this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policy.</a:t>
            </a:r>
            <a:endParaRPr sz="1100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910"/>
              </a:spcBef>
            </a:pPr>
            <a:r>
              <a:rPr sz="1100" dirty="0">
                <a:latin typeface="Calibri"/>
                <a:cs typeface="Calibri"/>
              </a:rPr>
              <a:t>We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not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engage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inappropriate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political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activities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seek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inappropriate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political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influence.</a:t>
            </a:r>
            <a:endParaRPr sz="1100" dirty="0">
              <a:latin typeface="Calibri"/>
              <a:cs typeface="Calibri"/>
            </a:endParaRPr>
          </a:p>
          <a:p>
            <a:pPr marL="12700" marR="81915" algn="just">
              <a:lnSpc>
                <a:spcPct val="108300"/>
              </a:lnSpc>
              <a:spcBef>
                <a:spcPts val="810"/>
              </a:spcBef>
            </a:pPr>
            <a:r>
              <a:rPr sz="1100" dirty="0">
                <a:latin typeface="Calibri"/>
                <a:cs typeface="Calibri"/>
              </a:rPr>
              <a:t>We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endeavour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treat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our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suppliers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fairly,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fair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price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goods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services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provided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and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address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issues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concerns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fairly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professionally.</a:t>
            </a: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105"/>
              </a:spcBef>
            </a:pP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300" u="sng" spc="10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Consumer</a:t>
            </a:r>
            <a:r>
              <a:rPr sz="1300" u="sng" spc="4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1300" u="sng" spc="9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Issues</a:t>
            </a:r>
            <a:endParaRPr sz="1300" dirty="0">
              <a:latin typeface="Trebuchet MS"/>
              <a:cs typeface="Trebuchet MS"/>
            </a:endParaRPr>
          </a:p>
          <a:p>
            <a:pPr marL="12700" marR="372110">
              <a:lnSpc>
                <a:spcPct val="108300"/>
              </a:lnSpc>
              <a:spcBef>
                <a:spcPts val="320"/>
              </a:spcBef>
            </a:pPr>
            <a:r>
              <a:rPr sz="1100" dirty="0">
                <a:latin typeface="Calibri"/>
                <a:cs typeface="Calibri"/>
              </a:rPr>
              <a:t>Westminster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engage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its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clients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potential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clients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honest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ethical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manner </a:t>
            </a:r>
            <a:r>
              <a:rPr sz="1100" dirty="0">
                <a:latin typeface="Calibri"/>
                <a:cs typeface="Calibri"/>
              </a:rPr>
              <a:t>promoting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long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term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working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‘partnerships’.</a:t>
            </a:r>
            <a:endParaRPr sz="1100" dirty="0">
              <a:latin typeface="Calibri"/>
              <a:cs typeface="Calibri"/>
            </a:endParaRPr>
          </a:p>
          <a:p>
            <a:pPr marL="12700" marR="681355">
              <a:lnSpc>
                <a:spcPct val="108300"/>
              </a:lnSpc>
              <a:spcBef>
                <a:spcPts val="810"/>
              </a:spcBef>
            </a:pPr>
            <a:r>
              <a:rPr sz="1100" dirty="0">
                <a:latin typeface="Calibri"/>
                <a:cs typeface="Calibri"/>
              </a:rPr>
              <a:t>We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ensure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our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marketing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material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fair,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accurate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not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misleading.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Our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business </a:t>
            </a:r>
            <a:r>
              <a:rPr sz="1100" dirty="0">
                <a:latin typeface="Calibri"/>
                <a:cs typeface="Calibri"/>
              </a:rPr>
              <a:t>development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activities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conducted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honestly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transparently.</a:t>
            </a:r>
            <a:endParaRPr sz="1100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919"/>
              </a:spcBef>
            </a:pPr>
            <a:r>
              <a:rPr sz="1100" dirty="0">
                <a:latin typeface="Calibri"/>
                <a:cs typeface="Calibri"/>
              </a:rPr>
              <a:t>The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contractual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arrangements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enter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into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responsible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fair.</a:t>
            </a:r>
            <a:endParaRPr sz="11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/>
              <a:t>REVISION:</a:t>
            </a:r>
            <a:r>
              <a:rPr spc="-35" dirty="0"/>
              <a:t> </a:t>
            </a:r>
            <a:r>
              <a:rPr dirty="0"/>
              <a:t>JUL</a:t>
            </a:r>
            <a:r>
              <a:rPr spc="-30" dirty="0"/>
              <a:t> </a:t>
            </a:r>
            <a:r>
              <a:rPr spc="-20" dirty="0"/>
              <a:t>2022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fld id="{81D60167-4931-47E6-BA6A-407CBD079E47}" type="slidenum">
              <a:rPr spc="-50" dirty="0"/>
              <a:t>5</a:t>
            </a:fld>
            <a:endParaRPr spc="-50" dirty="0"/>
          </a:p>
        </p:txBody>
      </p:sp>
      <p:sp>
        <p:nvSpPr>
          <p:cNvPr id="2" name="object 2"/>
          <p:cNvSpPr txBox="1"/>
          <p:nvPr/>
        </p:nvSpPr>
        <p:spPr>
          <a:xfrm>
            <a:off x="902969" y="433079"/>
            <a:ext cx="5693410" cy="5734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CORPORATE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SOCIAL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RESPONSIBILITY </a:t>
            </a:r>
            <a:r>
              <a:rPr sz="1100" dirty="0">
                <a:latin typeface="Calibri"/>
                <a:cs typeface="Calibri"/>
              </a:rPr>
              <a:t>(CSR)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POLICY</a:t>
            </a: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45"/>
              </a:spcBef>
            </a:pPr>
            <a:endParaRPr sz="1100" dirty="0">
              <a:latin typeface="Calibri"/>
              <a:cs typeface="Calibri"/>
            </a:endParaRPr>
          </a:p>
          <a:p>
            <a:pPr marL="12700" marR="5080" algn="just">
              <a:lnSpc>
                <a:spcPct val="108700"/>
              </a:lnSpc>
              <a:spcBef>
                <a:spcPts val="5"/>
              </a:spcBef>
            </a:pPr>
            <a:r>
              <a:rPr sz="1100" dirty="0">
                <a:latin typeface="Calibri"/>
                <a:cs typeface="Calibri"/>
              </a:rPr>
              <a:t>We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endeavour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provide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what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have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agreed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contractually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committed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to,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including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after </a:t>
            </a:r>
            <a:r>
              <a:rPr sz="1100" dirty="0">
                <a:latin typeface="Calibri"/>
                <a:cs typeface="Calibri"/>
              </a:rPr>
              <a:t>care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service.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provide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training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other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appropriate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support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services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accordance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our </a:t>
            </a:r>
            <a:r>
              <a:rPr sz="1100" dirty="0">
                <a:latin typeface="Calibri"/>
                <a:cs typeface="Calibri"/>
              </a:rPr>
              <a:t>obligations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good</a:t>
            </a:r>
            <a:r>
              <a:rPr sz="1100" spc="-10" dirty="0">
                <a:latin typeface="Calibri"/>
                <a:cs typeface="Calibri"/>
              </a:rPr>
              <a:t> practice.</a:t>
            </a:r>
            <a:endParaRPr sz="1100" dirty="0">
              <a:latin typeface="Calibri"/>
              <a:cs typeface="Calibri"/>
            </a:endParaRPr>
          </a:p>
          <a:p>
            <a:pPr marL="12700" marR="381000">
              <a:lnSpc>
                <a:spcPct val="109100"/>
              </a:lnSpc>
              <a:spcBef>
                <a:spcPts val="790"/>
              </a:spcBef>
            </a:pPr>
            <a:r>
              <a:rPr sz="1100" dirty="0">
                <a:latin typeface="Calibri"/>
                <a:cs typeface="Calibri"/>
              </a:rPr>
              <a:t>We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mindful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protection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GDPR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requirements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have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appropriate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policies</a:t>
            </a:r>
            <a:r>
              <a:rPr sz="1100" spc="-25" dirty="0">
                <a:latin typeface="Calibri"/>
                <a:cs typeface="Calibri"/>
              </a:rPr>
              <a:t> and </a:t>
            </a:r>
            <a:r>
              <a:rPr sz="1100" dirty="0">
                <a:latin typeface="Calibri"/>
                <a:cs typeface="Calibri"/>
              </a:rPr>
              <a:t>procedures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place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ensure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compliance.</a:t>
            </a:r>
            <a:endParaRPr sz="1100" dirty="0">
              <a:latin typeface="Calibri"/>
              <a:cs typeface="Calibri"/>
            </a:endParaRPr>
          </a:p>
          <a:p>
            <a:pPr marL="12700" marR="85725">
              <a:lnSpc>
                <a:spcPct val="109100"/>
              </a:lnSpc>
              <a:spcBef>
                <a:spcPts val="790"/>
              </a:spcBef>
            </a:pPr>
            <a:r>
              <a:rPr sz="1100" dirty="0">
                <a:latin typeface="Calibri"/>
                <a:cs typeface="Calibri"/>
              </a:rPr>
              <a:t>We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have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appropriate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customer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compliant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policies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procedures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place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ensure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customer </a:t>
            </a:r>
            <a:r>
              <a:rPr sz="1100" dirty="0">
                <a:latin typeface="Calibri"/>
                <a:cs typeface="Calibri"/>
              </a:rPr>
              <a:t>complaint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handled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promptly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fairly.</a:t>
            </a: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100"/>
              </a:spcBef>
            </a:pP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300" u="sng" spc="9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Community</a:t>
            </a:r>
            <a:r>
              <a:rPr sz="1300" u="sng" spc="5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1300" u="sng" spc="7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Involvement</a:t>
            </a:r>
            <a:r>
              <a:rPr sz="1300" u="sng" spc="4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1300" u="sng" spc="9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and</a:t>
            </a:r>
            <a:r>
              <a:rPr sz="1300" u="sng" spc="3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1300" u="sng" spc="7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Development</a:t>
            </a:r>
            <a:endParaRPr sz="1300" dirty="0">
              <a:latin typeface="Trebuchet MS"/>
              <a:cs typeface="Trebuchet MS"/>
            </a:endParaRPr>
          </a:p>
          <a:p>
            <a:pPr marL="12700" marR="5080">
              <a:lnSpc>
                <a:spcPct val="109100"/>
              </a:lnSpc>
              <a:spcBef>
                <a:spcPts val="300"/>
              </a:spcBef>
            </a:pPr>
            <a:r>
              <a:rPr lang="en-US" sz="1100" spc="-30" dirty="0">
                <a:latin typeface="Calibri"/>
                <a:cs typeface="Calibri"/>
              </a:rPr>
              <a:t>AWLS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primarily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operates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international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emerging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markets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community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involvement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development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these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markets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important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consideration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one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take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very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seriously.</a:t>
            </a:r>
            <a:endParaRPr sz="1100" dirty="0">
              <a:latin typeface="Calibri"/>
              <a:cs typeface="Calibri"/>
            </a:endParaRPr>
          </a:p>
          <a:p>
            <a:pPr marL="12700" marR="189230">
              <a:lnSpc>
                <a:spcPct val="109100"/>
              </a:lnSpc>
              <a:spcBef>
                <a:spcPts val="790"/>
              </a:spcBef>
            </a:pPr>
            <a:r>
              <a:rPr sz="1100" dirty="0">
                <a:latin typeface="Calibri"/>
                <a:cs typeface="Calibri"/>
              </a:rPr>
              <a:t>We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engage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support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local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communities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which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operate.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not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only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morally </a:t>
            </a:r>
            <a:r>
              <a:rPr sz="1100" dirty="0">
                <a:latin typeface="Calibri"/>
                <a:cs typeface="Calibri"/>
              </a:rPr>
              <a:t>right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but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good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business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practice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fostering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long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lasting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relationships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community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engagement.</a:t>
            </a:r>
            <a:endParaRPr sz="1100" dirty="0">
              <a:latin typeface="Calibri"/>
              <a:cs typeface="Calibri"/>
            </a:endParaRPr>
          </a:p>
          <a:p>
            <a:pPr marL="12700" marR="22860">
              <a:lnSpc>
                <a:spcPct val="108700"/>
              </a:lnSpc>
              <a:spcBef>
                <a:spcPts val="795"/>
              </a:spcBef>
            </a:pPr>
            <a:r>
              <a:rPr sz="1100" dirty="0">
                <a:latin typeface="Calibri"/>
                <a:cs typeface="Calibri"/>
              </a:rPr>
              <a:t>We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create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employment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within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local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communities</a:t>
            </a:r>
            <a:r>
              <a:rPr sz="1100" spc="-10" dirty="0">
                <a:latin typeface="Calibri"/>
                <a:cs typeface="Calibri"/>
              </a:rPr>
              <a:t> wherever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possible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provide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training</a:t>
            </a:r>
            <a:r>
              <a:rPr sz="1100" spc="-25" dirty="0">
                <a:latin typeface="Calibri"/>
                <a:cs typeface="Calibri"/>
              </a:rPr>
              <a:t> and </a:t>
            </a:r>
            <a:r>
              <a:rPr sz="1100" dirty="0">
                <a:latin typeface="Calibri"/>
                <a:cs typeface="Calibri"/>
              </a:rPr>
              <a:t>skills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transfer.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undertake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local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procurement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wherever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possible.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abide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local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laws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fulfil </a:t>
            </a:r>
            <a:r>
              <a:rPr sz="1100" dirty="0">
                <a:latin typeface="Calibri"/>
                <a:cs typeface="Calibri"/>
              </a:rPr>
              <a:t>our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local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taxation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obligations.</a:t>
            </a:r>
            <a:endParaRPr sz="1100" dirty="0">
              <a:latin typeface="Calibri"/>
              <a:cs typeface="Calibri"/>
            </a:endParaRPr>
          </a:p>
          <a:p>
            <a:pPr marL="12700" marR="120014">
              <a:lnSpc>
                <a:spcPct val="108300"/>
              </a:lnSpc>
              <a:spcBef>
                <a:spcPts val="815"/>
              </a:spcBef>
            </a:pPr>
            <a:r>
              <a:rPr sz="1100" dirty="0">
                <a:latin typeface="Calibri"/>
                <a:cs typeface="Calibri"/>
              </a:rPr>
              <a:t>We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mindful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economic,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social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environmental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impacts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our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regional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operations</a:t>
            </a:r>
            <a:r>
              <a:rPr sz="1100" spc="-25" dirty="0">
                <a:latin typeface="Calibri"/>
                <a:cs typeface="Calibri"/>
              </a:rPr>
              <a:t> and </a:t>
            </a:r>
            <a:r>
              <a:rPr sz="1100" dirty="0">
                <a:latin typeface="Calibri"/>
                <a:cs typeface="Calibri"/>
              </a:rPr>
              <a:t>endeavour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limit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adverse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impact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maximise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positive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impact.</a:t>
            </a:r>
            <a:endParaRPr sz="1100" dirty="0">
              <a:latin typeface="Calibri"/>
              <a:cs typeface="Calibri"/>
            </a:endParaRPr>
          </a:p>
          <a:p>
            <a:pPr marL="12700" marR="31115">
              <a:lnSpc>
                <a:spcPct val="108700"/>
              </a:lnSpc>
              <a:spcBef>
                <a:spcPts val="805"/>
              </a:spcBef>
            </a:pPr>
            <a:r>
              <a:rPr sz="1100" dirty="0">
                <a:latin typeface="Calibri"/>
                <a:cs typeface="Calibri"/>
              </a:rPr>
              <a:t>We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endeavour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engage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local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communities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beyond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directly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related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business </a:t>
            </a:r>
            <a:r>
              <a:rPr sz="1100" dirty="0">
                <a:latin typeface="Calibri"/>
                <a:cs typeface="Calibri"/>
              </a:rPr>
              <a:t>including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community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support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social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programmes.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respect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also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provide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community </a:t>
            </a:r>
            <a:r>
              <a:rPr sz="1100" dirty="0">
                <a:latin typeface="Calibri"/>
                <a:cs typeface="Calibri"/>
              </a:rPr>
              <a:t>support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through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our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own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registered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charity,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lang="en-US" sz="1100" spc="-25" dirty="0">
                <a:latin typeface="Calibri"/>
                <a:cs typeface="Calibri"/>
              </a:rPr>
              <a:t>AWLS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addition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local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communities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which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operate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Foundation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supports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50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 number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other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charities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organisations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help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global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community.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968" y="8773169"/>
            <a:ext cx="1656081" cy="561692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n-US" sz="1100" b="1" dirty="0" err="1">
                <a:latin typeface="Calibri"/>
                <a:cs typeface="Calibri"/>
              </a:rPr>
              <a:t>Fridaus</a:t>
            </a:r>
            <a:r>
              <a:rPr lang="en-US" sz="1100" b="1" dirty="0">
                <a:latin typeface="Calibri"/>
                <a:cs typeface="Calibri"/>
              </a:rPr>
              <a:t> Mubarak </a:t>
            </a:r>
            <a:r>
              <a:rPr lang="en-US" sz="1100" b="1" dirty="0" err="1">
                <a:latin typeface="Calibri"/>
                <a:cs typeface="Calibri"/>
              </a:rPr>
              <a:t>Yussif</a:t>
            </a:r>
            <a:endParaRPr lang="en-US" sz="1100" b="1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00" dirty="0">
                <a:latin typeface="Calibri"/>
                <a:cs typeface="Calibri"/>
              </a:rPr>
              <a:t>Chief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Executive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Officer</a:t>
            </a:r>
            <a:endParaRPr lang="en-US" sz="1100" spc="-1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n-US" sz="1100" spc="-10" dirty="0">
                <a:latin typeface="Calibri"/>
                <a:cs typeface="Calibri"/>
              </a:rPr>
              <a:t>AWLS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6619" y="6642110"/>
            <a:ext cx="5908040" cy="181737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5719" rIns="0" bIns="0" rtlCol="0">
            <a:spAutoFit/>
          </a:bodyPr>
          <a:lstStyle/>
          <a:p>
            <a:pPr marL="96520">
              <a:lnSpc>
                <a:spcPct val="100000"/>
              </a:lnSpc>
              <a:spcBef>
                <a:spcPts val="359"/>
              </a:spcBef>
            </a:pPr>
            <a:r>
              <a:rPr sz="1200" b="1" dirty="0">
                <a:latin typeface="Calibri"/>
                <a:cs typeface="Calibri"/>
              </a:rPr>
              <a:t>SUPPORTING</a:t>
            </a:r>
            <a:r>
              <a:rPr sz="1200" b="1" spc="-60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POLCIES</a:t>
            </a:r>
            <a:endParaRPr sz="1200">
              <a:latin typeface="Calibri"/>
              <a:cs typeface="Calibri"/>
            </a:endParaRPr>
          </a:p>
          <a:p>
            <a:pPr marL="96520">
              <a:lnSpc>
                <a:spcPct val="100000"/>
              </a:lnSpc>
              <a:spcBef>
                <a:spcPts val="930"/>
              </a:spcBef>
            </a:pPr>
            <a:r>
              <a:rPr sz="1000" dirty="0">
                <a:latin typeface="Calibri"/>
                <a:cs typeface="Calibri"/>
              </a:rPr>
              <a:t>The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following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policies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should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also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be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referenced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in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support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of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this</a:t>
            </a:r>
            <a:r>
              <a:rPr sz="1000" spc="-10" dirty="0">
                <a:latin typeface="Calibri"/>
                <a:cs typeface="Calibri"/>
              </a:rPr>
              <a:t> policy:</a:t>
            </a:r>
            <a:endParaRPr sz="1000">
              <a:latin typeface="Calibri"/>
              <a:cs typeface="Calibri"/>
            </a:endParaRPr>
          </a:p>
          <a:p>
            <a:pPr marL="553085" indent="-227965">
              <a:lnSpc>
                <a:spcPct val="100000"/>
              </a:lnSpc>
              <a:spcBef>
                <a:spcPts val="900"/>
              </a:spcBef>
              <a:buFont typeface="Arial MT"/>
              <a:buChar char="•"/>
              <a:tabLst>
                <a:tab pos="553085" algn="l"/>
              </a:tabLst>
            </a:pPr>
            <a:r>
              <a:rPr sz="1000" dirty="0">
                <a:latin typeface="Calibri"/>
                <a:cs typeface="Calibri"/>
              </a:rPr>
              <a:t>03.</a:t>
            </a:r>
            <a:r>
              <a:rPr sz="1000" spc="-4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Environmental</a:t>
            </a:r>
            <a:r>
              <a:rPr sz="1000" spc="-4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Policy</a:t>
            </a:r>
            <a:endParaRPr sz="1000">
              <a:latin typeface="Calibri"/>
              <a:cs typeface="Calibri"/>
            </a:endParaRPr>
          </a:p>
          <a:p>
            <a:pPr marL="553085" indent="-227965">
              <a:lnSpc>
                <a:spcPct val="100000"/>
              </a:lnSpc>
              <a:spcBef>
                <a:spcPts val="110"/>
              </a:spcBef>
              <a:buFont typeface="Arial MT"/>
              <a:buChar char="•"/>
              <a:tabLst>
                <a:tab pos="553085" algn="l"/>
              </a:tabLst>
            </a:pPr>
            <a:r>
              <a:rPr sz="1000" dirty="0">
                <a:latin typeface="Calibri"/>
                <a:cs typeface="Calibri"/>
              </a:rPr>
              <a:t>04.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Anti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Bribery</a:t>
            </a:r>
            <a:r>
              <a:rPr sz="1000" spc="-2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&amp;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Corruption</a:t>
            </a:r>
            <a:r>
              <a:rPr sz="1000" spc="-2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Policy</a:t>
            </a:r>
            <a:endParaRPr sz="1000">
              <a:latin typeface="Calibri"/>
              <a:cs typeface="Calibri"/>
            </a:endParaRPr>
          </a:p>
          <a:p>
            <a:pPr marL="553085" indent="-22796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553085" algn="l"/>
              </a:tabLst>
            </a:pPr>
            <a:r>
              <a:rPr sz="1000" dirty="0">
                <a:latin typeface="Calibri"/>
                <a:cs typeface="Calibri"/>
              </a:rPr>
              <a:t>05.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Anti-</a:t>
            </a:r>
            <a:r>
              <a:rPr sz="1000" dirty="0">
                <a:latin typeface="Calibri"/>
                <a:cs typeface="Calibri"/>
              </a:rPr>
              <a:t>Slavery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and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Human</a:t>
            </a:r>
            <a:r>
              <a:rPr sz="1000" spc="-10" dirty="0">
                <a:latin typeface="Calibri"/>
                <a:cs typeface="Calibri"/>
              </a:rPr>
              <a:t> Trafficking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Policy</a:t>
            </a:r>
            <a:endParaRPr sz="1000">
              <a:latin typeface="Calibri"/>
              <a:cs typeface="Calibri"/>
            </a:endParaRPr>
          </a:p>
          <a:p>
            <a:pPr marL="553085" indent="-227965">
              <a:lnSpc>
                <a:spcPct val="100000"/>
              </a:lnSpc>
              <a:spcBef>
                <a:spcPts val="110"/>
              </a:spcBef>
              <a:buFont typeface="Arial MT"/>
              <a:buChar char="•"/>
              <a:tabLst>
                <a:tab pos="553085" algn="l"/>
              </a:tabLst>
            </a:pPr>
            <a:r>
              <a:rPr sz="1000" dirty="0">
                <a:latin typeface="Calibri"/>
                <a:cs typeface="Calibri"/>
              </a:rPr>
              <a:t>09.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Money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Laundering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Policy</a:t>
            </a:r>
            <a:endParaRPr sz="1000">
              <a:latin typeface="Calibri"/>
              <a:cs typeface="Calibri"/>
            </a:endParaRPr>
          </a:p>
          <a:p>
            <a:pPr marL="553085" indent="-22796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553085" algn="l"/>
              </a:tabLst>
            </a:pPr>
            <a:r>
              <a:rPr sz="1000" dirty="0">
                <a:latin typeface="Calibri"/>
                <a:cs typeface="Calibri"/>
              </a:rPr>
              <a:t>13.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Equal </a:t>
            </a:r>
            <a:r>
              <a:rPr sz="1000" spc="-10" dirty="0">
                <a:latin typeface="Calibri"/>
                <a:cs typeface="Calibri"/>
              </a:rPr>
              <a:t>Opportunities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Policy</a:t>
            </a:r>
            <a:endParaRPr sz="1000">
              <a:latin typeface="Calibri"/>
              <a:cs typeface="Calibri"/>
            </a:endParaRPr>
          </a:p>
          <a:p>
            <a:pPr marL="553085" indent="-227965">
              <a:lnSpc>
                <a:spcPct val="100000"/>
              </a:lnSpc>
              <a:spcBef>
                <a:spcPts val="110"/>
              </a:spcBef>
              <a:buFont typeface="Arial MT"/>
              <a:buChar char="•"/>
              <a:tabLst>
                <a:tab pos="553085" algn="l"/>
              </a:tabLst>
            </a:pPr>
            <a:r>
              <a:rPr sz="1000" dirty="0">
                <a:latin typeface="Calibri"/>
                <a:cs typeface="Calibri"/>
              </a:rPr>
              <a:t>19.</a:t>
            </a:r>
            <a:r>
              <a:rPr sz="1000" spc="-3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Grievance</a:t>
            </a:r>
            <a:r>
              <a:rPr sz="1000" spc="-3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Procedure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1578</Words>
  <Application>Microsoft Office PowerPoint</Application>
  <PresentationFormat>Custom</PresentationFormat>
  <Paragraphs>116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 MT</vt:lpstr>
      <vt:lpstr>Calibri</vt:lpstr>
      <vt:lpstr>Trebuchet MS</vt:lpstr>
      <vt:lpstr>Office Theme</vt:lpstr>
      <vt:lpstr>CORPORATE SOCIAL RESPONSIBILITY (CSR) POLICY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SOCIAL RESPONSIBILITY (CSR) POLICY</dc:title>
  <dc:subject>JUL 2022</dc:subject>
  <dc:creator>Stuart Fowler</dc:creator>
  <cp:lastModifiedBy>ACER NITro</cp:lastModifiedBy>
  <cp:revision>2</cp:revision>
  <dcterms:created xsi:type="dcterms:W3CDTF">2025-03-28T11:36:03Z</dcterms:created>
  <dcterms:modified xsi:type="dcterms:W3CDTF">2025-03-28T12:15:47Z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2022-09-26T00:00:00Z</vt:filetime>
  </property>
  <property fmtid="{D5CDD505-2E9C-101B-9397-08002B2CF9AE}" pid="3" name="Creator">
    <vt:lpwstr>Writer</vt:lpwstr>
  </property>
  <property fmtid="{D5CDD505-2E9C-101B-9397-08002B2CF9AE}" pid="4" name="Producer">
    <vt:lpwstr>LibreOffice 7.3</vt:lpwstr>
  </property>
  <property fmtid="{D5CDD505-2E9C-101B-9397-08002B2CF9AE}" pid="5" name="LastSaved">
    <vt:filetime>2022-09-26T00:00:00Z</vt:filetime>
  </property>
</Properties>
</file>