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0" d="100"/>
          <a:sy n="160" d="100"/>
        </p:scale>
        <p:origin x="1002" y="-17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14550" y="3284229"/>
            <a:ext cx="333375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02969" y="10089524"/>
            <a:ext cx="616585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37959" y="10089524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awlsgh.com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969" y="434349"/>
            <a:ext cx="15405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DATA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PROTECTION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DATA</a:t>
            </a:r>
            <a:r>
              <a:rPr spc="-60" dirty="0"/>
              <a:t> </a:t>
            </a:r>
            <a:r>
              <a:rPr dirty="0"/>
              <a:t>PROTECTION</a:t>
            </a:r>
            <a:r>
              <a:rPr spc="-45" dirty="0"/>
              <a:t> </a:t>
            </a:r>
            <a:r>
              <a:rPr spc="-10" dirty="0"/>
              <a:t>POLICY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sp>
        <p:nvSpPr>
          <p:cNvPr id="5" name="object 5"/>
          <p:cNvSpPr txBox="1"/>
          <p:nvPr/>
        </p:nvSpPr>
        <p:spPr>
          <a:xfrm>
            <a:off x="2708910" y="4856489"/>
            <a:ext cx="2174875" cy="94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2225" algn="ctr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Calibri"/>
                <a:cs typeface="Calibri"/>
              </a:rPr>
              <a:t>CREATED: </a:t>
            </a:r>
            <a:r>
              <a:rPr sz="1100" dirty="0">
                <a:latin typeface="Calibri"/>
                <a:cs typeface="Calibri"/>
              </a:rPr>
              <a:t>MAR </a:t>
            </a:r>
            <a:r>
              <a:rPr sz="1100" spc="-20" dirty="0">
                <a:latin typeface="Calibri"/>
                <a:cs typeface="Calibri"/>
              </a:rPr>
              <a:t>2018</a:t>
            </a:r>
            <a:endParaRPr sz="1100">
              <a:latin typeface="Calibri"/>
              <a:cs typeface="Calibri"/>
            </a:endParaRPr>
          </a:p>
          <a:p>
            <a:pPr marR="52069" algn="ctr">
              <a:lnSpc>
                <a:spcPct val="100000"/>
              </a:lnSpc>
              <a:spcBef>
                <a:spcPts val="910"/>
              </a:spcBef>
            </a:pPr>
            <a:r>
              <a:rPr sz="1100" spc="-10" dirty="0">
                <a:solidFill>
                  <a:srgbClr val="D8D8D8"/>
                </a:solidFill>
                <a:latin typeface="Calibri"/>
                <a:cs typeface="Calibri"/>
              </a:rPr>
              <a:t>REVISION: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35"/>
              </a:spcBef>
            </a:pPr>
            <a:endParaRPr sz="11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APPROVED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BOARD: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2018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0070" y="6744979"/>
            <a:ext cx="3896360" cy="12908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lang="en-US" sz="1100" spc="-1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subsidiaries: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90"/>
              </a:spcBef>
            </a:pPr>
            <a:endParaRPr sz="1100" dirty="0">
              <a:latin typeface="Calibri"/>
              <a:cs typeface="Calibri"/>
            </a:endParaRPr>
          </a:p>
          <a:p>
            <a:pPr marL="739775" marR="728345" indent="635" algn="ctr">
              <a:lnSpc>
                <a:spcPct val="169300"/>
              </a:lnSpc>
            </a:pPr>
            <a:r>
              <a:rPr sz="1100" dirty="0">
                <a:latin typeface="Calibri"/>
                <a:cs typeface="Calibri"/>
              </a:rPr>
              <a:t>Westminster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International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Ltd</a:t>
            </a:r>
            <a:r>
              <a:rPr sz="1100" spc="500" dirty="0">
                <a:latin typeface="Calibri"/>
                <a:cs typeface="Calibri"/>
              </a:rPr>
              <a:t> </a:t>
            </a:r>
            <a:endParaRPr lang="en-US" sz="1100" spc="500" dirty="0">
              <a:latin typeface="Calibri"/>
              <a:cs typeface="Calibri"/>
            </a:endParaRPr>
          </a:p>
          <a:p>
            <a:pPr marL="739775" marR="728345" indent="635" algn="ctr">
              <a:lnSpc>
                <a:spcPct val="169300"/>
              </a:lnSpc>
            </a:pPr>
            <a:r>
              <a:rPr lang="en-US" sz="1100" spc="500" dirty="0" err="1">
                <a:latin typeface="Calibri"/>
                <a:cs typeface="Calibri"/>
              </a:rPr>
              <a:t>AWLS</a:t>
            </a:r>
            <a:r>
              <a:rPr sz="1100" dirty="0" err="1">
                <a:latin typeface="Calibri"/>
                <a:cs typeface="Calibri"/>
              </a:rPr>
              <a:t>Aviation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Ltd </a:t>
            </a:r>
            <a:r>
              <a:rPr sz="1100" dirty="0">
                <a:latin typeface="Calibri"/>
                <a:cs typeface="Calibri"/>
              </a:rPr>
              <a:t>Longmoor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Ltd</a:t>
            </a:r>
            <a:endParaRPr sz="1100" dirty="0">
              <a:latin typeface="Calibri"/>
              <a:cs typeface="Calibr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67791D-7C41-B414-ECCC-8DAB1C0CB2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50" y="1612900"/>
            <a:ext cx="3070181" cy="21707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4349"/>
            <a:ext cx="15405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DATA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PROTECTION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1029979"/>
            <a:ext cx="5728970" cy="2291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145" dirty="0">
                <a:latin typeface="Trebuchet MS"/>
                <a:cs typeface="Trebuchet MS"/>
              </a:rPr>
              <a:t>DATA</a:t>
            </a:r>
            <a:r>
              <a:rPr sz="1600" b="1" spc="85" dirty="0">
                <a:latin typeface="Trebuchet MS"/>
                <a:cs typeface="Trebuchet MS"/>
              </a:rPr>
              <a:t> </a:t>
            </a:r>
            <a:r>
              <a:rPr sz="1600" b="1" spc="190" dirty="0">
                <a:latin typeface="Trebuchet MS"/>
                <a:cs typeface="Trebuchet MS"/>
              </a:rPr>
              <a:t>PROTECTION</a:t>
            </a:r>
            <a:r>
              <a:rPr sz="1600" b="1" spc="80" dirty="0">
                <a:latin typeface="Trebuchet MS"/>
                <a:cs typeface="Trebuchet MS"/>
              </a:rPr>
              <a:t> </a:t>
            </a:r>
            <a:r>
              <a:rPr sz="1600" b="1" spc="165" dirty="0">
                <a:latin typeface="Trebuchet MS"/>
                <a:cs typeface="Trebuchet MS"/>
              </a:rPr>
              <a:t>POLICY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770"/>
              </a:spcBef>
            </a:pPr>
            <a:endParaRPr sz="16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400" b="1" i="1" spc="145" dirty="0">
                <a:latin typeface="Trebuchet MS"/>
                <a:cs typeface="Trebuchet MS"/>
              </a:rPr>
              <a:t>POLICY</a:t>
            </a:r>
            <a:r>
              <a:rPr sz="1400" b="1" i="1" spc="65" dirty="0">
                <a:latin typeface="Trebuchet MS"/>
                <a:cs typeface="Trebuchet MS"/>
              </a:rPr>
              <a:t> </a:t>
            </a:r>
            <a:r>
              <a:rPr sz="1400" b="1" i="1" spc="185" dirty="0">
                <a:latin typeface="Trebuchet MS"/>
                <a:cs typeface="Trebuchet MS"/>
              </a:rPr>
              <a:t>SCOPE</a:t>
            </a:r>
            <a:endParaRPr sz="1400" dirty="0">
              <a:latin typeface="Trebuchet MS"/>
              <a:cs typeface="Trebuchet MS"/>
            </a:endParaRPr>
          </a:p>
          <a:p>
            <a:pPr marL="12700" marR="309245">
              <a:lnSpc>
                <a:spcPct val="1083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lang="en-US" sz="1100" spc="-25" dirty="0">
                <a:latin typeface="Calibri"/>
                <a:cs typeface="Calibri"/>
              </a:rPr>
              <a:t> AWLS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subsidiary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companies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(Group)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registered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Data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Act.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8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relevant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regarding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customers, </a:t>
            </a:r>
            <a:r>
              <a:rPr sz="1100" dirty="0">
                <a:latin typeface="Calibri"/>
                <a:cs typeface="Calibri"/>
              </a:rPr>
              <a:t>agents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reasonable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steps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so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accordance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 marL="12700" marR="183515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Westminster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Plc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subsidiaries.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969" y="3915766"/>
            <a:ext cx="5554980" cy="71247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05" dirty="0">
                <a:latin typeface="Trebuchet MS"/>
                <a:cs typeface="Trebuchet MS"/>
              </a:rPr>
              <a:t>THE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70" dirty="0">
                <a:latin typeface="Trebuchet MS"/>
                <a:cs typeface="Trebuchet MS"/>
              </a:rPr>
              <a:t>PRINCIPLES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83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reasonably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Principles</a:t>
            </a:r>
            <a:r>
              <a:rPr sz="1100" spc="-20" dirty="0">
                <a:latin typeface="Calibri"/>
                <a:cs typeface="Calibri"/>
              </a:rPr>
              <a:t> (the </a:t>
            </a:r>
            <a:r>
              <a:rPr sz="1100" dirty="0">
                <a:latin typeface="Calibri"/>
                <a:cs typeface="Calibri"/>
              </a:rPr>
              <a:t>Principles)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contained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is:-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969" y="4705360"/>
            <a:ext cx="95250" cy="1482090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9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0169" y="4705360"/>
            <a:ext cx="4209415" cy="1482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066925">
              <a:lnSpc>
                <a:spcPct val="108600"/>
              </a:lnSpc>
              <a:spcBef>
                <a:spcPts val="95"/>
              </a:spcBef>
            </a:pPr>
            <a:r>
              <a:rPr sz="1100" dirty="0">
                <a:latin typeface="Calibri"/>
                <a:cs typeface="Calibri"/>
              </a:rPr>
              <a:t>Fairly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lawfully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processed </a:t>
            </a:r>
            <a:r>
              <a:rPr sz="1100" dirty="0">
                <a:latin typeface="Calibri"/>
                <a:cs typeface="Calibri"/>
              </a:rPr>
              <a:t>Processed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lawful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purpose </a:t>
            </a:r>
            <a:r>
              <a:rPr sz="1100" dirty="0">
                <a:latin typeface="Calibri"/>
                <a:cs typeface="Calibri"/>
              </a:rPr>
              <a:t>Adequate,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relevant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excessive </a:t>
            </a:r>
            <a:r>
              <a:rPr sz="1100" dirty="0">
                <a:latin typeface="Calibri"/>
                <a:cs typeface="Calibri"/>
              </a:rPr>
              <a:t>Accurate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date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kept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10" dirty="0">
                <a:latin typeface="Calibri"/>
                <a:cs typeface="Calibri"/>
              </a:rPr>
              <a:t> necessary</a:t>
            </a:r>
            <a:endParaRPr sz="1100">
              <a:latin typeface="Calibri"/>
              <a:cs typeface="Calibri"/>
            </a:endParaRPr>
          </a:p>
          <a:p>
            <a:pPr marL="12700" marR="1130300">
              <a:lnSpc>
                <a:spcPts val="1440"/>
              </a:lnSpc>
              <a:spcBef>
                <a:spcPts val="60"/>
              </a:spcBef>
            </a:pPr>
            <a:r>
              <a:rPr sz="1100" dirty="0">
                <a:latin typeface="Calibri"/>
                <a:cs typeface="Calibri"/>
              </a:rPr>
              <a:t>Processed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accordance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subject's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rights </a:t>
            </a:r>
            <a:r>
              <a:rPr sz="1100" dirty="0">
                <a:latin typeface="Calibri"/>
                <a:cs typeface="Calibri"/>
              </a:rPr>
              <a:t>Kept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secure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100" dirty="0">
                <a:latin typeface="Calibri"/>
                <a:cs typeface="Calibri"/>
              </a:rPr>
              <a:t>Not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transferred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countries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adequate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reason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protection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969" y="6610705"/>
            <a:ext cx="5689600" cy="3005631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65" dirty="0">
                <a:latin typeface="Trebuchet MS"/>
                <a:cs typeface="Trebuchet MS"/>
              </a:rPr>
              <a:t>RESPONSIBILITIES</a:t>
            </a:r>
            <a:endParaRPr sz="1400" dirty="0">
              <a:latin typeface="Trebuchet MS"/>
              <a:cs typeface="Trebuchet MS"/>
            </a:endParaRPr>
          </a:p>
          <a:p>
            <a:pPr marL="12700" marR="5080">
              <a:lnSpc>
                <a:spcPct val="1088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Group.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stored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processed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Principles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1998,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EU </a:t>
            </a:r>
            <a:r>
              <a:rPr sz="1100" dirty="0">
                <a:latin typeface="Calibri"/>
                <a:cs typeface="Calibri"/>
              </a:rPr>
              <a:t>General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Regulation EU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2016/679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(GDPR)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additional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legislation.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contacted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+44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1295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756300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lang="en-US" sz="1100" spc="-10" dirty="0">
                <a:latin typeface="Calibri"/>
                <a:cs typeface="Calibri"/>
                <a:hlinkClick r:id="rId2"/>
              </a:rPr>
              <a:t>Info@awlsgh.com</a:t>
            </a:r>
            <a:endParaRPr lang="en-US" sz="11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lang="en-US" sz="1300" u="sng" spc="65" dirty="0" err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Staf</a:t>
            </a:r>
            <a:r>
              <a:rPr lang="en-US" sz="1300" u="sng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lang="en-US" sz="13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f</a:t>
            </a:r>
            <a:r>
              <a:rPr lang="en-US" sz="1300" u="sng" spc="1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lang="en-US" sz="1300" u="sng" spc="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Responsibilities</a:t>
            </a:r>
            <a:endParaRPr lang="en-US" sz="1300" dirty="0">
              <a:latin typeface="Trebuchet MS"/>
              <a:cs typeface="Trebuchet MS"/>
            </a:endParaRPr>
          </a:p>
          <a:p>
            <a:pPr marL="12700" marR="245745">
              <a:lnSpc>
                <a:spcPct val="1083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Staff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members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staff,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customer,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other </a:t>
            </a:r>
            <a:r>
              <a:rPr sz="1100" dirty="0">
                <a:latin typeface="Calibri"/>
                <a:cs typeface="Calibri"/>
              </a:rPr>
              <a:t>individual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requirements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100" dirty="0">
                <a:latin typeface="Calibri"/>
                <a:cs typeface="Calibri"/>
              </a:rPr>
              <a:t>Staff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members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that:</a:t>
            </a:r>
            <a:endParaRPr sz="1100" dirty="0">
              <a:latin typeface="Calibri"/>
              <a:cs typeface="Calibri"/>
            </a:endParaRPr>
          </a:p>
          <a:p>
            <a:pPr marL="465455" indent="-225425">
              <a:lnSpc>
                <a:spcPct val="100000"/>
              </a:lnSpc>
              <a:spcBef>
                <a:spcPts val="910"/>
              </a:spcBef>
              <a:buFont typeface="Arial MT"/>
              <a:buChar char="•"/>
              <a:tabLst>
                <a:tab pos="465455" algn="l"/>
              </a:tabLst>
            </a:pP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kept</a:t>
            </a:r>
            <a:r>
              <a:rPr sz="1100" spc="-10" dirty="0">
                <a:latin typeface="Calibri"/>
                <a:cs typeface="Calibri"/>
              </a:rPr>
              <a:t> securely</a:t>
            </a:r>
            <a:endParaRPr sz="1100" dirty="0">
              <a:latin typeface="Calibri"/>
              <a:cs typeface="Calibri"/>
            </a:endParaRPr>
          </a:p>
          <a:p>
            <a:pPr marL="466090" marR="106680" indent="-226060">
              <a:lnSpc>
                <a:spcPct val="108300"/>
              </a:lnSpc>
              <a:spcBef>
                <a:spcPts val="10"/>
              </a:spcBef>
              <a:buFont typeface="Arial MT"/>
              <a:buChar char="•"/>
              <a:tabLst>
                <a:tab pos="466090" algn="l"/>
              </a:tabLst>
            </a:pPr>
            <a:r>
              <a:rPr sz="1100" dirty="0">
                <a:latin typeface="Calibri"/>
                <a:cs typeface="Calibri"/>
              </a:rPr>
              <a:t>no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disclosed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either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verbally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writing,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accidentally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otherwise,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any </a:t>
            </a:r>
            <a:r>
              <a:rPr sz="1100" dirty="0">
                <a:latin typeface="Calibri"/>
                <a:cs typeface="Calibri"/>
              </a:rPr>
              <a:t>unauthorised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20" dirty="0">
                <a:latin typeface="Calibri"/>
                <a:cs typeface="Calibri"/>
              </a:rPr>
              <a:t> party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4349"/>
            <a:ext cx="5706745" cy="5175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DATA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PROTECTION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1100">
              <a:latin typeface="Calibri"/>
              <a:cs typeface="Calibri"/>
            </a:endParaRPr>
          </a:p>
          <a:p>
            <a:pPr marL="465455" indent="-225425">
              <a:lnSpc>
                <a:spcPct val="100000"/>
              </a:lnSpc>
              <a:buFont typeface="Arial MT"/>
              <a:buChar char="•"/>
              <a:tabLst>
                <a:tab pos="465455" algn="l"/>
              </a:tabLst>
            </a:pP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kept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accordance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Group’s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Retention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  <a:p>
            <a:pPr marL="466090" marR="5080" indent="-226060">
              <a:lnSpc>
                <a:spcPts val="1440"/>
              </a:lnSpc>
              <a:spcBef>
                <a:spcPts val="60"/>
              </a:spcBef>
              <a:buFont typeface="Arial MT"/>
              <a:buChar char="•"/>
              <a:tabLst>
                <a:tab pos="466090" algn="l"/>
              </a:tabLst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queries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regarding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requests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complaints,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are </a:t>
            </a:r>
            <a:r>
              <a:rPr sz="1100" dirty="0">
                <a:latin typeface="Calibri"/>
                <a:cs typeface="Calibri"/>
              </a:rPr>
              <a:t>promptly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</a:t>
            </a:r>
            <a:endParaRPr sz="1100">
              <a:latin typeface="Calibri"/>
              <a:cs typeface="Calibri"/>
            </a:endParaRPr>
          </a:p>
          <a:p>
            <a:pPr marL="465455" indent="-225425">
              <a:lnSpc>
                <a:spcPct val="100000"/>
              </a:lnSpc>
              <a:spcBef>
                <a:spcPts val="40"/>
              </a:spcBef>
              <a:buFont typeface="Arial MT"/>
              <a:buChar char="•"/>
              <a:tabLst>
                <a:tab pos="465455" algn="l"/>
              </a:tabLst>
            </a:pP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swiftly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brought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attention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Operations</a:t>
            </a:r>
            <a:endParaRPr sz="1100">
              <a:latin typeface="Calibri"/>
              <a:cs typeface="Calibri"/>
            </a:endParaRPr>
          </a:p>
          <a:p>
            <a:pPr marL="466090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latin typeface="Calibri"/>
                <a:cs typeface="Calibri"/>
              </a:rPr>
              <a:t>Director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support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resolving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breaches</a:t>
            </a:r>
            <a:endParaRPr sz="1100">
              <a:latin typeface="Calibri"/>
              <a:cs typeface="Calibri"/>
            </a:endParaRPr>
          </a:p>
          <a:p>
            <a:pPr marL="466090" marR="7620" indent="-226060">
              <a:lnSpc>
                <a:spcPts val="1440"/>
              </a:lnSpc>
              <a:spcBef>
                <a:spcPts val="60"/>
              </a:spcBef>
              <a:buFont typeface="Arial MT"/>
              <a:buChar char="•"/>
              <a:tabLst>
                <a:tab pos="466090" algn="l"/>
              </a:tabLst>
            </a:pP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uncertainty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around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matter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advice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sought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Group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100">
              <a:latin typeface="Calibri"/>
              <a:cs typeface="Calibri"/>
            </a:endParaRPr>
          </a:p>
          <a:p>
            <a:pPr marL="12700" marR="304800">
              <a:lnSpc>
                <a:spcPct val="108300"/>
              </a:lnSpc>
              <a:spcBef>
                <a:spcPts val="5"/>
              </a:spcBef>
            </a:pPr>
            <a:r>
              <a:rPr sz="1100" dirty="0">
                <a:latin typeface="Calibri"/>
                <a:cs typeface="Calibri"/>
              </a:rPr>
              <a:t>Staff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unsure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authorised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whom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legitimately </a:t>
            </a:r>
            <a:r>
              <a:rPr sz="1100" dirty="0">
                <a:latin typeface="Calibri"/>
                <a:cs typeface="Calibri"/>
              </a:rPr>
              <a:t>disclose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seek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advice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Third-</a:t>
            </a:r>
            <a:r>
              <a:rPr sz="1300" u="sng" spc="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Party</a:t>
            </a:r>
            <a:r>
              <a:rPr sz="1300" u="sng" spc="1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Data</a:t>
            </a:r>
            <a:r>
              <a:rPr sz="1300" u="sng" spc="1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7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Processors</a:t>
            </a:r>
            <a:endParaRPr sz="1300">
              <a:latin typeface="Trebuchet MS"/>
              <a:cs typeface="Trebuchet MS"/>
            </a:endParaRPr>
          </a:p>
          <a:p>
            <a:pPr marL="12700" marR="67945">
              <a:lnSpc>
                <a:spcPct val="109100"/>
              </a:lnSpc>
              <a:spcBef>
                <a:spcPts val="300"/>
              </a:spcBef>
            </a:pP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external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behalf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responsibility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remains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Group.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third-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processor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used:</a:t>
            </a:r>
            <a:endParaRPr sz="1100">
              <a:latin typeface="Calibri"/>
              <a:cs typeface="Calibri"/>
            </a:endParaRPr>
          </a:p>
          <a:p>
            <a:pPr marL="466090" marR="254635" indent="-226060">
              <a:lnSpc>
                <a:spcPct val="108300"/>
              </a:lnSpc>
              <a:spcBef>
                <a:spcPts val="810"/>
              </a:spcBef>
              <a:buFont typeface="Arial MT"/>
              <a:buChar char="•"/>
              <a:tabLst>
                <a:tab pos="466090" algn="l"/>
              </a:tabLst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chosen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sufficient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guarantees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security </a:t>
            </a:r>
            <a:r>
              <a:rPr sz="1100" dirty="0">
                <a:latin typeface="Calibri"/>
                <a:cs typeface="Calibri"/>
              </a:rPr>
              <a:t>measures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data</a:t>
            </a:r>
            <a:endParaRPr sz="1100">
              <a:latin typeface="Calibri"/>
              <a:cs typeface="Calibri"/>
            </a:endParaRPr>
          </a:p>
          <a:p>
            <a:pPr marL="465455" indent="-225425">
              <a:lnSpc>
                <a:spcPct val="100000"/>
              </a:lnSpc>
              <a:spcBef>
                <a:spcPts val="120"/>
              </a:spcBef>
              <a:buFont typeface="Arial MT"/>
              <a:buChar char="•"/>
              <a:tabLst>
                <a:tab pos="465455" algn="l"/>
              </a:tabLst>
            </a:pPr>
            <a:r>
              <a:rPr sz="1100" dirty="0">
                <a:latin typeface="Calibri"/>
                <a:cs typeface="Calibri"/>
              </a:rPr>
              <a:t>reasonable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steps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taken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measures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place</a:t>
            </a:r>
            <a:endParaRPr sz="1100">
              <a:latin typeface="Calibri"/>
              <a:cs typeface="Calibri"/>
            </a:endParaRPr>
          </a:p>
          <a:p>
            <a:pPr marL="466090" marR="121920" indent="-226060">
              <a:lnSpc>
                <a:spcPts val="1440"/>
              </a:lnSpc>
              <a:spcBef>
                <a:spcPts val="55"/>
              </a:spcBef>
              <a:buFont typeface="Arial MT"/>
              <a:buChar char="•"/>
              <a:tabLst>
                <a:tab pos="466090" algn="l"/>
              </a:tabLst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written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establishing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purpose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out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Calibri"/>
              <a:cs typeface="Calibri"/>
            </a:endParaRPr>
          </a:p>
          <a:p>
            <a:pPr marL="12700" marR="525780">
              <a:lnSpc>
                <a:spcPct val="108300"/>
              </a:lnSpc>
            </a:pP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further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guidance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third-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processors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please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Group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6032855"/>
            <a:ext cx="5695315" cy="172593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200" dirty="0">
                <a:latin typeface="Trebuchet MS"/>
                <a:cs typeface="Trebuchet MS"/>
              </a:rPr>
              <a:t>PERSONAL</a:t>
            </a:r>
            <a:r>
              <a:rPr sz="1400" b="1" i="1" spc="90" dirty="0">
                <a:latin typeface="Trebuchet MS"/>
                <a:cs typeface="Trebuchet MS"/>
              </a:rPr>
              <a:t> </a:t>
            </a:r>
            <a:r>
              <a:rPr sz="1400" b="1" i="1" spc="145" dirty="0">
                <a:latin typeface="Trebuchet MS"/>
                <a:cs typeface="Trebuchet MS"/>
              </a:rPr>
              <a:t>DATA</a:t>
            </a:r>
            <a:endParaRPr sz="1400">
              <a:latin typeface="Trebuchet MS"/>
              <a:cs typeface="Trebuchet MS"/>
            </a:endParaRPr>
          </a:p>
          <a:p>
            <a:pPr marL="12700" marR="130175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means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identified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identifiable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natural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(Data </a:t>
            </a:r>
            <a:r>
              <a:rPr sz="1100" dirty="0">
                <a:latin typeface="Calibri"/>
                <a:cs typeface="Calibri"/>
              </a:rPr>
              <a:t>Subject);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identifiable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natural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identified,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indirectly,</a:t>
            </a:r>
            <a:r>
              <a:rPr sz="1100" spc="-25" dirty="0">
                <a:latin typeface="Calibri"/>
                <a:cs typeface="Calibri"/>
              </a:rPr>
              <a:t> in </a:t>
            </a:r>
            <a:r>
              <a:rPr sz="1100" dirty="0">
                <a:latin typeface="Calibri"/>
                <a:cs typeface="Calibri"/>
              </a:rPr>
              <a:t>particular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reference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identifier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name,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identification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number,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data,</a:t>
            </a:r>
            <a:r>
              <a:rPr sz="1100" spc="-25" dirty="0">
                <a:latin typeface="Calibri"/>
                <a:cs typeface="Calibri"/>
              </a:rPr>
              <a:t> an </a:t>
            </a:r>
            <a:r>
              <a:rPr sz="1100" dirty="0">
                <a:latin typeface="Calibri"/>
                <a:cs typeface="Calibri"/>
              </a:rPr>
              <a:t>online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identifier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factors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specific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physical,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physiological,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genetic,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mental, </a:t>
            </a:r>
            <a:r>
              <a:rPr sz="1100" dirty="0">
                <a:latin typeface="Calibri"/>
                <a:cs typeface="Calibri"/>
              </a:rPr>
              <a:t>economic,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cultural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natural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person;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covers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facts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opinions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individual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Data </a:t>
            </a:r>
            <a:r>
              <a:rPr sz="1100" spc="-10" dirty="0">
                <a:latin typeface="Calibri"/>
                <a:cs typeface="Calibri"/>
              </a:rPr>
              <a:t>Subject.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969" y="8181696"/>
            <a:ext cx="5725795" cy="154432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200" dirty="0">
                <a:latin typeface="Trebuchet MS"/>
                <a:cs typeface="Trebuchet MS"/>
              </a:rPr>
              <a:t>PROCESSING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55" dirty="0">
                <a:latin typeface="Trebuchet MS"/>
                <a:cs typeface="Trebuchet MS"/>
              </a:rPr>
              <a:t>OF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200" dirty="0">
                <a:latin typeface="Trebuchet MS"/>
                <a:cs typeface="Trebuchet MS"/>
              </a:rPr>
              <a:t>PERSONAL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145" dirty="0">
                <a:latin typeface="Trebuchet MS"/>
                <a:cs typeface="Trebuchet MS"/>
              </a:rPr>
              <a:t>DATA</a:t>
            </a:r>
            <a:endParaRPr sz="1400">
              <a:latin typeface="Trebuchet MS"/>
              <a:cs typeface="Trebuchet MS"/>
            </a:endParaRPr>
          </a:p>
          <a:p>
            <a:pPr marL="12700" marR="61594">
              <a:lnSpc>
                <a:spcPct val="1088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Consent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unless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necessary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performance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employment.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falls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definition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otherwise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exempt,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remain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confidential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be </a:t>
            </a:r>
            <a:r>
              <a:rPr sz="1100" dirty="0">
                <a:latin typeface="Calibri"/>
                <a:cs typeface="Calibri"/>
              </a:rPr>
              <a:t>disclosed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consent.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time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time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some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marketing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 </a:t>
            </a:r>
            <a:r>
              <a:rPr sz="1100" dirty="0">
                <a:latin typeface="Calibri"/>
                <a:cs typeface="Calibri"/>
              </a:rPr>
              <a:t>purposes,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opt-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opt-</a:t>
            </a:r>
            <a:r>
              <a:rPr sz="1100" dirty="0">
                <a:latin typeface="Calibri"/>
                <a:cs typeface="Calibri"/>
              </a:rPr>
              <a:t>out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again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0" dirty="0">
                <a:latin typeface="Calibri"/>
                <a:cs typeface="Calibri"/>
              </a:rPr>
              <a:t> time.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4349"/>
            <a:ext cx="2882900" cy="647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DATA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PROTECTION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choice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always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respected.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1505306"/>
            <a:ext cx="5250180" cy="89535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55" dirty="0">
                <a:latin typeface="Trebuchet MS"/>
                <a:cs typeface="Trebuchet MS"/>
              </a:rPr>
              <a:t>SENSITIVE</a:t>
            </a:r>
            <a:r>
              <a:rPr sz="1400" b="1" i="1" spc="95" dirty="0">
                <a:latin typeface="Trebuchet MS"/>
                <a:cs typeface="Trebuchet MS"/>
              </a:rPr>
              <a:t> </a:t>
            </a:r>
            <a:r>
              <a:rPr sz="1400" b="1" i="1" spc="200" dirty="0">
                <a:latin typeface="Trebuchet MS"/>
                <a:cs typeface="Trebuchet MS"/>
              </a:rPr>
              <a:t>PERSONAL</a:t>
            </a:r>
            <a:r>
              <a:rPr sz="1400" b="1" i="1" spc="100" dirty="0">
                <a:latin typeface="Trebuchet MS"/>
                <a:cs typeface="Trebuchet MS"/>
              </a:rPr>
              <a:t> </a:t>
            </a:r>
            <a:r>
              <a:rPr sz="1400" b="1" i="1" spc="145" dirty="0">
                <a:latin typeface="Trebuchet MS"/>
                <a:cs typeface="Trebuchet MS"/>
              </a:rPr>
              <a:t>DATA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time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time,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sensitive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data.</a:t>
            </a:r>
            <a:r>
              <a:rPr sz="1100" spc="204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Sensitive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medical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gender,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religion,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race,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sexual </a:t>
            </a:r>
            <a:r>
              <a:rPr sz="1100" dirty="0">
                <a:latin typeface="Calibri"/>
                <a:cs typeface="Calibri"/>
              </a:rPr>
              <a:t>orientation,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membership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criminal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proceedings.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969" y="2823566"/>
            <a:ext cx="5678805" cy="144145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65" dirty="0">
                <a:latin typeface="Trebuchet MS"/>
                <a:cs typeface="Trebuchet MS"/>
              </a:rPr>
              <a:t>RIGHTS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OF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210" dirty="0">
                <a:latin typeface="Trebuchet MS"/>
                <a:cs typeface="Trebuchet MS"/>
              </a:rPr>
              <a:t>ACCESS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90" dirty="0">
                <a:latin typeface="Trebuchet MS"/>
                <a:cs typeface="Trebuchet MS"/>
              </a:rPr>
              <a:t>TO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60" dirty="0">
                <a:latin typeface="Trebuchet MS"/>
                <a:cs typeface="Trebuchet MS"/>
              </a:rPr>
              <a:t>INFORMATION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86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right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held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provisions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1998.</a:t>
            </a:r>
            <a:r>
              <a:rPr sz="1100" spc="2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wishing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put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request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writing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DPC.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written </a:t>
            </a:r>
            <a:r>
              <a:rPr sz="1100" dirty="0">
                <a:latin typeface="Calibri"/>
                <a:cs typeface="Calibri"/>
              </a:rPr>
              <a:t>requests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reasonably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practicable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event,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40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days.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will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imparted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reasonably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possible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after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Group’s </a:t>
            </a:r>
            <a:r>
              <a:rPr sz="1100" dirty="0">
                <a:latin typeface="Calibri"/>
                <a:cs typeface="Calibri"/>
              </a:rPr>
              <a:t>attention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relevant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Acts.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969" y="4687925"/>
            <a:ext cx="5179060" cy="71374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60" dirty="0">
                <a:latin typeface="Trebuchet MS"/>
                <a:cs typeface="Trebuchet MS"/>
              </a:rPr>
              <a:t>EXEMPTIONS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9100"/>
              </a:lnSpc>
              <a:spcBef>
                <a:spcPts val="310"/>
              </a:spcBef>
            </a:pPr>
            <a:r>
              <a:rPr sz="1100" dirty="0">
                <a:latin typeface="Calibri"/>
                <a:cs typeface="Calibri"/>
              </a:rPr>
              <a:t>Certain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exempted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provisions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spc="-10" dirty="0">
                <a:latin typeface="Calibri"/>
                <a:cs typeface="Calibri"/>
              </a:rPr>
              <a:t>following:-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969" y="5476249"/>
            <a:ext cx="95250" cy="5727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spc="-50" dirty="0"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3819" y="5476249"/>
            <a:ext cx="5198110" cy="75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73885">
              <a:lnSpc>
                <a:spcPct val="1091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National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prevention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detection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crime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assessment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tax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duty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ts val="1440"/>
              </a:lnSpc>
              <a:spcBef>
                <a:spcPts val="55"/>
              </a:spcBef>
            </a:pP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necessary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exercise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right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obligation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conferred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imposed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by </a:t>
            </a:r>
            <a:r>
              <a:rPr sz="1100" dirty="0">
                <a:latin typeface="Calibri"/>
                <a:cs typeface="Calibri"/>
              </a:rPr>
              <a:t>law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Group.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969" y="6306830"/>
            <a:ext cx="5631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1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examples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some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exemptions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Act.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further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on </a:t>
            </a:r>
            <a:r>
              <a:rPr sz="1100" dirty="0">
                <a:latin typeface="Calibri"/>
                <a:cs typeface="Calibri"/>
              </a:rPr>
              <a:t>exemptions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sought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969" y="7121246"/>
            <a:ext cx="5678805" cy="180593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60" dirty="0">
                <a:latin typeface="Trebuchet MS"/>
                <a:cs typeface="Trebuchet MS"/>
              </a:rPr>
              <a:t>ACCURACY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is </a:t>
            </a:r>
            <a:r>
              <a:rPr sz="1100" dirty="0">
                <a:latin typeface="Calibri"/>
                <a:cs typeface="Calibri"/>
              </a:rPr>
              <a:t>accurate.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notify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changes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about </a:t>
            </a:r>
            <a:r>
              <a:rPr sz="1100" dirty="0">
                <a:latin typeface="Calibri"/>
                <a:cs typeface="Calibri"/>
              </a:rPr>
              <a:t>them.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right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inaccurate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incomplete </a:t>
            </a:r>
            <a:r>
              <a:rPr sz="1100" dirty="0">
                <a:latin typeface="Calibri"/>
                <a:cs typeface="Calibri"/>
              </a:rPr>
              <a:t>rectified,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cases,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example,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mistakes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corrections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are </a:t>
            </a:r>
            <a:r>
              <a:rPr sz="1100" dirty="0">
                <a:latin typeface="Calibri"/>
                <a:cs typeface="Calibri"/>
              </a:rPr>
              <a:t>kept,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kept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interests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apply.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certain </a:t>
            </a:r>
            <a:r>
              <a:rPr sz="1100" dirty="0">
                <a:latin typeface="Calibri"/>
                <a:cs typeface="Calibri"/>
              </a:rPr>
              <a:t>circumstances,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fulfilment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for </a:t>
            </a:r>
            <a:r>
              <a:rPr sz="1100" dirty="0">
                <a:latin typeface="Calibri"/>
                <a:cs typeface="Calibri"/>
              </a:rPr>
              <a:t>example,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 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erase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restrict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we </a:t>
            </a:r>
            <a:r>
              <a:rPr sz="1100" spc="-10" dirty="0">
                <a:latin typeface="Calibri"/>
                <a:cs typeface="Calibri"/>
              </a:rPr>
              <a:t>process.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4349"/>
            <a:ext cx="5642610" cy="1271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DATA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PROTECTION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44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50" dirty="0">
                <a:latin typeface="Trebuchet MS"/>
                <a:cs typeface="Trebuchet MS"/>
              </a:rPr>
              <a:t>ENFORCEMENT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If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individual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believes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otherwise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in </a:t>
            </a:r>
            <a:r>
              <a:rPr sz="1100" dirty="0">
                <a:latin typeface="Calibri"/>
                <a:cs typeface="Calibri"/>
              </a:rPr>
              <a:t>accordance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notify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Operations Director.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2128876"/>
            <a:ext cx="5728335" cy="312420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65" dirty="0">
                <a:latin typeface="Trebuchet MS"/>
                <a:cs typeface="Trebuchet MS"/>
              </a:rPr>
              <a:t>DATA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130" dirty="0">
                <a:latin typeface="Trebuchet MS"/>
                <a:cs typeface="Trebuchet MS"/>
              </a:rPr>
              <a:t>SECURITY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83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technical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organisational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steps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personal data.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staff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made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aware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duties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Act.</a:t>
            </a:r>
            <a:endParaRPr sz="1100">
              <a:latin typeface="Calibri"/>
              <a:cs typeface="Calibri"/>
            </a:endParaRPr>
          </a:p>
          <a:p>
            <a:pPr marL="12700" marR="158750">
              <a:lnSpc>
                <a:spcPct val="1088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privacy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security </a:t>
            </a:r>
            <a:r>
              <a:rPr sz="1100" dirty="0">
                <a:latin typeface="Calibri"/>
                <a:cs typeface="Calibri"/>
              </a:rPr>
              <a:t>measures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against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unlawful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unauthorised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against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accidental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damage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data.</a:t>
            </a:r>
            <a:endParaRPr sz="1100">
              <a:latin typeface="Calibri"/>
              <a:cs typeface="Calibri"/>
            </a:endParaRPr>
          </a:p>
          <a:p>
            <a:pPr marL="12700" marR="72390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level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deployed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type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processing </a:t>
            </a:r>
            <a:r>
              <a:rPr sz="1100" dirty="0">
                <a:latin typeface="Calibri"/>
                <a:cs typeface="Calibri"/>
              </a:rPr>
              <a:t>being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performed.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cases,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stored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systems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be </a:t>
            </a:r>
            <a:r>
              <a:rPr sz="1100" dirty="0">
                <a:latin typeface="Calibri"/>
                <a:cs typeface="Calibri"/>
              </a:rPr>
              <a:t>encrypted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transported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offsite.</a:t>
            </a:r>
            <a:endParaRPr sz="1100">
              <a:latin typeface="Calibri"/>
              <a:cs typeface="Calibri"/>
            </a:endParaRPr>
          </a:p>
          <a:p>
            <a:pPr marL="12700" marR="158750">
              <a:lnSpc>
                <a:spcPct val="108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Attention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drawn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existence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more </a:t>
            </a:r>
            <a:r>
              <a:rPr sz="1100" dirty="0">
                <a:latin typeface="Calibri"/>
                <a:cs typeface="Calibri"/>
              </a:rPr>
              <a:t>specific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information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digital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measures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taken,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practice guidelines.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969" y="5675985"/>
            <a:ext cx="5545455" cy="174752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45" dirty="0">
                <a:latin typeface="Trebuchet MS"/>
                <a:cs typeface="Trebuchet MS"/>
              </a:rPr>
              <a:t>EXTERNAL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200" dirty="0">
                <a:latin typeface="Trebuchet MS"/>
                <a:cs typeface="Trebuchet MS"/>
              </a:rPr>
              <a:t>PROCESSORS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external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processors,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example,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providers, </a:t>
            </a:r>
            <a:r>
              <a:rPr sz="1100" dirty="0">
                <a:latin typeface="Calibri"/>
                <a:cs typeface="Calibri"/>
              </a:rPr>
              <a:t>Cloud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storage,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web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sites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etc.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relevant legislation.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95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i="1" spc="180" dirty="0">
                <a:latin typeface="Trebuchet MS"/>
                <a:cs typeface="Trebuchet MS"/>
              </a:rPr>
              <a:t>SECURE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50" dirty="0">
                <a:latin typeface="Trebuchet MS"/>
                <a:cs typeface="Trebuchet MS"/>
              </a:rPr>
              <a:t>DESTRUCTION</a:t>
            </a:r>
            <a:endParaRPr sz="1400">
              <a:latin typeface="Trebuchet MS"/>
              <a:cs typeface="Trebuchet MS"/>
            </a:endParaRPr>
          </a:p>
          <a:p>
            <a:pPr marL="12700" marR="408940">
              <a:lnSpc>
                <a:spcPct val="109100"/>
              </a:lnSpc>
              <a:spcBef>
                <a:spcPts val="309"/>
              </a:spcBef>
            </a:pPr>
            <a:r>
              <a:rPr sz="1100" dirty="0">
                <a:latin typeface="Calibri"/>
                <a:cs typeface="Calibri"/>
              </a:rPr>
              <a:t>When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accordance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destroyed,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destroyed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securely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in </a:t>
            </a:r>
            <a:r>
              <a:rPr sz="1100" dirty="0">
                <a:latin typeface="Calibri"/>
                <a:cs typeface="Calibri"/>
              </a:rPr>
              <a:t>accordance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best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time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destruction.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969" y="7846415"/>
            <a:ext cx="5696585" cy="154305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30" dirty="0">
                <a:latin typeface="Trebuchet MS"/>
                <a:cs typeface="Trebuchet MS"/>
              </a:rPr>
              <a:t>RETENTION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155" dirty="0">
                <a:latin typeface="Trebuchet MS"/>
                <a:cs typeface="Trebuchet MS"/>
              </a:rPr>
              <a:t>OF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145" dirty="0">
                <a:latin typeface="Trebuchet MS"/>
                <a:cs typeface="Trebuchet MS"/>
              </a:rPr>
              <a:t>DATA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86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retain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differing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periods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time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different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purposes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statute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individual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departments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incorporate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retention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times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into</a:t>
            </a:r>
            <a:r>
              <a:rPr sz="1100" spc="-25" dirty="0">
                <a:latin typeface="Calibri"/>
                <a:cs typeface="Calibri"/>
              </a:rPr>
              <a:t> the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manuals.</a:t>
            </a:r>
            <a:r>
              <a:rPr sz="1100" spc="2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statutory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obligations,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legal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enquiries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0" dirty="0">
                <a:latin typeface="Calibri"/>
                <a:cs typeface="Calibri"/>
              </a:rPr>
              <a:t> also </a:t>
            </a:r>
            <a:r>
              <a:rPr sz="1100" dirty="0">
                <a:latin typeface="Calibri"/>
                <a:cs typeface="Calibri"/>
              </a:rPr>
              <a:t>necessitate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retention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certain</a:t>
            </a:r>
            <a:r>
              <a:rPr sz="1100" spc="-20" dirty="0">
                <a:latin typeface="Calibri"/>
                <a:cs typeface="Calibri"/>
              </a:rPr>
              <a:t> data.</a:t>
            </a:r>
            <a:endParaRPr sz="1100">
              <a:latin typeface="Calibri"/>
              <a:cs typeface="Calibri"/>
            </a:endParaRPr>
          </a:p>
          <a:p>
            <a:pPr marL="12700" marR="62865">
              <a:lnSpc>
                <a:spcPct val="108300"/>
              </a:lnSpc>
              <a:spcBef>
                <a:spcPts val="81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store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some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photographs,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testimonials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project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indefinitely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in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marketing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materials.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MAR</a:t>
            </a:r>
            <a:r>
              <a:rPr spc="-15" dirty="0"/>
              <a:t> </a:t>
            </a:r>
            <a:r>
              <a:rPr spc="-20" dirty="0"/>
              <a:t>2018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4349"/>
            <a:ext cx="5410835" cy="829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DATA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PROTECTION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05"/>
              </a:spcBef>
            </a:pP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8300"/>
              </a:lnSpc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general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retention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period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6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years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during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time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reside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on </a:t>
            </a:r>
            <a:r>
              <a:rPr sz="1100" dirty="0">
                <a:latin typeface="Calibri"/>
                <a:cs typeface="Calibri"/>
              </a:rPr>
              <a:t>backup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media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before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destruction.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9" y="1686916"/>
            <a:ext cx="5715000" cy="146304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85" dirty="0">
                <a:latin typeface="Trebuchet MS"/>
                <a:cs typeface="Trebuchet MS"/>
              </a:rPr>
              <a:t>CCTV</a:t>
            </a:r>
            <a:endParaRPr sz="1400">
              <a:latin typeface="Trebuchet MS"/>
              <a:cs typeface="Trebuchet MS"/>
            </a:endParaRPr>
          </a:p>
          <a:p>
            <a:pPr marL="12700" marR="167640">
              <a:lnSpc>
                <a:spcPct val="109100"/>
              </a:lnSpc>
              <a:spcBef>
                <a:spcPts val="310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owns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multiple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CCTV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systems,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own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premises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 </a:t>
            </a:r>
            <a:r>
              <a:rPr sz="1100" dirty="0">
                <a:latin typeface="Calibri"/>
                <a:cs typeface="Calibri"/>
              </a:rPr>
              <a:t>customers,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purposes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public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crime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prevention.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Automated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Number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Recognition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(ANPR)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cameras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operated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automated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vehicle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access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in </a:t>
            </a:r>
            <a:r>
              <a:rPr sz="1100" spc="-10" dirty="0">
                <a:latin typeface="Calibri"/>
                <a:cs typeface="Calibri"/>
              </a:rPr>
              <a:t>places.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subject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identified,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images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must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data.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969" y="3572866"/>
            <a:ext cx="5482590" cy="182753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400" b="1" i="1" spc="165" dirty="0">
                <a:latin typeface="Trebuchet MS"/>
                <a:cs typeface="Trebuchet MS"/>
              </a:rPr>
              <a:t>DATA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140" dirty="0">
                <a:latin typeface="Trebuchet MS"/>
                <a:cs typeface="Trebuchet MS"/>
              </a:rPr>
              <a:t>PROTECTION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185" dirty="0">
                <a:latin typeface="Trebuchet MS"/>
                <a:cs typeface="Trebuchet MS"/>
              </a:rPr>
              <a:t>BREACHES</a:t>
            </a:r>
            <a:endParaRPr sz="1400">
              <a:latin typeface="Trebuchet MS"/>
              <a:cs typeface="Trebuchet MS"/>
            </a:endParaRPr>
          </a:p>
          <a:p>
            <a:pPr marL="12700" marR="5080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occurs,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suspected,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immediately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primary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point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suspected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IT </a:t>
            </a:r>
            <a:r>
              <a:rPr sz="1100" dirty="0">
                <a:latin typeface="Calibri"/>
                <a:cs typeface="Calibri"/>
              </a:rPr>
              <a:t>related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Team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secondary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point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contact.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full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accurate </a:t>
            </a:r>
            <a:r>
              <a:rPr sz="1100" dirty="0">
                <a:latin typeface="Calibri"/>
                <a:cs typeface="Calibri"/>
              </a:rPr>
              <a:t>details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incident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reporting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incident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classification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is </a:t>
            </a:r>
            <a:r>
              <a:rPr sz="1100" spc="-10" dirty="0">
                <a:latin typeface="Calibri"/>
                <a:cs typeface="Calibri"/>
              </a:rPr>
              <a:t>involved.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100" dirty="0">
                <a:latin typeface="Calibri"/>
                <a:cs typeface="Calibri"/>
              </a:rPr>
              <a:t>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record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Breach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maintained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Director.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100" dirty="0">
                <a:latin typeface="Calibri"/>
                <a:cs typeface="Calibri"/>
              </a:rPr>
              <a:t>Action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taken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against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wilfully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negligently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caused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Breach.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968" y="6327149"/>
            <a:ext cx="1960881" cy="561692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100" b="1" dirty="0">
                <a:latin typeface="Calibri"/>
                <a:cs typeface="Calibri"/>
              </a:rPr>
              <a:t>FRIDUAS MUBARAK YUSSIF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latin typeface="Calibri"/>
                <a:cs typeface="Calibri"/>
              </a:rPr>
              <a:t>Chief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Executive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Officer</a:t>
            </a:r>
            <a:endParaRPr lang="en-US" sz="11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100" spc="-10" dirty="0">
                <a:latin typeface="Calibri"/>
                <a:cs typeface="Calibri"/>
              </a:rPr>
              <a:t>AWLS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1728</Words>
  <Application>Microsoft Office PowerPoint</Application>
  <PresentationFormat>Custom</PresentationFormat>
  <Paragraphs>125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 MT</vt:lpstr>
      <vt:lpstr>Calibri</vt:lpstr>
      <vt:lpstr>Trebuchet MS</vt:lpstr>
      <vt:lpstr>Office Theme</vt:lpstr>
      <vt:lpstr>DATA PROTECTION POLICY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Stuart Fowler</dc:creator>
  <cp:lastModifiedBy>ACER NITro</cp:lastModifiedBy>
  <cp:revision>1</cp:revision>
  <dcterms:created xsi:type="dcterms:W3CDTF">2025-03-27T01:15:08Z</dcterms:created>
  <dcterms:modified xsi:type="dcterms:W3CDTF">2025-03-27T01:20:48Z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Writer</vt:lpwstr>
  </property>
  <property fmtid="{D5CDD505-2E9C-101B-9397-08002B2CF9AE}" pid="4" name="Producer">
    <vt:lpwstr>LibreOffice 6.1</vt:lpwstr>
  </property>
  <property fmtid="{D5CDD505-2E9C-101B-9397-08002B2CF9AE}" pid="5" name="LastSaved">
    <vt:filetime>2018-10-30T00:00:00Z</vt:filetime>
  </property>
</Properties>
</file>