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8" d="100"/>
          <a:sy n="178" d="100"/>
        </p:scale>
        <p:origin x="582" y="-14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4110" y="3493779"/>
            <a:ext cx="2754629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02969" y="9966335"/>
            <a:ext cx="122555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37959" y="9966335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969" y="433079"/>
            <a:ext cx="12744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Health</a:t>
            </a:r>
            <a:r>
              <a:rPr spc="-50" dirty="0"/>
              <a:t> </a:t>
            </a:r>
            <a:r>
              <a:rPr dirty="0"/>
              <a:t>&amp;</a:t>
            </a:r>
            <a:r>
              <a:rPr spc="-50" dirty="0"/>
              <a:t> </a:t>
            </a:r>
            <a:r>
              <a:rPr dirty="0"/>
              <a:t>Safety</a:t>
            </a:r>
            <a:r>
              <a:rPr spc="-45" dirty="0"/>
              <a:t> </a:t>
            </a:r>
            <a:r>
              <a:rPr spc="-10" dirty="0"/>
              <a:t>Policy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sp>
        <p:nvSpPr>
          <p:cNvPr id="5" name="object 5"/>
          <p:cNvSpPr txBox="1"/>
          <p:nvPr/>
        </p:nvSpPr>
        <p:spPr>
          <a:xfrm>
            <a:off x="2712720" y="4573279"/>
            <a:ext cx="2138045" cy="764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768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CREATED: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AUG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2007</a:t>
            </a:r>
            <a:endParaRPr sz="1100">
              <a:latin typeface="Calibri"/>
              <a:cs typeface="Calibri"/>
            </a:endParaRPr>
          </a:p>
          <a:p>
            <a:pPr marL="12700" marR="5080" indent="455930">
              <a:lnSpc>
                <a:spcPct val="170500"/>
              </a:lnSpc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2021 </a:t>
            </a:r>
            <a:r>
              <a:rPr sz="1100" dirty="0">
                <a:latin typeface="Calibri"/>
                <a:cs typeface="Calibri"/>
              </a:rPr>
              <a:t>APPROVED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BOARD: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7850" y="6642100"/>
            <a:ext cx="4823460" cy="20327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algn="ctr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Westminster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Plc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subsidiaries: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05"/>
              </a:spcBef>
            </a:pPr>
            <a:endParaRPr sz="1100" dirty="0">
              <a:latin typeface="Calibri"/>
              <a:cs typeface="Calibri"/>
            </a:endParaRPr>
          </a:p>
          <a:p>
            <a:pPr marL="1666875" marR="728345" indent="635" algn="ctr">
              <a:lnSpc>
                <a:spcPct val="170500"/>
              </a:lnSpc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International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Ltd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Westminster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lang="en-US" sz="1100" spc="-3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Aviation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Ltd </a:t>
            </a:r>
            <a:r>
              <a:rPr sz="1100" dirty="0">
                <a:latin typeface="Calibri"/>
                <a:cs typeface="Calibri"/>
              </a:rPr>
              <a:t>Longmoor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Ltd</a:t>
            </a:r>
            <a:endParaRPr sz="1100" dirty="0">
              <a:latin typeface="Calibri"/>
              <a:cs typeface="Calibri"/>
            </a:endParaRPr>
          </a:p>
          <a:p>
            <a:pPr marL="932815" algn="ctr">
              <a:lnSpc>
                <a:spcPct val="100000"/>
              </a:lnSpc>
              <a:spcBef>
                <a:spcPts val="930"/>
              </a:spcBef>
            </a:pPr>
            <a:r>
              <a:rPr sz="1100" dirty="0">
                <a:latin typeface="Calibri"/>
                <a:cs typeface="Calibri"/>
              </a:rPr>
              <a:t>Keyguard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U.K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Limited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sz="1600" b="1" spc="160" dirty="0">
                <a:latin typeface="Trebuchet MS"/>
                <a:cs typeface="Trebuchet MS"/>
              </a:rPr>
              <a:t>Health</a:t>
            </a:r>
            <a:r>
              <a:rPr sz="1600" b="1" spc="85" dirty="0">
                <a:latin typeface="Trebuchet MS"/>
                <a:cs typeface="Trebuchet MS"/>
              </a:rPr>
              <a:t> </a:t>
            </a:r>
            <a:r>
              <a:rPr sz="1600" b="1" spc="270" dirty="0">
                <a:latin typeface="Trebuchet MS"/>
                <a:cs typeface="Trebuchet MS"/>
              </a:rPr>
              <a:t>&amp;</a:t>
            </a:r>
            <a:r>
              <a:rPr sz="1600" b="1" spc="80" dirty="0">
                <a:latin typeface="Trebuchet MS"/>
                <a:cs typeface="Trebuchet MS"/>
              </a:rPr>
              <a:t> </a:t>
            </a:r>
            <a:r>
              <a:rPr sz="1600" b="1" spc="180" dirty="0">
                <a:latin typeface="Trebuchet MS"/>
                <a:cs typeface="Trebuchet MS"/>
              </a:rPr>
              <a:t>Safety</a:t>
            </a:r>
            <a:r>
              <a:rPr sz="1600" b="1" spc="95" dirty="0">
                <a:latin typeface="Trebuchet MS"/>
                <a:cs typeface="Trebuchet MS"/>
              </a:rPr>
              <a:t> </a:t>
            </a:r>
            <a:r>
              <a:rPr sz="1600" b="1" spc="130" dirty="0">
                <a:latin typeface="Trebuchet MS"/>
                <a:cs typeface="Trebuchet MS"/>
              </a:rPr>
              <a:t>Policy</a:t>
            </a:r>
            <a:endParaRPr sz="1600" dirty="0">
              <a:latin typeface="Trebuchet MS"/>
              <a:cs typeface="Trebuchet M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08501E-9AC2-EBFE-3433-D27DE0AF60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44" y="588520"/>
            <a:ext cx="5487612" cy="38799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716905" cy="928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2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155" dirty="0">
                <a:latin typeface="Trebuchet MS"/>
                <a:cs typeface="Trebuchet MS"/>
              </a:rPr>
              <a:t>POLICY</a:t>
            </a:r>
            <a:r>
              <a:rPr sz="1400" b="1" spc="70" dirty="0">
                <a:latin typeface="Trebuchet MS"/>
                <a:cs typeface="Trebuchet MS"/>
              </a:rPr>
              <a:t> </a:t>
            </a:r>
            <a:r>
              <a:rPr sz="1400" b="1" spc="185" dirty="0">
                <a:latin typeface="Trebuchet MS"/>
                <a:cs typeface="Trebuchet MS"/>
              </a:rPr>
              <a:t>SCOPE</a:t>
            </a:r>
            <a:endParaRPr sz="1400" dirty="0">
              <a:latin typeface="Trebuchet MS"/>
              <a:cs typeface="Trebuchet MS"/>
            </a:endParaRPr>
          </a:p>
          <a:p>
            <a:pPr marL="12700" marR="68580">
              <a:lnSpc>
                <a:spcPct val="1098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All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familiarise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themselves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accordance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1974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company’s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own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Rules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Procedures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contained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herein.</a:t>
            </a:r>
            <a:endParaRPr sz="1100" dirty="0">
              <a:latin typeface="Calibri"/>
              <a:cs typeface="Calibri"/>
            </a:endParaRPr>
          </a:p>
          <a:p>
            <a:pPr marL="12700" marR="1305560">
              <a:lnSpc>
                <a:spcPct val="170500"/>
              </a:lnSpc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covers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aspects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work.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statement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10" dirty="0">
                <a:latin typeface="Calibri"/>
                <a:cs typeface="Calibri"/>
              </a:rPr>
              <a:t> below.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2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155" dirty="0">
                <a:latin typeface="Trebuchet MS"/>
                <a:cs typeface="Trebuchet MS"/>
              </a:rPr>
              <a:t>POLICY</a:t>
            </a:r>
            <a:r>
              <a:rPr sz="1400" b="1" spc="70" dirty="0">
                <a:latin typeface="Trebuchet MS"/>
                <a:cs typeface="Trebuchet MS"/>
              </a:rPr>
              <a:t> </a:t>
            </a:r>
            <a:r>
              <a:rPr sz="1400" b="1" spc="165" dirty="0">
                <a:latin typeface="Trebuchet MS"/>
                <a:cs typeface="Trebuchet MS"/>
              </a:rPr>
              <a:t>STATEMENT</a:t>
            </a:r>
            <a:endParaRPr sz="1400" dirty="0">
              <a:latin typeface="Trebuchet MS"/>
              <a:cs typeface="Trebuchet MS"/>
            </a:endParaRPr>
          </a:p>
          <a:p>
            <a:pPr marL="12700" marR="53340">
              <a:lnSpc>
                <a:spcPct val="109800"/>
              </a:lnSpc>
              <a:spcBef>
                <a:spcPts val="320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recognizes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eliminate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unnecessary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hazards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through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running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always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promote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environment.</a:t>
            </a:r>
            <a:endParaRPr sz="1100" dirty="0">
              <a:latin typeface="Calibri"/>
              <a:cs typeface="Calibri"/>
            </a:endParaRPr>
          </a:p>
          <a:p>
            <a:pPr marL="12700" marR="117475">
              <a:lnSpc>
                <a:spcPct val="109800"/>
              </a:lnSpc>
              <a:spcBef>
                <a:spcPts val="80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staff,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visitors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premises,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wholly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owned,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leased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hired,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shall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practicable,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first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arriving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site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leaving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site.</a:t>
            </a:r>
            <a:endParaRPr sz="1100" dirty="0">
              <a:latin typeface="Calibri"/>
              <a:cs typeface="Calibri"/>
            </a:endParaRPr>
          </a:p>
          <a:p>
            <a:pPr marL="12700" marR="451484">
              <a:lnSpc>
                <a:spcPct val="109800"/>
              </a:lnSpc>
              <a:spcBef>
                <a:spcPts val="80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achieve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national,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European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legislation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through </a:t>
            </a:r>
            <a:r>
              <a:rPr sz="1100" dirty="0">
                <a:latin typeface="Calibri"/>
                <a:cs typeface="Calibri"/>
              </a:rPr>
              <a:t>excellent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occupational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performance.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adequate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resources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implement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supporting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policies.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2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204" dirty="0">
                <a:latin typeface="Trebuchet MS"/>
                <a:cs typeface="Trebuchet MS"/>
              </a:rPr>
              <a:t>COMPANY</a:t>
            </a:r>
            <a:r>
              <a:rPr sz="1400" b="1" spc="95" dirty="0">
                <a:latin typeface="Trebuchet MS"/>
                <a:cs typeface="Trebuchet MS"/>
              </a:rPr>
              <a:t> </a:t>
            </a:r>
            <a:r>
              <a:rPr sz="1400" b="1" spc="170" dirty="0">
                <a:latin typeface="Trebuchet MS"/>
                <a:cs typeface="Trebuchet MS"/>
              </a:rPr>
              <a:t>RESPONSIBILITIES</a:t>
            </a:r>
            <a:endParaRPr sz="1400" dirty="0">
              <a:latin typeface="Trebuchet MS"/>
              <a:cs typeface="Trebuchet MS"/>
            </a:endParaRPr>
          </a:p>
          <a:p>
            <a:pPr marL="12700" marR="154940">
              <a:lnSpc>
                <a:spcPct val="1098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seriously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conditions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visitors,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contractors,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customers.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</a:t>
            </a:r>
            <a:endParaRPr sz="1100" dirty="0">
              <a:latin typeface="Calibri"/>
              <a:cs typeface="Calibri"/>
            </a:endParaRPr>
          </a:p>
          <a:p>
            <a:pPr marL="469900" marR="5080" indent="-228600">
              <a:lnSpc>
                <a:spcPct val="109800"/>
              </a:lnSpc>
              <a:spcBef>
                <a:spcPts val="805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Take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reasonable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steps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prevent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accidents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cases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work-</a:t>
            </a:r>
            <a:r>
              <a:rPr sz="1100" dirty="0">
                <a:latin typeface="Calibri"/>
                <a:cs typeface="Calibri"/>
              </a:rPr>
              <a:t>related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company’s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premises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20" dirty="0">
                <a:latin typeface="Calibri"/>
                <a:cs typeface="Calibri"/>
              </a:rPr>
              <a:t> sites</a:t>
            </a:r>
            <a:endParaRPr sz="11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93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Manage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Group’s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workplaces</a:t>
            </a:r>
            <a:endParaRPr sz="1100" dirty="0">
              <a:latin typeface="Calibri"/>
              <a:cs typeface="Calibri"/>
            </a:endParaRPr>
          </a:p>
          <a:p>
            <a:pPr marL="469265" indent="-227965">
              <a:lnSpc>
                <a:spcPct val="100000"/>
              </a:lnSpc>
              <a:spcBef>
                <a:spcPts val="930"/>
              </a:spcBef>
              <a:buAutoNum type="alphaLcParenR"/>
              <a:tabLst>
                <a:tab pos="469265" algn="l"/>
              </a:tabLst>
            </a:pPr>
            <a:r>
              <a:rPr sz="1100" dirty="0">
                <a:latin typeface="Calibri"/>
                <a:cs typeface="Calibri"/>
              </a:rPr>
              <a:t>Maintain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conditions</a:t>
            </a:r>
            <a:endParaRPr sz="1100" dirty="0">
              <a:latin typeface="Calibri"/>
              <a:cs typeface="Calibri"/>
            </a:endParaRPr>
          </a:p>
          <a:p>
            <a:pPr marL="469900" marR="244475" indent="-228600">
              <a:lnSpc>
                <a:spcPct val="109800"/>
              </a:lnSpc>
              <a:spcBef>
                <a:spcPts val="80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clear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instructions,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adequate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5" dirty="0">
                <a:latin typeface="Calibri"/>
                <a:cs typeface="Calibri"/>
              </a:rPr>
              <a:t> and </a:t>
            </a:r>
            <a:r>
              <a:rPr sz="1100" dirty="0">
                <a:latin typeface="Calibri"/>
                <a:cs typeface="Calibri"/>
              </a:rPr>
              <a:t>contractors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competent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work</a:t>
            </a:r>
            <a:endParaRPr sz="11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93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equipment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suitable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undertaken</a:t>
            </a:r>
            <a:endParaRPr sz="1100" dirty="0">
              <a:latin typeface="Calibri"/>
              <a:cs typeface="Calibri"/>
            </a:endParaRPr>
          </a:p>
          <a:p>
            <a:pPr marL="469265" indent="-227965">
              <a:lnSpc>
                <a:spcPct val="100000"/>
              </a:lnSpc>
              <a:spcBef>
                <a:spcPts val="930"/>
              </a:spcBef>
              <a:buAutoNum type="alphaLcParenR"/>
              <a:tabLst>
                <a:tab pos="469265" algn="l"/>
              </a:tabLst>
            </a:pPr>
            <a:r>
              <a:rPr sz="1100" dirty="0">
                <a:latin typeface="Calibri"/>
                <a:cs typeface="Calibri"/>
              </a:rPr>
              <a:t>Consult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matters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affecting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safety</a:t>
            </a:r>
            <a:endParaRPr sz="11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93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maintain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equipment</a:t>
            </a:r>
            <a:endParaRPr sz="1100" dirty="0">
              <a:latin typeface="Calibri"/>
              <a:cs typeface="Calibri"/>
            </a:endParaRPr>
          </a:p>
          <a:p>
            <a:pPr marL="469900" marR="13335" indent="-228600">
              <a:lnSpc>
                <a:spcPct val="109800"/>
              </a:lnSpc>
              <a:spcBef>
                <a:spcPts val="80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Implement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emergency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procedures,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evacuation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significant incident</a:t>
            </a:r>
            <a:endParaRPr sz="1100" dirty="0">
              <a:latin typeface="Calibri"/>
              <a:cs typeface="Calibri"/>
            </a:endParaRPr>
          </a:p>
          <a:p>
            <a:pPr marL="469900" marR="259715" indent="-228600">
              <a:lnSpc>
                <a:spcPct val="109800"/>
              </a:lnSpc>
              <a:spcBef>
                <a:spcPts val="80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Review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revise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regular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basis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(not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exceeding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years) </a:t>
            </a:r>
            <a:r>
              <a:rPr sz="1100" dirty="0">
                <a:latin typeface="Calibri"/>
                <a:cs typeface="Calibri"/>
              </a:rPr>
              <a:t>ensuring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legal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requirements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fully </a:t>
            </a:r>
            <a:r>
              <a:rPr sz="1100" dirty="0">
                <a:latin typeface="Calibri"/>
                <a:cs typeface="Calibri"/>
              </a:rPr>
              <a:t>complied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(but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limited</a:t>
            </a:r>
            <a:r>
              <a:rPr sz="1100" spc="-20" dirty="0">
                <a:latin typeface="Calibri"/>
                <a:cs typeface="Calibri"/>
              </a:rPr>
              <a:t> to):</a:t>
            </a:r>
            <a:endParaRPr sz="1100" dirty="0">
              <a:latin typeface="Calibri"/>
              <a:cs typeface="Calibri"/>
            </a:endParaRPr>
          </a:p>
          <a:p>
            <a:pPr marL="696595" lvl="1" indent="-226695">
              <a:lnSpc>
                <a:spcPct val="100000"/>
              </a:lnSpc>
              <a:spcBef>
                <a:spcPts val="930"/>
              </a:spcBef>
              <a:buFont typeface="Arial MT"/>
              <a:buChar char="•"/>
              <a:tabLst>
                <a:tab pos="696595" algn="l"/>
              </a:tabLst>
            </a:pPr>
            <a:r>
              <a:rPr sz="1100" dirty="0">
                <a:latin typeface="Calibri"/>
                <a:cs typeface="Calibri"/>
              </a:rPr>
              <a:t>Inspection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fire-</a:t>
            </a:r>
            <a:r>
              <a:rPr sz="1100" dirty="0">
                <a:latin typeface="Calibri"/>
                <a:cs typeface="Calibri"/>
              </a:rPr>
              <a:t>fighting</a:t>
            </a:r>
            <a:r>
              <a:rPr sz="1100" spc="-10" dirty="0">
                <a:latin typeface="Calibri"/>
                <a:cs typeface="Calibri"/>
              </a:rPr>
              <a:t> equipment.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746115" cy="757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94"/>
              </a:spcBef>
            </a:pPr>
            <a:endParaRPr sz="1100">
              <a:latin typeface="Calibri"/>
              <a:cs typeface="Calibri"/>
            </a:endParaRPr>
          </a:p>
          <a:p>
            <a:pPr marL="696595" indent="-226695">
              <a:lnSpc>
                <a:spcPct val="100000"/>
              </a:lnSpc>
              <a:buFont typeface="Arial MT"/>
              <a:buChar char="•"/>
              <a:tabLst>
                <a:tab pos="696595" algn="l"/>
              </a:tabLst>
            </a:pPr>
            <a:r>
              <a:rPr sz="1100" dirty="0">
                <a:latin typeface="Calibri"/>
                <a:cs typeface="Calibri"/>
              </a:rPr>
              <a:t>Safe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electrical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switches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circuits.</a:t>
            </a:r>
            <a:endParaRPr sz="1100">
              <a:latin typeface="Calibri"/>
              <a:cs typeface="Calibri"/>
            </a:endParaRPr>
          </a:p>
          <a:p>
            <a:pPr marL="696595" indent="-22669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696595" algn="l"/>
              </a:tabLst>
            </a:pPr>
            <a:r>
              <a:rPr sz="1100" dirty="0">
                <a:latin typeface="Calibri"/>
                <a:cs typeface="Calibri"/>
              </a:rPr>
              <a:t>Maintenance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registers.</a:t>
            </a:r>
            <a:endParaRPr sz="1100">
              <a:latin typeface="Calibri"/>
              <a:cs typeface="Calibri"/>
            </a:endParaRPr>
          </a:p>
          <a:p>
            <a:pPr marL="696595" indent="-22669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696595" algn="l"/>
              </a:tabLst>
            </a:pPr>
            <a:r>
              <a:rPr sz="1100" dirty="0">
                <a:latin typeface="Calibri"/>
                <a:cs typeface="Calibri"/>
              </a:rPr>
              <a:t>Necessary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staff.</a:t>
            </a:r>
            <a:endParaRPr sz="1100">
              <a:latin typeface="Calibri"/>
              <a:cs typeface="Calibri"/>
            </a:endParaRPr>
          </a:p>
          <a:p>
            <a:pPr marL="696595" indent="-22669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696595" algn="l"/>
              </a:tabLst>
            </a:pPr>
            <a:r>
              <a:rPr sz="1100" dirty="0">
                <a:latin typeface="Calibri"/>
                <a:cs typeface="Calibri"/>
              </a:rPr>
              <a:t>Statutory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inspections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equipment.</a:t>
            </a:r>
            <a:endParaRPr sz="1100">
              <a:latin typeface="Calibri"/>
              <a:cs typeface="Calibri"/>
            </a:endParaRPr>
          </a:p>
          <a:p>
            <a:pPr marL="696595" indent="-22669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696595" algn="l"/>
              </a:tabLst>
            </a:pPr>
            <a:r>
              <a:rPr sz="1100" dirty="0">
                <a:latin typeface="Calibri"/>
                <a:cs typeface="Calibri"/>
              </a:rPr>
              <a:t>Provision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first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equipment.</a:t>
            </a:r>
            <a:endParaRPr sz="1100">
              <a:latin typeface="Calibri"/>
              <a:cs typeface="Calibri"/>
            </a:endParaRPr>
          </a:p>
          <a:p>
            <a:pPr marL="696595" indent="-22669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696595" algn="l"/>
              </a:tabLst>
            </a:pPr>
            <a:r>
              <a:rPr sz="1100" dirty="0">
                <a:latin typeface="Calibri"/>
                <a:cs typeface="Calibri"/>
              </a:rPr>
              <a:t>Accident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investigation.</a:t>
            </a:r>
            <a:endParaRPr sz="1100">
              <a:latin typeface="Calibri"/>
              <a:cs typeface="Calibri"/>
            </a:endParaRPr>
          </a:p>
          <a:p>
            <a:pPr marL="696595" indent="-22669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696595" algn="l"/>
              </a:tabLst>
            </a:pPr>
            <a:r>
              <a:rPr sz="1100" dirty="0">
                <a:latin typeface="Calibri"/>
                <a:cs typeface="Calibri"/>
              </a:rPr>
              <a:t>Arrangements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cleaning.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0"/>
              </a:spcBef>
            </a:pPr>
            <a:endParaRPr sz="1100">
              <a:latin typeface="Calibri"/>
              <a:cs typeface="Calibri"/>
            </a:endParaRPr>
          </a:p>
          <a:p>
            <a:pPr marL="12700" marR="56515">
              <a:lnSpc>
                <a:spcPct val="109800"/>
              </a:lnSpc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feedback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staff,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clients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visitors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review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policies.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19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175" dirty="0">
                <a:latin typeface="Trebuchet MS"/>
                <a:cs typeface="Trebuchet MS"/>
              </a:rPr>
              <a:t>EMPLOYEES’</a:t>
            </a:r>
            <a:r>
              <a:rPr sz="1400" b="1" spc="70" dirty="0">
                <a:latin typeface="Trebuchet MS"/>
                <a:cs typeface="Trebuchet MS"/>
              </a:rPr>
              <a:t> </a:t>
            </a:r>
            <a:r>
              <a:rPr sz="1400" b="1" spc="170" dirty="0">
                <a:latin typeface="Trebuchet MS"/>
                <a:cs typeface="Trebuchet MS"/>
              </a:rPr>
              <a:t>RESPONSIBILITIES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100" dirty="0">
                <a:latin typeface="Calibri"/>
                <a:cs typeface="Calibri"/>
              </a:rPr>
              <a:t>All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must:</a:t>
            </a:r>
            <a:endParaRPr sz="1100">
              <a:latin typeface="Calibri"/>
              <a:cs typeface="Calibri"/>
            </a:endParaRPr>
          </a:p>
          <a:p>
            <a:pPr marL="469900" marR="498475" indent="-228600">
              <a:lnSpc>
                <a:spcPct val="109800"/>
              </a:lnSpc>
              <a:spcBef>
                <a:spcPts val="80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Take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reasonable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own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be </a:t>
            </a:r>
            <a:r>
              <a:rPr sz="1100" dirty="0">
                <a:latin typeface="Calibri"/>
                <a:cs typeface="Calibri"/>
              </a:rPr>
              <a:t>affected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omissions</a:t>
            </a:r>
            <a:endParaRPr sz="1100">
              <a:latin typeface="Calibri"/>
              <a:cs typeface="Calibri"/>
            </a:endParaRPr>
          </a:p>
          <a:p>
            <a:pPr marL="469900" marR="138430" indent="-228600">
              <a:lnSpc>
                <a:spcPct val="109800"/>
              </a:lnSpc>
              <a:spcBef>
                <a:spcPts val="800"/>
              </a:spcBef>
              <a:buAutoNum type="alphaLcParenR"/>
              <a:tabLst>
                <a:tab pos="469900" algn="l"/>
              </a:tabLst>
            </a:pPr>
            <a:r>
              <a:rPr sz="1100" spc="-10" dirty="0">
                <a:latin typeface="Calibri"/>
                <a:cs typeface="Calibri"/>
              </a:rPr>
              <a:t>Co-</a:t>
            </a:r>
            <a:r>
              <a:rPr sz="1100" dirty="0">
                <a:latin typeface="Calibri"/>
                <a:cs typeface="Calibri"/>
              </a:rPr>
              <a:t>operate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supervisors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generally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matters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relating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safety</a:t>
            </a:r>
            <a:endParaRPr sz="1100">
              <a:latin typeface="Calibri"/>
              <a:cs typeface="Calibri"/>
            </a:endParaRPr>
          </a:p>
          <a:p>
            <a:pPr marL="469900" marR="116205" indent="-228600">
              <a:lnSpc>
                <a:spcPct val="109800"/>
              </a:lnSpc>
              <a:spcBef>
                <a:spcPts val="80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Comply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instructions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rules,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instructions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safe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equipment</a:t>
            </a:r>
            <a:endParaRPr sz="1100">
              <a:latin typeface="Calibri"/>
              <a:cs typeface="Calibri"/>
            </a:endParaRPr>
          </a:p>
          <a:p>
            <a:pPr marL="469900" marR="70485" indent="-228600">
              <a:lnSpc>
                <a:spcPct val="109800"/>
              </a:lnSpc>
              <a:spcBef>
                <a:spcPts val="80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Keep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issues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minds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for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implications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acts</a:t>
            </a:r>
            <a:endParaRPr sz="11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930"/>
              </a:spcBef>
              <a:buAutoNum type="alphaLcParenR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Keep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workplace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tidy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hazard</a:t>
            </a:r>
            <a:r>
              <a:rPr sz="1100" spc="-20" dirty="0">
                <a:latin typeface="Calibri"/>
                <a:cs typeface="Calibri"/>
              </a:rPr>
              <a:t> free</a:t>
            </a:r>
            <a:endParaRPr sz="1100">
              <a:latin typeface="Calibri"/>
              <a:cs typeface="Calibri"/>
            </a:endParaRPr>
          </a:p>
          <a:p>
            <a:pPr marL="469265" indent="-227965">
              <a:lnSpc>
                <a:spcPct val="100000"/>
              </a:lnSpc>
              <a:spcBef>
                <a:spcPts val="930"/>
              </a:spcBef>
              <a:buAutoNum type="alphaLcParenR"/>
              <a:tabLst>
                <a:tab pos="469265" algn="l"/>
              </a:tabLst>
            </a:pPr>
            <a:r>
              <a:rPr sz="1100" dirty="0">
                <a:latin typeface="Calibri"/>
                <a:cs typeface="Calibri"/>
              </a:rPr>
              <a:t>Report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concerns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(detailed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below)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promptly</a:t>
            </a:r>
            <a:endParaRPr sz="1100">
              <a:latin typeface="Calibri"/>
              <a:cs typeface="Calibri"/>
            </a:endParaRPr>
          </a:p>
          <a:p>
            <a:pPr marL="469900" marR="5080" indent="-228600">
              <a:lnSpc>
                <a:spcPct val="109800"/>
              </a:lnSpc>
              <a:spcBef>
                <a:spcPts val="800"/>
              </a:spcBef>
              <a:buAutoNum type="alphaLcParenR"/>
              <a:tabLst>
                <a:tab pos="469900" algn="l"/>
              </a:tabLst>
            </a:pPr>
            <a:r>
              <a:rPr sz="1100" spc="-10" dirty="0">
                <a:latin typeface="Calibri"/>
                <a:cs typeface="Calibri"/>
              </a:rPr>
              <a:t>Co-</a:t>
            </a:r>
            <a:r>
              <a:rPr sz="1100" dirty="0">
                <a:latin typeface="Calibri"/>
                <a:cs typeface="Calibri"/>
              </a:rPr>
              <a:t>operate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investigation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incident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accident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either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led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injury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2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165" dirty="0">
                <a:latin typeface="Trebuchet MS"/>
                <a:cs typeface="Trebuchet MS"/>
              </a:rPr>
              <a:t>RESPONSIBILITY</a:t>
            </a:r>
            <a:endParaRPr sz="1400">
              <a:latin typeface="Trebuchet MS"/>
              <a:cs typeface="Trebuchet MS"/>
            </a:endParaRPr>
          </a:p>
          <a:p>
            <a:pPr marL="12700" marR="12700">
              <a:lnSpc>
                <a:spcPct val="1098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Board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Directors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overall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implementation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within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company.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100" spc="-10" dirty="0">
                <a:latin typeface="Calibri"/>
                <a:cs typeface="Calibri"/>
              </a:rPr>
              <a:t>Day-to-</a:t>
            </a:r>
            <a:r>
              <a:rPr sz="1100" dirty="0">
                <a:latin typeface="Calibri"/>
                <a:cs typeface="Calibri"/>
              </a:rPr>
              <a:t>day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 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practice: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569" y="8084829"/>
            <a:ext cx="1102995" cy="76200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240665" algn="l"/>
              </a:tabLst>
            </a:pPr>
            <a:r>
              <a:rPr sz="1100" dirty="0">
                <a:latin typeface="Calibri"/>
                <a:cs typeface="Calibri"/>
              </a:rPr>
              <a:t>Stuart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Fowler</a:t>
            </a:r>
            <a:endParaRPr sz="11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240665" algn="l"/>
              </a:tabLst>
            </a:pPr>
            <a:r>
              <a:rPr sz="1100" dirty="0">
                <a:latin typeface="Calibri"/>
                <a:cs typeface="Calibri"/>
              </a:rPr>
              <a:t>Heidi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Fowler</a:t>
            </a:r>
            <a:endParaRPr sz="11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240665" algn="l"/>
              </a:tabLst>
            </a:pPr>
            <a:r>
              <a:rPr sz="1100" dirty="0">
                <a:latin typeface="Calibri"/>
                <a:cs typeface="Calibri"/>
              </a:rPr>
              <a:t>Hamish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Russell</a:t>
            </a:r>
            <a:endParaRPr sz="11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240665" algn="l"/>
              </a:tabLst>
            </a:pPr>
            <a:r>
              <a:rPr sz="1100" dirty="0">
                <a:latin typeface="Calibri"/>
                <a:cs typeface="Calibri"/>
              </a:rPr>
              <a:t>Wendy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Storer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31770" y="8084829"/>
            <a:ext cx="1443355" cy="76200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100" spc="-25" dirty="0">
                <a:latin typeface="Calibri"/>
                <a:cs typeface="Calibri"/>
              </a:rPr>
              <a:t>COO</a:t>
            </a:r>
            <a:endParaRPr sz="1100">
              <a:latin typeface="Calibri"/>
              <a:cs typeface="Calibri"/>
            </a:endParaRPr>
          </a:p>
          <a:p>
            <a:pPr marL="12700" marR="433070">
              <a:lnSpc>
                <a:spcPct val="109800"/>
              </a:lnSpc>
            </a:pPr>
            <a:r>
              <a:rPr sz="1100" dirty="0">
                <a:latin typeface="Calibri"/>
                <a:cs typeface="Calibri"/>
              </a:rPr>
              <a:t>HR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Manager </a:t>
            </a:r>
            <a:r>
              <a:rPr sz="1100" dirty="0">
                <a:latin typeface="Calibri"/>
                <a:cs typeface="Calibri"/>
              </a:rPr>
              <a:t>General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Manager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969" y="8923029"/>
            <a:ext cx="5217795" cy="67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8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standards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maintained/improved,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following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people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have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following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areas:</a:t>
            </a:r>
            <a:endParaRPr sz="1100">
              <a:latin typeface="Calibri"/>
              <a:cs typeface="Calibri"/>
            </a:endParaRPr>
          </a:p>
          <a:p>
            <a:pPr marL="469265" indent="-227965">
              <a:lnSpc>
                <a:spcPct val="100000"/>
              </a:lnSpc>
              <a:spcBef>
                <a:spcPts val="930"/>
              </a:spcBef>
              <a:buFont typeface="Arial MT"/>
              <a:buChar char="•"/>
              <a:tabLst>
                <a:tab pos="469265" algn="l"/>
                <a:tab pos="1840864" algn="l"/>
              </a:tabLst>
            </a:pPr>
            <a:r>
              <a:rPr sz="1100" dirty="0">
                <a:latin typeface="Calibri"/>
                <a:cs typeface="Calibri"/>
              </a:rPr>
              <a:t>Stuart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Fowler</a:t>
            </a:r>
            <a:r>
              <a:rPr sz="1100" dirty="0">
                <a:latin typeface="Calibri"/>
                <a:cs typeface="Calibri"/>
              </a:rPr>
              <a:t>	General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Implementation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12744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569" y="881389"/>
            <a:ext cx="1201420" cy="39370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240665" algn="l"/>
              </a:tabLst>
            </a:pPr>
            <a:r>
              <a:rPr sz="1100" dirty="0">
                <a:latin typeface="Calibri"/>
                <a:cs typeface="Calibri"/>
              </a:rPr>
              <a:t>Heidi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Fowler</a:t>
            </a:r>
            <a:endParaRPr sz="11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240665" algn="l"/>
              </a:tabLst>
            </a:pPr>
            <a:r>
              <a:rPr sz="1100" dirty="0">
                <a:latin typeface="Calibri"/>
                <a:cs typeface="Calibri"/>
              </a:rPr>
              <a:t>John</a:t>
            </a:r>
            <a:r>
              <a:rPr sz="1100" spc="-10" dirty="0">
                <a:latin typeface="Calibri"/>
                <a:cs typeface="Calibri"/>
              </a:rPr>
              <a:t> Drummond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31770" y="881389"/>
            <a:ext cx="1230630" cy="39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8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Staff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Implementation </a:t>
            </a:r>
            <a:r>
              <a:rPr sz="1100" dirty="0">
                <a:latin typeface="Calibri"/>
                <a:cs typeface="Calibri"/>
              </a:rPr>
              <a:t>Overseas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Projects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968" y="1367799"/>
            <a:ext cx="478028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queries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lang="en-US" sz="1100" u="sng" spc="-10" dirty="0">
                <a:solidFill>
                  <a:srgbClr val="0462C0"/>
                </a:solidFill>
                <a:uFill>
                  <a:solidFill>
                    <a:srgbClr val="0462C0"/>
                  </a:solidFill>
                </a:uFill>
                <a:latin typeface="Calibri"/>
                <a:cs typeface="Calibri"/>
              </a:rPr>
              <a:t>Info@awlsgh.com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969" y="1981210"/>
            <a:ext cx="5687060" cy="777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204" dirty="0">
                <a:latin typeface="Trebuchet MS"/>
                <a:cs typeface="Trebuchet MS"/>
              </a:rPr>
              <a:t>ARRANGEMENTS</a:t>
            </a:r>
            <a:r>
              <a:rPr sz="1400" b="1" spc="90" dirty="0">
                <a:latin typeface="Trebuchet MS"/>
                <a:cs typeface="Trebuchet MS"/>
              </a:rPr>
              <a:t> </a:t>
            </a:r>
            <a:r>
              <a:rPr sz="1400" b="1" spc="180" dirty="0">
                <a:latin typeface="Trebuchet MS"/>
                <a:cs typeface="Trebuchet MS"/>
              </a:rPr>
              <a:t>FOR</a:t>
            </a:r>
            <a:r>
              <a:rPr sz="1400" b="1" spc="80" dirty="0">
                <a:latin typeface="Trebuchet MS"/>
                <a:cs typeface="Trebuchet MS"/>
              </a:rPr>
              <a:t> </a:t>
            </a:r>
            <a:r>
              <a:rPr sz="1400" b="1" spc="155" dirty="0">
                <a:latin typeface="Trebuchet MS"/>
                <a:cs typeface="Trebuchet MS"/>
              </a:rPr>
              <a:t>HEALTH</a:t>
            </a:r>
            <a:r>
              <a:rPr sz="1400" b="1" spc="85" dirty="0">
                <a:latin typeface="Trebuchet MS"/>
                <a:cs typeface="Trebuchet MS"/>
              </a:rPr>
              <a:t> </a:t>
            </a:r>
            <a:r>
              <a:rPr sz="1400" b="1" spc="225" dirty="0">
                <a:latin typeface="Trebuchet MS"/>
                <a:cs typeface="Trebuchet MS"/>
              </a:rPr>
              <a:t>AND</a:t>
            </a:r>
            <a:r>
              <a:rPr sz="1400" b="1" spc="85" dirty="0">
                <a:latin typeface="Trebuchet MS"/>
                <a:cs typeface="Trebuchet MS"/>
              </a:rPr>
              <a:t> </a:t>
            </a:r>
            <a:r>
              <a:rPr sz="1400" b="1" spc="150" dirty="0">
                <a:latin typeface="Trebuchet MS"/>
                <a:cs typeface="Trebuchet MS"/>
              </a:rPr>
              <a:t>SAFETY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sz="1300" u="sng" spc="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Risk</a:t>
            </a:r>
            <a:r>
              <a:rPr sz="1300" u="sng" spc="3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1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assessment</a:t>
            </a:r>
            <a:endParaRPr sz="1300">
              <a:latin typeface="Trebuchet MS"/>
              <a:cs typeface="Trebuchet MS"/>
            </a:endParaRPr>
          </a:p>
          <a:p>
            <a:pPr marL="12700" marR="198755">
              <a:lnSpc>
                <a:spcPct val="109800"/>
              </a:lnSpc>
              <a:spcBef>
                <a:spcPts val="190"/>
              </a:spcBef>
            </a:pPr>
            <a:r>
              <a:rPr sz="1100" dirty="0">
                <a:latin typeface="Calibri"/>
                <a:cs typeface="Calibri"/>
              </a:rPr>
              <a:t>Westminster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establish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maintain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environment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risk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reviewed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regular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basis.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cover:</a:t>
            </a:r>
            <a:endParaRPr sz="11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930"/>
              </a:spcBef>
              <a:buChar char="•"/>
              <a:tabLst>
                <a:tab pos="469265" algn="l"/>
              </a:tabLst>
            </a:pPr>
            <a:r>
              <a:rPr sz="1100" dirty="0">
                <a:latin typeface="Calibri"/>
                <a:cs typeface="Calibri"/>
              </a:rPr>
              <a:t>General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premises,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equipment,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workstations</a:t>
            </a:r>
            <a:endParaRPr sz="11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930"/>
              </a:spcBef>
              <a:buChar char="•"/>
              <a:tabLst>
                <a:tab pos="469265" algn="l"/>
              </a:tabLst>
            </a:pPr>
            <a:r>
              <a:rPr sz="1100" dirty="0">
                <a:latin typeface="Calibri"/>
                <a:cs typeface="Calibri"/>
              </a:rPr>
              <a:t>Activity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activities</a:t>
            </a:r>
            <a:endParaRPr sz="11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930"/>
              </a:spcBef>
              <a:buChar char="•"/>
              <a:tabLst>
                <a:tab pos="469265" algn="l"/>
              </a:tabLst>
            </a:pPr>
            <a:r>
              <a:rPr sz="1100" dirty="0">
                <a:latin typeface="Calibri"/>
                <a:cs typeface="Calibri"/>
              </a:rPr>
              <a:t>Manual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handling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lifting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handling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tasks</a:t>
            </a:r>
            <a:endParaRPr sz="11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930"/>
              </a:spcBef>
              <a:buChar char="•"/>
              <a:tabLst>
                <a:tab pos="469265" algn="l"/>
              </a:tabLst>
            </a:pPr>
            <a:r>
              <a:rPr sz="1100" dirty="0">
                <a:latin typeface="Calibri"/>
                <a:cs typeface="Calibri"/>
              </a:rPr>
              <a:t>COSHH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chemicals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throughout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</a:t>
            </a:r>
            <a:endParaRPr sz="11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930"/>
              </a:spcBef>
              <a:buChar char="•"/>
              <a:tabLst>
                <a:tab pos="469265" algn="l"/>
              </a:tabLst>
            </a:pPr>
            <a:r>
              <a:rPr sz="1100" dirty="0">
                <a:latin typeface="Calibri"/>
                <a:cs typeface="Calibri"/>
              </a:rPr>
              <a:t>Fire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assessments</a:t>
            </a:r>
            <a:endParaRPr sz="1100">
              <a:latin typeface="Calibri"/>
              <a:cs typeface="Calibri"/>
            </a:endParaRPr>
          </a:p>
          <a:p>
            <a:pPr marL="12700" marR="5080" indent="456565">
              <a:lnSpc>
                <a:spcPct val="109800"/>
              </a:lnSpc>
              <a:spcBef>
                <a:spcPts val="800"/>
              </a:spcBef>
              <a:buChar char="•"/>
              <a:tabLst>
                <a:tab pos="469265" algn="l"/>
              </a:tabLst>
            </a:pPr>
            <a:r>
              <a:rPr sz="1100" dirty="0">
                <a:latin typeface="Calibri"/>
                <a:cs typeface="Calibri"/>
              </a:rPr>
              <a:t>Individual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staff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member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needs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adaptions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 </a:t>
            </a:r>
            <a:r>
              <a:rPr sz="1100" dirty="0">
                <a:latin typeface="Calibri"/>
                <a:cs typeface="Calibri"/>
              </a:rPr>
              <a:t>enable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carry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employment</a:t>
            </a:r>
            <a:endParaRPr sz="1100">
              <a:latin typeface="Calibri"/>
              <a:cs typeface="Calibri"/>
            </a:endParaRPr>
          </a:p>
          <a:p>
            <a:pPr marL="12700" marR="171450">
              <a:lnSpc>
                <a:spcPct val="109800"/>
              </a:lnSpc>
              <a:spcBef>
                <a:spcPts val="800"/>
              </a:spcBef>
            </a:pPr>
            <a:r>
              <a:rPr sz="1100" dirty="0">
                <a:latin typeface="Calibri"/>
                <a:cs typeface="Calibri"/>
              </a:rPr>
              <a:t>These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significant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arising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</a:t>
            </a:r>
            <a:r>
              <a:rPr sz="1100" spc="-25" dirty="0">
                <a:latin typeface="Calibri"/>
                <a:cs typeface="Calibri"/>
              </a:rPr>
              <a:t> our </a:t>
            </a:r>
            <a:r>
              <a:rPr sz="1100" dirty="0">
                <a:latin typeface="Calibri"/>
                <a:cs typeface="Calibri"/>
              </a:rPr>
              <a:t>control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eliminated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adequately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controlled.</a:t>
            </a:r>
            <a:endParaRPr sz="1100">
              <a:latin typeface="Calibri"/>
              <a:cs typeface="Calibri"/>
            </a:endParaRPr>
          </a:p>
          <a:p>
            <a:pPr marL="12700" marR="170180">
              <a:lnSpc>
                <a:spcPct val="109800"/>
              </a:lnSpc>
              <a:spcBef>
                <a:spcPts val="80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implement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occupational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procedures,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safe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protocols.</a:t>
            </a:r>
            <a:endParaRPr sz="1100">
              <a:latin typeface="Calibri"/>
              <a:cs typeface="Calibri"/>
            </a:endParaRPr>
          </a:p>
          <a:p>
            <a:pPr marL="12700" marR="268605">
              <a:lnSpc>
                <a:spcPct val="170500"/>
              </a:lnSpc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trainers,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assessors.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regularly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complete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relevant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required</a:t>
            </a:r>
            <a:endParaRPr sz="1100">
              <a:latin typeface="Calibri"/>
              <a:cs typeface="Calibri"/>
            </a:endParaRPr>
          </a:p>
          <a:p>
            <a:pPr marL="12700" marR="76200">
              <a:lnSpc>
                <a:spcPct val="109800"/>
              </a:lnSpc>
              <a:spcBef>
                <a:spcPts val="80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review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annual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basis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habits change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2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Training</a:t>
            </a:r>
            <a:endParaRPr sz="1300">
              <a:latin typeface="Trebuchet MS"/>
              <a:cs typeface="Trebuchet MS"/>
            </a:endParaRPr>
          </a:p>
          <a:p>
            <a:pPr marL="12700" marR="273685">
              <a:lnSpc>
                <a:spcPct val="109800"/>
              </a:lnSpc>
              <a:spcBef>
                <a:spcPts val="19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subcontractors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inductions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provide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(including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height,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asbestos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awareness,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electrical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manual </a:t>
            </a:r>
            <a:r>
              <a:rPr sz="1100" dirty="0">
                <a:latin typeface="Calibri"/>
                <a:cs typeface="Calibri"/>
              </a:rPr>
              <a:t>handling,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relevant).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protective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equipment.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suitable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arrangements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remotely.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1300" u="sng" spc="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Consultation</a:t>
            </a:r>
            <a:endParaRPr sz="1300">
              <a:latin typeface="Trebuchet MS"/>
              <a:cs typeface="Trebuchet MS"/>
            </a:endParaRPr>
          </a:p>
          <a:p>
            <a:pPr marL="12700" marR="81915">
              <a:lnSpc>
                <a:spcPct val="109800"/>
              </a:lnSpc>
              <a:spcBef>
                <a:spcPts val="19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routinely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consult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matters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arise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formally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review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affects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practices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300" u="sng" spc="6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Evacuation</a:t>
            </a:r>
            <a:endParaRPr sz="1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0" dirty="0"/>
              <a:t> </a:t>
            </a:r>
            <a:r>
              <a:rPr dirty="0"/>
              <a:t>MAR</a:t>
            </a:r>
            <a:r>
              <a:rPr spc="-25" dirty="0"/>
              <a:t> </a:t>
            </a:r>
            <a:r>
              <a:rPr spc="-20" dirty="0"/>
              <a:t>2021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439410" cy="943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94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escape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routes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always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clearly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marked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kept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clear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100" dirty="0">
                <a:latin typeface="Calibri"/>
                <a:cs typeface="Calibri"/>
              </a:rPr>
              <a:t>Evacuation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tested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periodically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guidelines),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updated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/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necessary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8" y="3671579"/>
            <a:ext cx="1808481" cy="562974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100" b="1" dirty="0">
                <a:latin typeface="Calibri"/>
                <a:cs typeface="Calibri"/>
              </a:rPr>
              <a:t>FRIDAUS MUBARAK YUSSIF</a:t>
            </a: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dirty="0">
                <a:latin typeface="Calibri"/>
                <a:cs typeface="Calibri"/>
              </a:rPr>
              <a:t>Chief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Executive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Officer</a:t>
            </a:r>
            <a:endParaRPr lang="en-US" sz="11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100" spc="-10" dirty="0">
                <a:latin typeface="Calibri"/>
                <a:cs typeface="Calibri"/>
              </a:rPr>
              <a:t>AWLS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1340" y="1951364"/>
            <a:ext cx="5909945" cy="157988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325"/>
              </a:spcBef>
            </a:pPr>
            <a:r>
              <a:rPr sz="1200" b="1" dirty="0">
                <a:latin typeface="Calibri"/>
                <a:cs typeface="Calibri"/>
              </a:rPr>
              <a:t>SUPPORTING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POLCIES</a:t>
            </a:r>
            <a:endParaRPr sz="1200">
              <a:latin typeface="Calibri"/>
              <a:cs typeface="Calibri"/>
            </a:endParaRPr>
          </a:p>
          <a:p>
            <a:pPr marL="93345">
              <a:lnSpc>
                <a:spcPct val="100000"/>
              </a:lnSpc>
              <a:spcBef>
                <a:spcPts val="950"/>
              </a:spcBef>
            </a:pPr>
            <a:r>
              <a:rPr sz="1000" dirty="0">
                <a:latin typeface="Calibri"/>
                <a:cs typeface="Calibri"/>
              </a:rPr>
              <a:t>The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following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policies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should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also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be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referenced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in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support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this</a:t>
            </a:r>
            <a:r>
              <a:rPr sz="1000" spc="-10" dirty="0">
                <a:latin typeface="Calibri"/>
                <a:cs typeface="Calibri"/>
              </a:rPr>
              <a:t> policy:</a:t>
            </a:r>
            <a:endParaRPr sz="1000">
              <a:latin typeface="Calibri"/>
              <a:cs typeface="Calibri"/>
            </a:endParaRPr>
          </a:p>
          <a:p>
            <a:pPr marL="550545" indent="-228600">
              <a:lnSpc>
                <a:spcPct val="100000"/>
              </a:lnSpc>
              <a:spcBef>
                <a:spcPts val="910"/>
              </a:spcBef>
              <a:buFont typeface="Arial MT"/>
              <a:buChar char="•"/>
              <a:tabLst>
                <a:tab pos="550545" algn="l"/>
              </a:tabLst>
            </a:pPr>
            <a:r>
              <a:rPr sz="1000" dirty="0">
                <a:latin typeface="Calibri"/>
                <a:cs typeface="Calibri"/>
              </a:rPr>
              <a:t>02b.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Fire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Safety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Policy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Incl.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Fire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Awareness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Training</a:t>
            </a:r>
            <a:endParaRPr sz="1000">
              <a:latin typeface="Calibri"/>
              <a:cs typeface="Calibri"/>
            </a:endParaRPr>
          </a:p>
          <a:p>
            <a:pPr marL="550545" indent="-228600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0545" algn="l"/>
              </a:tabLst>
            </a:pPr>
            <a:r>
              <a:rPr sz="1000" dirty="0">
                <a:latin typeface="Calibri"/>
                <a:cs typeface="Calibri"/>
              </a:rPr>
              <a:t>02c.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First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Aid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Policy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Incl.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Health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and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Wellbeing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Awareness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Training</a:t>
            </a:r>
            <a:endParaRPr sz="1000">
              <a:latin typeface="Calibri"/>
              <a:cs typeface="Calibri"/>
            </a:endParaRPr>
          </a:p>
          <a:p>
            <a:pPr marL="550545" indent="-228600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0545" algn="l"/>
              </a:tabLst>
            </a:pPr>
            <a:r>
              <a:rPr sz="1000" dirty="0">
                <a:latin typeface="Calibri"/>
                <a:cs typeface="Calibri"/>
              </a:rPr>
              <a:t>02d.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Manual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Handling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Awareness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Training</a:t>
            </a:r>
            <a:endParaRPr sz="1000">
              <a:latin typeface="Calibri"/>
              <a:cs typeface="Calibri"/>
            </a:endParaRPr>
          </a:p>
          <a:p>
            <a:pPr marL="550545" indent="-228600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0545" algn="l"/>
              </a:tabLst>
            </a:pPr>
            <a:r>
              <a:rPr sz="1000" dirty="0">
                <a:latin typeface="Calibri"/>
                <a:cs typeface="Calibri"/>
              </a:rPr>
              <a:t>02e.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Display</a:t>
            </a:r>
            <a:r>
              <a:rPr sz="1000" spc="-4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Screen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Equipment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Awareness</a:t>
            </a:r>
            <a:r>
              <a:rPr sz="1000" spc="-4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Training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1118</Words>
  <Application>Microsoft Office PowerPoint</Application>
  <PresentationFormat>Custom</PresentationFormat>
  <Paragraphs>122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MT</vt:lpstr>
      <vt:lpstr>Calibri</vt:lpstr>
      <vt:lpstr>Trebuchet MS</vt:lpstr>
      <vt:lpstr>Office Theme</vt:lpstr>
      <vt:lpstr>Health &amp; Safety Policy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&amp; Safety Policy</dc:title>
  <dc:subject>APR 2021</dc:subject>
  <dc:creator>Stuart Fowler</dc:creator>
  <cp:lastModifiedBy>ACER NITro</cp:lastModifiedBy>
  <cp:revision>1</cp:revision>
  <dcterms:created xsi:type="dcterms:W3CDTF">2025-03-27T00:52:23Z</dcterms:created>
  <dcterms:modified xsi:type="dcterms:W3CDTF">2025-03-27T01:13:53Z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2021-04-29T00:00:00Z</vt:filetime>
  </property>
  <property fmtid="{D5CDD505-2E9C-101B-9397-08002B2CF9AE}" pid="3" name="Creator">
    <vt:lpwstr>Writer</vt:lpwstr>
  </property>
  <property fmtid="{D5CDD505-2E9C-101B-9397-08002B2CF9AE}" pid="4" name="Producer">
    <vt:lpwstr>LibreOffice 6.1</vt:lpwstr>
  </property>
  <property fmtid="{D5CDD505-2E9C-101B-9397-08002B2CF9AE}" pid="5" name="LastSaved">
    <vt:filetime>2021-04-29T00:00:00Z</vt:filetime>
  </property>
</Properties>
</file>